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73" r:id="rId3"/>
    <p:sldId id="257" r:id="rId4"/>
    <p:sldId id="258" r:id="rId5"/>
    <p:sldId id="260" r:id="rId6"/>
    <p:sldId id="259" r:id="rId7"/>
    <p:sldId id="262" r:id="rId8"/>
    <p:sldId id="261" r:id="rId9"/>
    <p:sldId id="265" r:id="rId10"/>
    <p:sldId id="266" r:id="rId11"/>
    <p:sldId id="269" r:id="rId12"/>
    <p:sldId id="270" r:id="rId13"/>
    <p:sldId id="271" r:id="rId14"/>
    <p:sldId id="268" r:id="rId15"/>
    <p:sldId id="267" r:id="rId16"/>
    <p:sldId id="272" r:id="rId17"/>
    <p:sldId id="263" r:id="rId18"/>
    <p:sldId id="264" r:id="rId19"/>
    <p:sldId id="276" r:id="rId20"/>
    <p:sldId id="274" r:id="rId21"/>
    <p:sldId id="275" r:id="rId22"/>
    <p:sldId id="277" r:id="rId23"/>
    <p:sldId id="283" r:id="rId24"/>
    <p:sldId id="281" r:id="rId25"/>
    <p:sldId id="278" r:id="rId26"/>
    <p:sldId id="282" r:id="rId27"/>
    <p:sldId id="279" r:id="rId28"/>
    <p:sldId id="280" r:id="rId29"/>
    <p:sldId id="285" r:id="rId30"/>
    <p:sldId id="286" r:id="rId31"/>
    <p:sldId id="290" r:id="rId32"/>
    <p:sldId id="287" r:id="rId33"/>
    <p:sldId id="288" r:id="rId34"/>
    <p:sldId id="291" r:id="rId35"/>
    <p:sldId id="289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83" autoAdjust="0"/>
  </p:normalViewPr>
  <p:slideViewPr>
    <p:cSldViewPr snapToGrid="0">
      <p:cViewPr>
        <p:scale>
          <a:sx n="100" d="100"/>
          <a:sy n="100" d="100"/>
        </p:scale>
        <p:origin x="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5557C-EA97-4CBB-BFBF-8E388EEF4F51}" type="datetimeFigureOut">
              <a:rPr lang="zh-CN" altLang="en-US" smtClean="0"/>
              <a:t>2014/11/10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DDDC-92E7-492A-A564-5345C9458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1391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5557C-EA97-4CBB-BFBF-8E388EEF4F51}" type="datetimeFigureOut">
              <a:rPr lang="zh-CN" altLang="en-US" smtClean="0"/>
              <a:t>2014/11/10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DDDC-92E7-492A-A564-5345C9458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2332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5557C-EA97-4CBB-BFBF-8E388EEF4F51}" type="datetimeFigureOut">
              <a:rPr lang="zh-CN" altLang="en-US" smtClean="0"/>
              <a:t>2014/11/10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DDDC-92E7-492A-A564-5345C9458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3225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5557C-EA97-4CBB-BFBF-8E388EEF4F51}" type="datetimeFigureOut">
              <a:rPr lang="zh-CN" altLang="en-US" smtClean="0"/>
              <a:t>2014/11/10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DDDC-92E7-492A-A564-5345C9458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6066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5557C-EA97-4CBB-BFBF-8E388EEF4F51}" type="datetimeFigureOut">
              <a:rPr lang="zh-CN" altLang="en-US" smtClean="0"/>
              <a:t>2014/11/10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DDDC-92E7-492A-A564-5345C9458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8945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5557C-EA97-4CBB-BFBF-8E388EEF4F51}" type="datetimeFigureOut">
              <a:rPr lang="zh-CN" altLang="en-US" smtClean="0"/>
              <a:t>2014/11/10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DDDC-92E7-492A-A564-5345C9458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1534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5557C-EA97-4CBB-BFBF-8E388EEF4F51}" type="datetimeFigureOut">
              <a:rPr lang="zh-CN" altLang="en-US" smtClean="0"/>
              <a:t>2014/11/10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DDDC-92E7-492A-A564-5345C9458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6549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8873"/>
            <a:ext cx="10515600" cy="82600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5557C-EA97-4CBB-BFBF-8E388EEF4F51}" type="datetimeFigureOut">
              <a:rPr lang="zh-CN" altLang="en-US" smtClean="0"/>
              <a:t>2014/11/10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DDDC-92E7-492A-A564-5345C9458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3861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5557C-EA97-4CBB-BFBF-8E388EEF4F51}" type="datetimeFigureOut">
              <a:rPr lang="zh-CN" altLang="en-US" smtClean="0"/>
              <a:t>2014/11/10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DDDC-92E7-492A-A564-5345C9458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7797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5557C-EA97-4CBB-BFBF-8E388EEF4F51}" type="datetimeFigureOut">
              <a:rPr lang="zh-CN" altLang="en-US" smtClean="0"/>
              <a:t>2014/11/10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DDDC-92E7-492A-A564-5345C9458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3852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5557C-EA97-4CBB-BFBF-8E388EEF4F51}" type="datetimeFigureOut">
              <a:rPr lang="zh-CN" altLang="en-US" smtClean="0"/>
              <a:t>2014/11/10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DDDC-92E7-492A-A564-5345C9458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5439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5557C-EA97-4CBB-BFBF-8E388EEF4F51}" type="datetimeFigureOut">
              <a:rPr lang="zh-CN" altLang="en-US" smtClean="0"/>
              <a:t>2014/11/10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45DDDC-92E7-492A-A564-5345C9458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5691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Thor Architecture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scott.zgeng@gmail.com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65349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parallel GROUP BY</a:t>
            </a:r>
            <a:endParaRPr lang="zh-CN" altLang="en-US"/>
          </a:p>
        </p:txBody>
      </p:sp>
      <p:cxnSp>
        <p:nvCxnSpPr>
          <p:cNvPr id="3" name="直接连接符 2"/>
          <p:cNvCxnSpPr/>
          <p:nvPr/>
        </p:nvCxnSpPr>
        <p:spPr>
          <a:xfrm>
            <a:off x="1526338" y="2097834"/>
            <a:ext cx="0" cy="31599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直接箭头连接符 3"/>
          <p:cNvCxnSpPr/>
          <p:nvPr/>
        </p:nvCxnSpPr>
        <p:spPr>
          <a:xfrm>
            <a:off x="1526338" y="2480389"/>
            <a:ext cx="89293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435416" y="2279108"/>
            <a:ext cx="1044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Worker 1</a:t>
            </a:r>
            <a:endParaRPr lang="zh-CN" altLang="en-US"/>
          </a:p>
        </p:txBody>
      </p:sp>
      <p:cxnSp>
        <p:nvCxnSpPr>
          <p:cNvPr id="6" name="直接箭头连接符 5"/>
          <p:cNvCxnSpPr/>
          <p:nvPr/>
        </p:nvCxnSpPr>
        <p:spPr>
          <a:xfrm>
            <a:off x="1526338" y="3173965"/>
            <a:ext cx="89293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>
            <a:off x="1526338" y="3886204"/>
            <a:ext cx="89293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>
            <a:off x="1526338" y="4645090"/>
            <a:ext cx="89293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圆角矩形 8"/>
          <p:cNvSpPr/>
          <p:nvPr/>
        </p:nvSpPr>
        <p:spPr>
          <a:xfrm>
            <a:off x="1871567" y="2242457"/>
            <a:ext cx="1094024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 table</a:t>
            </a:r>
            <a:endParaRPr lang="zh-CN" altLang="en-US" sz="1400"/>
          </a:p>
        </p:txBody>
      </p:sp>
      <p:sp>
        <p:nvSpPr>
          <p:cNvPr id="10" name="圆角矩形 9"/>
          <p:cNvSpPr/>
          <p:nvPr/>
        </p:nvSpPr>
        <p:spPr>
          <a:xfrm>
            <a:off x="1871567" y="2936034"/>
            <a:ext cx="1094024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 table</a:t>
            </a:r>
            <a:endParaRPr lang="zh-CN" altLang="en-US" sz="1400"/>
          </a:p>
        </p:txBody>
      </p:sp>
      <p:sp>
        <p:nvSpPr>
          <p:cNvPr id="11" name="圆角矩形 10"/>
          <p:cNvSpPr/>
          <p:nvPr/>
        </p:nvSpPr>
        <p:spPr>
          <a:xfrm>
            <a:off x="1871567" y="3659136"/>
            <a:ext cx="1094024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 table</a:t>
            </a:r>
            <a:endParaRPr lang="zh-CN" altLang="en-US" sz="1400"/>
          </a:p>
        </p:txBody>
      </p:sp>
      <p:sp>
        <p:nvSpPr>
          <p:cNvPr id="12" name="圆角矩形 11"/>
          <p:cNvSpPr/>
          <p:nvPr/>
        </p:nvSpPr>
        <p:spPr>
          <a:xfrm>
            <a:off x="3310819" y="2245581"/>
            <a:ext cx="1094024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Group by</a:t>
            </a:r>
            <a:endParaRPr lang="zh-CN" altLang="en-US" sz="1400"/>
          </a:p>
        </p:txBody>
      </p:sp>
      <p:sp>
        <p:nvSpPr>
          <p:cNvPr id="13" name="圆角矩形 12"/>
          <p:cNvSpPr/>
          <p:nvPr/>
        </p:nvSpPr>
        <p:spPr>
          <a:xfrm>
            <a:off x="3310819" y="2939179"/>
            <a:ext cx="1094024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Group by</a:t>
            </a:r>
            <a:endParaRPr lang="zh-CN" altLang="en-US" sz="1400"/>
          </a:p>
        </p:txBody>
      </p:sp>
      <p:sp>
        <p:nvSpPr>
          <p:cNvPr id="16" name="圆角矩形 15"/>
          <p:cNvSpPr/>
          <p:nvPr/>
        </p:nvSpPr>
        <p:spPr>
          <a:xfrm>
            <a:off x="3310819" y="3659136"/>
            <a:ext cx="1094024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Group by</a:t>
            </a:r>
            <a:endParaRPr lang="zh-CN" altLang="en-US" sz="1400"/>
          </a:p>
        </p:txBody>
      </p:sp>
      <p:sp>
        <p:nvSpPr>
          <p:cNvPr id="17" name="圆角矩形 16"/>
          <p:cNvSpPr/>
          <p:nvPr/>
        </p:nvSpPr>
        <p:spPr>
          <a:xfrm>
            <a:off x="5428857" y="4419581"/>
            <a:ext cx="1094024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Exchange</a:t>
            </a:r>
          </a:p>
          <a:p>
            <a:pPr algn="ctr"/>
            <a:r>
              <a:rPr lang="en-US" altLang="zh-CN" sz="1400" smtClean="0"/>
              <a:t>n-&gt;1</a:t>
            </a:r>
            <a:endParaRPr lang="zh-CN" altLang="en-US" sz="1400"/>
          </a:p>
        </p:txBody>
      </p:sp>
      <p:sp>
        <p:nvSpPr>
          <p:cNvPr id="18" name="圆角矩形 17"/>
          <p:cNvSpPr/>
          <p:nvPr/>
        </p:nvSpPr>
        <p:spPr>
          <a:xfrm>
            <a:off x="6934196" y="4419581"/>
            <a:ext cx="1094024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project</a:t>
            </a:r>
            <a:endParaRPr lang="zh-CN" altLang="en-US" sz="1400"/>
          </a:p>
        </p:txBody>
      </p:sp>
      <p:sp>
        <p:nvSpPr>
          <p:cNvPr id="19" name="文本框 18"/>
          <p:cNvSpPr txBox="1"/>
          <p:nvPr/>
        </p:nvSpPr>
        <p:spPr>
          <a:xfrm>
            <a:off x="171623" y="4441759"/>
            <a:ext cx="1343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Main thread</a:t>
            </a:r>
            <a:endParaRPr lang="zh-CN" altLang="en-US"/>
          </a:p>
        </p:txBody>
      </p:sp>
      <p:grpSp>
        <p:nvGrpSpPr>
          <p:cNvPr id="20" name="组合 19"/>
          <p:cNvGrpSpPr/>
          <p:nvPr/>
        </p:nvGrpSpPr>
        <p:grpSpPr>
          <a:xfrm>
            <a:off x="4783894" y="2976489"/>
            <a:ext cx="335939" cy="1377332"/>
            <a:chOff x="5629416" y="3130423"/>
            <a:chExt cx="335939" cy="1377332"/>
          </a:xfrm>
        </p:grpSpPr>
        <p:sp>
          <p:nvSpPr>
            <p:cNvPr id="21" name="圆角矩形 20"/>
            <p:cNvSpPr/>
            <p:nvPr/>
          </p:nvSpPr>
          <p:spPr>
            <a:xfrm>
              <a:off x="5631008" y="3130423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22" name="圆角矩形 21"/>
            <p:cNvSpPr/>
            <p:nvPr/>
          </p:nvSpPr>
          <p:spPr>
            <a:xfrm>
              <a:off x="5631007" y="3308442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23" name="圆角矩形 22"/>
            <p:cNvSpPr/>
            <p:nvPr/>
          </p:nvSpPr>
          <p:spPr>
            <a:xfrm>
              <a:off x="5629422" y="3481058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24" name="圆角矩形 23"/>
            <p:cNvSpPr/>
            <p:nvPr/>
          </p:nvSpPr>
          <p:spPr>
            <a:xfrm>
              <a:off x="5629422" y="3664930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25" name="圆角矩形 24"/>
            <p:cNvSpPr/>
            <p:nvPr/>
          </p:nvSpPr>
          <p:spPr>
            <a:xfrm>
              <a:off x="5631008" y="3818596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26" name="圆角矩形 25"/>
            <p:cNvSpPr/>
            <p:nvPr/>
          </p:nvSpPr>
          <p:spPr>
            <a:xfrm>
              <a:off x="5631007" y="3996615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27" name="圆角矩形 26"/>
            <p:cNvSpPr/>
            <p:nvPr/>
          </p:nvSpPr>
          <p:spPr>
            <a:xfrm>
              <a:off x="5629422" y="4169231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28" name="圆角矩形 27"/>
            <p:cNvSpPr/>
            <p:nvPr/>
          </p:nvSpPr>
          <p:spPr>
            <a:xfrm>
              <a:off x="5629416" y="4335139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</p:grpSp>
      <p:cxnSp>
        <p:nvCxnSpPr>
          <p:cNvPr id="29" name="直接箭头连接符 37"/>
          <p:cNvCxnSpPr>
            <a:stCxn id="16" idx="3"/>
            <a:endCxn id="22" idx="1"/>
          </p:cNvCxnSpPr>
          <p:nvPr/>
        </p:nvCxnSpPr>
        <p:spPr>
          <a:xfrm flipV="1">
            <a:off x="4404843" y="3240816"/>
            <a:ext cx="380642" cy="656251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7"/>
          <p:cNvCxnSpPr>
            <a:stCxn id="13" idx="3"/>
            <a:endCxn id="23" idx="1"/>
          </p:cNvCxnSpPr>
          <p:nvPr/>
        </p:nvCxnSpPr>
        <p:spPr>
          <a:xfrm>
            <a:off x="4404843" y="3177110"/>
            <a:ext cx="379057" cy="236322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7"/>
          <p:cNvCxnSpPr>
            <a:stCxn id="12" idx="3"/>
            <a:endCxn id="21" idx="1"/>
          </p:cNvCxnSpPr>
          <p:nvPr/>
        </p:nvCxnSpPr>
        <p:spPr>
          <a:xfrm>
            <a:off x="4404843" y="2483512"/>
            <a:ext cx="380643" cy="579285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37"/>
          <p:cNvCxnSpPr>
            <a:stCxn id="28" idx="3"/>
            <a:endCxn id="17" idx="1"/>
          </p:cNvCxnSpPr>
          <p:nvPr/>
        </p:nvCxnSpPr>
        <p:spPr>
          <a:xfrm>
            <a:off x="5118241" y="4267513"/>
            <a:ext cx="310616" cy="389999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37"/>
          <p:cNvCxnSpPr>
            <a:stCxn id="9" idx="3"/>
            <a:endCxn id="12" idx="1"/>
          </p:cNvCxnSpPr>
          <p:nvPr/>
        </p:nvCxnSpPr>
        <p:spPr>
          <a:xfrm>
            <a:off x="2965591" y="2480388"/>
            <a:ext cx="345228" cy="3124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37"/>
          <p:cNvCxnSpPr>
            <a:stCxn id="10" idx="3"/>
            <a:endCxn id="13" idx="1"/>
          </p:cNvCxnSpPr>
          <p:nvPr/>
        </p:nvCxnSpPr>
        <p:spPr>
          <a:xfrm>
            <a:off x="2965591" y="3173965"/>
            <a:ext cx="345228" cy="3145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37"/>
          <p:cNvCxnSpPr>
            <a:stCxn id="11" idx="3"/>
            <a:endCxn id="16" idx="1"/>
          </p:cNvCxnSpPr>
          <p:nvPr/>
        </p:nvCxnSpPr>
        <p:spPr>
          <a:xfrm>
            <a:off x="2965591" y="3897067"/>
            <a:ext cx="345228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37"/>
          <p:cNvCxnSpPr>
            <a:stCxn id="17" idx="3"/>
            <a:endCxn id="18" idx="1"/>
          </p:cNvCxnSpPr>
          <p:nvPr/>
        </p:nvCxnSpPr>
        <p:spPr>
          <a:xfrm>
            <a:off x="6522881" y="4657512"/>
            <a:ext cx="411315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本框 56"/>
          <p:cNvSpPr txBox="1"/>
          <p:nvPr/>
        </p:nvSpPr>
        <p:spPr>
          <a:xfrm>
            <a:off x="432314" y="2970239"/>
            <a:ext cx="1044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Worker 2</a:t>
            </a:r>
            <a:endParaRPr lang="zh-CN" altLang="en-US"/>
          </a:p>
        </p:txBody>
      </p:sp>
      <p:sp>
        <p:nvSpPr>
          <p:cNvPr id="58" name="文本框 57"/>
          <p:cNvSpPr txBox="1"/>
          <p:nvPr/>
        </p:nvSpPr>
        <p:spPr>
          <a:xfrm>
            <a:off x="432314" y="3677798"/>
            <a:ext cx="1044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Worker 3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52399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Parallel hash join</a:t>
            </a:r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2172242" y="2681858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join</a:t>
            </a:r>
            <a:endParaRPr lang="zh-CN" altLang="en-US" sz="1400"/>
          </a:p>
        </p:txBody>
      </p:sp>
      <p:sp>
        <p:nvSpPr>
          <p:cNvPr id="4" name="圆角矩形 3"/>
          <p:cNvSpPr/>
          <p:nvPr/>
        </p:nvSpPr>
        <p:spPr>
          <a:xfrm>
            <a:off x="1407136" y="3529734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scan1</a:t>
            </a:r>
            <a:endParaRPr lang="zh-CN" altLang="en-US" sz="1400"/>
          </a:p>
        </p:txBody>
      </p:sp>
      <p:sp>
        <p:nvSpPr>
          <p:cNvPr id="5" name="圆角矩形 4"/>
          <p:cNvSpPr/>
          <p:nvPr/>
        </p:nvSpPr>
        <p:spPr>
          <a:xfrm>
            <a:off x="2172242" y="1833982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project</a:t>
            </a:r>
            <a:endParaRPr lang="zh-CN" altLang="en-US" sz="1400"/>
          </a:p>
        </p:txBody>
      </p:sp>
      <p:cxnSp>
        <p:nvCxnSpPr>
          <p:cNvPr id="6" name="直接箭头连接符 5"/>
          <p:cNvCxnSpPr>
            <a:stCxn id="4" idx="0"/>
            <a:endCxn id="3" idx="2"/>
          </p:cNvCxnSpPr>
          <p:nvPr/>
        </p:nvCxnSpPr>
        <p:spPr>
          <a:xfrm flipV="1">
            <a:off x="1969309" y="3157719"/>
            <a:ext cx="765106" cy="372015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stCxn id="3" idx="0"/>
            <a:endCxn id="5" idx="2"/>
          </p:cNvCxnSpPr>
          <p:nvPr/>
        </p:nvCxnSpPr>
        <p:spPr>
          <a:xfrm flipV="1">
            <a:off x="2734415" y="2309843"/>
            <a:ext cx="0" cy="372015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圆角矩形 9"/>
          <p:cNvSpPr/>
          <p:nvPr/>
        </p:nvSpPr>
        <p:spPr>
          <a:xfrm>
            <a:off x="2935030" y="3529734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scan2</a:t>
            </a:r>
            <a:endParaRPr lang="zh-CN" altLang="en-US" sz="1400"/>
          </a:p>
        </p:txBody>
      </p:sp>
      <p:cxnSp>
        <p:nvCxnSpPr>
          <p:cNvPr id="11" name="直接箭头连接符 10"/>
          <p:cNvCxnSpPr>
            <a:stCxn id="10" idx="0"/>
            <a:endCxn id="3" idx="2"/>
          </p:cNvCxnSpPr>
          <p:nvPr/>
        </p:nvCxnSpPr>
        <p:spPr>
          <a:xfrm flipH="1" flipV="1">
            <a:off x="2734415" y="3157719"/>
            <a:ext cx="762788" cy="372015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右箭头 13"/>
          <p:cNvSpPr/>
          <p:nvPr/>
        </p:nvSpPr>
        <p:spPr>
          <a:xfrm>
            <a:off x="4562669" y="2309843"/>
            <a:ext cx="895739" cy="1002524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圆角矩形 14"/>
          <p:cNvSpPr/>
          <p:nvPr/>
        </p:nvSpPr>
        <p:spPr>
          <a:xfrm>
            <a:off x="6410138" y="3773023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join</a:t>
            </a:r>
            <a:endParaRPr lang="zh-CN" altLang="en-US" sz="1400"/>
          </a:p>
        </p:txBody>
      </p:sp>
      <p:sp>
        <p:nvSpPr>
          <p:cNvPr id="16" name="圆角矩形 15"/>
          <p:cNvSpPr/>
          <p:nvPr/>
        </p:nvSpPr>
        <p:spPr>
          <a:xfrm>
            <a:off x="5655918" y="5116715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scan1</a:t>
            </a:r>
            <a:endParaRPr lang="zh-CN" altLang="en-US" sz="1400"/>
          </a:p>
        </p:txBody>
      </p:sp>
      <p:sp>
        <p:nvSpPr>
          <p:cNvPr id="17" name="圆角矩形 16"/>
          <p:cNvSpPr/>
          <p:nvPr/>
        </p:nvSpPr>
        <p:spPr>
          <a:xfrm>
            <a:off x="7735097" y="1717477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project</a:t>
            </a:r>
            <a:endParaRPr lang="zh-CN" altLang="en-US" sz="1400"/>
          </a:p>
        </p:txBody>
      </p:sp>
      <p:cxnSp>
        <p:nvCxnSpPr>
          <p:cNvPr id="18" name="直接箭头连接符 17"/>
          <p:cNvCxnSpPr>
            <a:stCxn id="16" idx="0"/>
            <a:endCxn id="15" idx="2"/>
          </p:cNvCxnSpPr>
          <p:nvPr/>
        </p:nvCxnSpPr>
        <p:spPr>
          <a:xfrm flipV="1">
            <a:off x="6218091" y="4248884"/>
            <a:ext cx="754220" cy="867831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15" idx="0"/>
            <a:endCxn id="39" idx="2"/>
          </p:cNvCxnSpPr>
          <p:nvPr/>
        </p:nvCxnSpPr>
        <p:spPr>
          <a:xfrm flipV="1">
            <a:off x="6972311" y="3224760"/>
            <a:ext cx="1324960" cy="548263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圆角矩形 19"/>
          <p:cNvSpPr/>
          <p:nvPr/>
        </p:nvSpPr>
        <p:spPr>
          <a:xfrm>
            <a:off x="7183812" y="5116715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Scan2(part)</a:t>
            </a:r>
            <a:endParaRPr lang="zh-CN" altLang="en-US" sz="1400"/>
          </a:p>
        </p:txBody>
      </p:sp>
      <p:cxnSp>
        <p:nvCxnSpPr>
          <p:cNvPr id="21" name="直接箭头连接符 20"/>
          <p:cNvCxnSpPr>
            <a:stCxn id="20" idx="0"/>
            <a:endCxn id="15" idx="2"/>
          </p:cNvCxnSpPr>
          <p:nvPr/>
        </p:nvCxnSpPr>
        <p:spPr>
          <a:xfrm flipH="1" flipV="1">
            <a:off x="6972311" y="4248884"/>
            <a:ext cx="773674" cy="867831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圆角矩形 21"/>
          <p:cNvSpPr/>
          <p:nvPr/>
        </p:nvSpPr>
        <p:spPr>
          <a:xfrm>
            <a:off x="9290982" y="3767664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join</a:t>
            </a:r>
            <a:endParaRPr lang="zh-CN" altLang="en-US" sz="1400"/>
          </a:p>
        </p:txBody>
      </p:sp>
      <p:sp>
        <p:nvSpPr>
          <p:cNvPr id="23" name="圆角矩形 22"/>
          <p:cNvSpPr/>
          <p:nvPr/>
        </p:nvSpPr>
        <p:spPr>
          <a:xfrm>
            <a:off x="8536762" y="5111356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scan1</a:t>
            </a:r>
            <a:endParaRPr lang="zh-CN" altLang="en-US" sz="1400"/>
          </a:p>
        </p:txBody>
      </p:sp>
      <p:cxnSp>
        <p:nvCxnSpPr>
          <p:cNvPr id="24" name="直接箭头连接符 23"/>
          <p:cNvCxnSpPr>
            <a:stCxn id="23" idx="0"/>
            <a:endCxn id="22" idx="2"/>
          </p:cNvCxnSpPr>
          <p:nvPr/>
        </p:nvCxnSpPr>
        <p:spPr>
          <a:xfrm flipV="1">
            <a:off x="9098935" y="4243525"/>
            <a:ext cx="754220" cy="867831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圆角矩形 24"/>
          <p:cNvSpPr/>
          <p:nvPr/>
        </p:nvSpPr>
        <p:spPr>
          <a:xfrm>
            <a:off x="10064656" y="5111356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Scan2(part</a:t>
            </a:r>
            <a:r>
              <a:rPr lang="en-US" altLang="zh-CN" sz="1400" smtClean="0"/>
              <a:t>)</a:t>
            </a:r>
            <a:endParaRPr lang="zh-CN" altLang="en-US" sz="1400"/>
          </a:p>
        </p:txBody>
      </p:sp>
      <p:cxnSp>
        <p:nvCxnSpPr>
          <p:cNvPr id="26" name="直接箭头连接符 25"/>
          <p:cNvCxnSpPr>
            <a:stCxn id="25" idx="0"/>
            <a:endCxn id="22" idx="2"/>
          </p:cNvCxnSpPr>
          <p:nvPr/>
        </p:nvCxnSpPr>
        <p:spPr>
          <a:xfrm flipH="1" flipV="1">
            <a:off x="9853155" y="4243525"/>
            <a:ext cx="773674" cy="867831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endCxn id="39" idx="2"/>
          </p:cNvCxnSpPr>
          <p:nvPr/>
        </p:nvCxnSpPr>
        <p:spPr>
          <a:xfrm flipH="1" flipV="1">
            <a:off x="8297271" y="3224760"/>
            <a:ext cx="1524015" cy="548264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391886" y="4421537"/>
            <a:ext cx="505021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smtClean="0"/>
              <a:t>HASH JOIN </a:t>
            </a:r>
            <a:r>
              <a:rPr lang="zh-CN" altLang="en-US" sz="1400" smtClean="0"/>
              <a:t>并行需要先在两表中选取小表来做</a:t>
            </a:r>
            <a:r>
              <a:rPr lang="en-US" altLang="zh-CN" sz="1400" smtClean="0"/>
              <a:t>HASH TABLE</a:t>
            </a:r>
          </a:p>
          <a:p>
            <a:r>
              <a:rPr lang="zh-CN" altLang="en-US" sz="1400" smtClean="0"/>
              <a:t>做</a:t>
            </a:r>
            <a:r>
              <a:rPr lang="en-US" altLang="zh-CN" sz="1400" smtClean="0"/>
              <a:t>HASH TABLE</a:t>
            </a:r>
            <a:r>
              <a:rPr lang="zh-CN" altLang="en-US" sz="1400" smtClean="0"/>
              <a:t>有两种模型，一种是本身就是基于</a:t>
            </a:r>
            <a:r>
              <a:rPr lang="en-US" altLang="zh-CN" sz="1400" smtClean="0"/>
              <a:t>HASH</a:t>
            </a:r>
            <a:r>
              <a:rPr lang="zh-CN" altLang="en-US" sz="1400" smtClean="0"/>
              <a:t>分区的，则每个</a:t>
            </a:r>
            <a:r>
              <a:rPr lang="en-US" altLang="zh-CN" sz="1400" smtClean="0"/>
              <a:t>JOIN</a:t>
            </a:r>
            <a:r>
              <a:rPr lang="zh-CN" altLang="en-US" sz="1400" smtClean="0"/>
              <a:t>节点自己做</a:t>
            </a:r>
            <a:r>
              <a:rPr lang="en-US" altLang="zh-CN" sz="1400" smtClean="0"/>
              <a:t>HASH TABLE</a:t>
            </a:r>
            <a:r>
              <a:rPr lang="zh-CN" altLang="en-US" sz="1400" smtClean="0"/>
              <a:t>（也可以运行时生成）</a:t>
            </a:r>
            <a:endParaRPr lang="en-US" altLang="zh-CN" sz="1400" smtClean="0"/>
          </a:p>
          <a:p>
            <a:r>
              <a:rPr lang="zh-CN" altLang="en-US" sz="1400"/>
              <a:t>另</a:t>
            </a:r>
            <a:r>
              <a:rPr lang="zh-CN" altLang="en-US" sz="1400" smtClean="0"/>
              <a:t>一种则是通用的场景，需要整个表可间</a:t>
            </a:r>
            <a:r>
              <a:rPr lang="en-US" altLang="zh-CN" sz="1400" smtClean="0"/>
              <a:t>HASH TABLE</a:t>
            </a:r>
            <a:r>
              <a:rPr lang="zh-CN" altLang="en-US" sz="1400" smtClean="0"/>
              <a:t>，这个时候需要支持一个并行插入生成的</a:t>
            </a:r>
            <a:r>
              <a:rPr lang="en-US" altLang="zh-CN" sz="1400" smtClean="0"/>
              <a:t>HASH </a:t>
            </a:r>
            <a:r>
              <a:rPr lang="zh-CN" altLang="en-US" sz="1400" smtClean="0"/>
              <a:t>表，这个时候效率是很高的，详细论文可以参考一下（之前看过，忘了是哪篇了）</a:t>
            </a:r>
            <a:endParaRPr lang="en-US" altLang="zh-CN" sz="1400" smtClean="0"/>
          </a:p>
          <a:p>
            <a:endParaRPr lang="en-US" altLang="zh-CN" sz="1400"/>
          </a:p>
          <a:p>
            <a:r>
              <a:rPr lang="zh-CN" altLang="en-US" sz="1400" b="1" smtClean="0">
                <a:solidFill>
                  <a:srgbClr val="FF0000"/>
                </a:solidFill>
              </a:rPr>
              <a:t>增加一个类似 </a:t>
            </a:r>
            <a:r>
              <a:rPr lang="en-US" altLang="zh-CN" sz="1400" b="1" smtClean="0">
                <a:solidFill>
                  <a:srgbClr val="FF0000"/>
                </a:solidFill>
              </a:rPr>
              <a:t>prepare</a:t>
            </a:r>
            <a:r>
              <a:rPr lang="zh-CN" altLang="en-US" sz="1400" b="1" smtClean="0">
                <a:solidFill>
                  <a:srgbClr val="FF0000"/>
                </a:solidFill>
              </a:rPr>
              <a:t>的阶段，并且这个阶段可以设置线程屏障，需要同步后再一起执行</a:t>
            </a:r>
            <a:endParaRPr lang="zh-CN" altLang="en-US" sz="1400" b="1">
              <a:solidFill>
                <a:srgbClr val="FF0000"/>
              </a:solidFill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7789546" y="4314275"/>
            <a:ext cx="1124345" cy="47586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Hash table index</a:t>
            </a:r>
            <a:endParaRPr lang="zh-CN" altLang="en-US" sz="1400"/>
          </a:p>
        </p:txBody>
      </p:sp>
      <p:cxnSp>
        <p:nvCxnSpPr>
          <p:cNvPr id="30" name="直接箭头连接符 29"/>
          <p:cNvCxnSpPr>
            <a:stCxn id="16" idx="0"/>
            <a:endCxn id="29" idx="1"/>
          </p:cNvCxnSpPr>
          <p:nvPr/>
        </p:nvCxnSpPr>
        <p:spPr>
          <a:xfrm flipV="1">
            <a:off x="6218091" y="4552206"/>
            <a:ext cx="1571455" cy="564509"/>
          </a:xfrm>
          <a:prstGeom prst="straightConnector1">
            <a:avLst/>
          </a:prstGeom>
          <a:ln w="254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23" idx="0"/>
            <a:endCxn id="29" idx="3"/>
          </p:cNvCxnSpPr>
          <p:nvPr/>
        </p:nvCxnSpPr>
        <p:spPr>
          <a:xfrm flipH="1" flipV="1">
            <a:off x="8913891" y="4552206"/>
            <a:ext cx="185044" cy="559150"/>
          </a:xfrm>
          <a:prstGeom prst="straightConnector1">
            <a:avLst/>
          </a:prstGeom>
          <a:ln w="254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圆角矩形 38"/>
          <p:cNvSpPr/>
          <p:nvPr/>
        </p:nvSpPr>
        <p:spPr>
          <a:xfrm>
            <a:off x="7735098" y="2748899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Exchange</a:t>
            </a:r>
          </a:p>
          <a:p>
            <a:pPr algn="ctr"/>
            <a:r>
              <a:rPr lang="en-US" altLang="zh-CN" sz="1400" smtClean="0"/>
              <a:t>(n:1)</a:t>
            </a:r>
            <a:endParaRPr lang="zh-CN" altLang="en-US" sz="1400"/>
          </a:p>
        </p:txBody>
      </p:sp>
      <p:cxnSp>
        <p:nvCxnSpPr>
          <p:cNvPr id="42" name="直接箭头连接符 41"/>
          <p:cNvCxnSpPr>
            <a:stCxn id="39" idx="0"/>
            <a:endCxn id="17" idx="2"/>
          </p:cNvCxnSpPr>
          <p:nvPr/>
        </p:nvCxnSpPr>
        <p:spPr>
          <a:xfrm flipH="1" flipV="1">
            <a:off x="8297270" y="2193338"/>
            <a:ext cx="1" cy="555561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圆角矩形 59"/>
          <p:cNvSpPr/>
          <p:nvPr/>
        </p:nvSpPr>
        <p:spPr>
          <a:xfrm>
            <a:off x="845292" y="2919788"/>
            <a:ext cx="1124345" cy="47586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Hash table index</a:t>
            </a:r>
            <a:endParaRPr lang="zh-CN" altLang="en-US" sz="1400"/>
          </a:p>
        </p:txBody>
      </p:sp>
      <p:cxnSp>
        <p:nvCxnSpPr>
          <p:cNvPr id="61" name="直接箭头连接符 60"/>
          <p:cNvCxnSpPr>
            <a:stCxn id="4" idx="0"/>
            <a:endCxn id="60" idx="2"/>
          </p:cNvCxnSpPr>
          <p:nvPr/>
        </p:nvCxnSpPr>
        <p:spPr>
          <a:xfrm flipH="1" flipV="1">
            <a:off x="1407465" y="3395649"/>
            <a:ext cx="561844" cy="134085"/>
          </a:xfrm>
          <a:prstGeom prst="straightConnector1">
            <a:avLst/>
          </a:prstGeom>
          <a:ln w="254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90623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Parallel merge join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718457" y="1338942"/>
            <a:ext cx="1090748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Hash join </a:t>
            </a:r>
            <a:r>
              <a:rPr lang="zh-CN" altLang="en-US" dirty="0" smtClean="0"/>
              <a:t>比较好做并行，主要是因为</a:t>
            </a:r>
            <a:r>
              <a:rPr lang="en-US" altLang="zh-CN" dirty="0" smtClean="0"/>
              <a:t>HASH JOIN</a:t>
            </a:r>
            <a:r>
              <a:rPr lang="zh-CN" altLang="en-US" dirty="0" smtClean="0"/>
              <a:t>适合大小表的情况，如果两个都是大表，则不太好处理。这个时候使用</a:t>
            </a:r>
            <a:r>
              <a:rPr lang="en-US" altLang="zh-CN" dirty="0" smtClean="0"/>
              <a:t>MERGE JOIN</a:t>
            </a:r>
            <a:r>
              <a:rPr lang="zh-CN" altLang="en-US" dirty="0" smtClean="0"/>
              <a:t>会比较好。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之前</a:t>
            </a:r>
            <a:r>
              <a:rPr lang="en-US" altLang="zh-CN" dirty="0" smtClean="0"/>
              <a:t>MONETDB</a:t>
            </a:r>
            <a:r>
              <a:rPr lang="zh-CN" altLang="en-US" dirty="0" smtClean="0"/>
              <a:t>的论文中，提到</a:t>
            </a:r>
            <a:r>
              <a:rPr lang="en-US" altLang="zh-CN" dirty="0" smtClean="0"/>
              <a:t>MERGE JOIN</a:t>
            </a:r>
            <a:r>
              <a:rPr lang="zh-CN" altLang="en-US" dirty="0" smtClean="0"/>
              <a:t>，但方式是将</a:t>
            </a:r>
            <a:r>
              <a:rPr lang="en-US" altLang="zh-CN" dirty="0" smtClean="0"/>
              <a:t>MERGE JOIN</a:t>
            </a:r>
            <a:r>
              <a:rPr lang="zh-CN" altLang="en-US" dirty="0" smtClean="0"/>
              <a:t>替换成</a:t>
            </a:r>
            <a:r>
              <a:rPr lang="en-US" altLang="zh-CN" dirty="0" smtClean="0"/>
              <a:t>HASH JOIN</a:t>
            </a:r>
            <a:r>
              <a:rPr lang="zh-CN" altLang="en-US" dirty="0" smtClean="0"/>
              <a:t>，因为他们觉得：</a:t>
            </a:r>
            <a:endParaRPr lang="en-US" altLang="zh-CN" dirty="0" smtClean="0"/>
          </a:p>
          <a:p>
            <a:r>
              <a:rPr lang="en-US" altLang="zh-CN" dirty="0" smtClean="0"/>
              <a:t>MERGE JOIN</a:t>
            </a:r>
            <a:r>
              <a:rPr lang="zh-CN" altLang="en-US" dirty="0" smtClean="0"/>
              <a:t>有几个缺点：</a:t>
            </a:r>
            <a:endParaRPr lang="en-US" altLang="zh-CN" dirty="0" smtClean="0"/>
          </a:p>
          <a:p>
            <a:r>
              <a:rPr lang="zh-CN" altLang="en-US" dirty="0" smtClean="0"/>
              <a:t>第一个问题是计算的消耗比较大</a:t>
            </a:r>
            <a:endParaRPr lang="en-US" altLang="zh-CN" dirty="0" smtClean="0"/>
          </a:p>
          <a:p>
            <a:r>
              <a:rPr lang="zh-CN" altLang="en-US" dirty="0" smtClean="0"/>
              <a:t>第二个问题是需要序列化整个表，这个内存消耗太大；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对于第一个问题，</a:t>
            </a:r>
            <a:r>
              <a:rPr lang="en-US" altLang="zh-CN" dirty="0" smtClean="0"/>
              <a:t>HYPER</a:t>
            </a:r>
            <a:r>
              <a:rPr lang="zh-CN" altLang="en-US" dirty="0" smtClean="0"/>
              <a:t>上经过实践，</a:t>
            </a:r>
            <a:r>
              <a:rPr lang="en-US" altLang="zh-CN" dirty="0" smtClean="0"/>
              <a:t>SORT</a:t>
            </a:r>
            <a:r>
              <a:rPr lang="zh-CN" altLang="en-US" dirty="0" smtClean="0"/>
              <a:t>的性能并行后续的优势会比较大，如果使用多种排序组合，特别是整形数据</a:t>
            </a:r>
            <a:r>
              <a:rPr lang="zh-CN" altLang="en-US" dirty="0"/>
              <a:t>，使用</a:t>
            </a:r>
            <a:r>
              <a:rPr lang="en-US" altLang="zh-CN" dirty="0"/>
              <a:t>RADIX</a:t>
            </a:r>
            <a:r>
              <a:rPr lang="zh-CN" altLang="en-US" dirty="0"/>
              <a:t> </a:t>
            </a:r>
            <a:r>
              <a:rPr lang="en-US" altLang="zh-CN" dirty="0"/>
              <a:t>SORT</a:t>
            </a:r>
            <a:r>
              <a:rPr lang="zh-CN" altLang="en-US" dirty="0"/>
              <a:t>性能是比较</a:t>
            </a:r>
            <a:r>
              <a:rPr lang="zh-CN" altLang="en-US" dirty="0" smtClean="0"/>
              <a:t>好的，另外，有可能数据本身就是排序的；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对于第二个问题，内存问题，目前没有很好的办法，但如果基于分布式的场景，未尝不能考虑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综合来看，</a:t>
            </a:r>
            <a:r>
              <a:rPr lang="en-US" altLang="zh-CN" dirty="0" smtClean="0"/>
              <a:t>MERGE JOIN</a:t>
            </a:r>
            <a:r>
              <a:rPr lang="zh-CN" altLang="en-US" dirty="0" smtClean="0"/>
              <a:t>目前可以先不做，但后续需要考虑</a:t>
            </a: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2824795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Parallel star join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939113" y="1094874"/>
            <a:ext cx="1017364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星型连接即多个表（通常是小表）和一个大表连接，更复杂的连接则是雪花表；</a:t>
            </a:r>
            <a:endParaRPr lang="en-US" altLang="zh-CN" dirty="0" smtClean="0"/>
          </a:p>
          <a:p>
            <a:r>
              <a:rPr lang="zh-CN" altLang="en-US" dirty="0" smtClean="0"/>
              <a:t>星型连接在实际的数据仓库中非常常见，因此需要后续考虑进行合理</a:t>
            </a:r>
            <a:r>
              <a:rPr lang="zh-CN" altLang="en-US" smtClean="0"/>
              <a:t>优化。</a:t>
            </a:r>
            <a:endParaRPr lang="en-US" altLang="zh-CN" smtClean="0"/>
          </a:p>
          <a:p>
            <a:endParaRPr lang="en-US" altLang="zh-CN"/>
          </a:p>
          <a:p>
            <a:r>
              <a:rPr lang="zh-CN" altLang="en-US" smtClean="0"/>
              <a:t>关于多级并行的问题，如下语句</a:t>
            </a:r>
            <a:endParaRPr lang="en-US" altLang="zh-CN" smtClean="0"/>
          </a:p>
          <a:p>
            <a:r>
              <a:rPr lang="en-US" altLang="zh-CN" smtClean="0"/>
              <a:t>Select a.f1, count(a.f2) from test1 a, test2 b where a.f1=b.f1 group by a.f1;</a:t>
            </a:r>
          </a:p>
          <a:p>
            <a:r>
              <a:rPr lang="zh-CN" altLang="en-US" smtClean="0"/>
              <a:t>解决并行的方式是通过多级并行方式，在</a:t>
            </a:r>
            <a:r>
              <a:rPr lang="en-US" altLang="zh-CN" smtClean="0"/>
              <a:t>group</a:t>
            </a:r>
            <a:r>
              <a:rPr lang="zh-CN" altLang="en-US" smtClean="0"/>
              <a:t>和</a:t>
            </a:r>
            <a:r>
              <a:rPr lang="en-US" altLang="zh-CN" smtClean="0"/>
              <a:t>join</a:t>
            </a:r>
            <a:r>
              <a:rPr lang="zh-CN" altLang="en-US" smtClean="0"/>
              <a:t>节点增加 </a:t>
            </a:r>
            <a:r>
              <a:rPr lang="en-US" altLang="zh-CN" smtClean="0"/>
              <a:t>exchange(n&gt;m)</a:t>
            </a:r>
            <a:r>
              <a:rPr lang="zh-CN" altLang="en-US" smtClean="0"/>
              <a:t>节点</a:t>
            </a:r>
            <a:endParaRPr lang="en-US" altLang="zh-CN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296936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Multi-thread execute plan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Main thread</a:t>
            </a:r>
          </a:p>
          <a:p>
            <a:pPr lvl="1"/>
            <a:r>
              <a:rPr lang="en-US" altLang="zh-CN" dirty="0" smtClean="0"/>
              <a:t>Parser-&gt; execute plan</a:t>
            </a:r>
          </a:p>
          <a:p>
            <a:pPr lvl="1"/>
            <a:r>
              <a:rPr lang="en-US" altLang="zh-CN" dirty="0" smtClean="0"/>
              <a:t>Generate Parallel </a:t>
            </a:r>
            <a:r>
              <a:rPr lang="en-US" altLang="zh-CN" dirty="0"/>
              <a:t>execute </a:t>
            </a:r>
            <a:r>
              <a:rPr lang="en-US" altLang="zh-CN" dirty="0" smtClean="0"/>
              <a:t>plan</a:t>
            </a:r>
          </a:p>
          <a:p>
            <a:pPr lvl="1"/>
            <a:r>
              <a:rPr lang="en-US" altLang="zh-CN" dirty="0" smtClean="0"/>
              <a:t>Get the all thread resource </a:t>
            </a:r>
          </a:p>
          <a:p>
            <a:pPr lvl="1"/>
            <a:r>
              <a:rPr lang="en-US" altLang="zh-CN" dirty="0" smtClean="0"/>
              <a:t>Dispatch the sub tasks</a:t>
            </a:r>
          </a:p>
          <a:p>
            <a:pPr lvl="1"/>
            <a:r>
              <a:rPr lang="en-US" altLang="zh-CN" dirty="0" smtClean="0"/>
              <a:t>Loop Execute root next</a:t>
            </a:r>
          </a:p>
          <a:p>
            <a:pPr lvl="1"/>
            <a:r>
              <a:rPr lang="en-US" altLang="zh-CN" dirty="0" smtClean="0"/>
              <a:t>Sub node call the exchange node </a:t>
            </a:r>
          </a:p>
          <a:p>
            <a:pPr lvl="1"/>
            <a:r>
              <a:rPr lang="en-US" altLang="zh-CN" dirty="0"/>
              <a:t>exchange </a:t>
            </a:r>
            <a:r>
              <a:rPr lang="en-US" altLang="zh-CN" dirty="0" smtClean="0"/>
              <a:t>node fetch completed buffer from other worker thread generated (maybe blocked)</a:t>
            </a:r>
          </a:p>
          <a:p>
            <a:pPr lvl="1"/>
            <a:endParaRPr lang="en-US" altLang="zh-CN" dirty="0"/>
          </a:p>
          <a:p>
            <a:r>
              <a:rPr lang="en-US" altLang="zh-CN" dirty="0" smtClean="0"/>
              <a:t>Worker thread</a:t>
            </a:r>
          </a:p>
          <a:p>
            <a:pPr lvl="1"/>
            <a:r>
              <a:rPr lang="en-US" altLang="zh-CN" dirty="0" smtClean="0"/>
              <a:t>Get the sub task</a:t>
            </a:r>
          </a:p>
          <a:p>
            <a:pPr lvl="1"/>
            <a:r>
              <a:rPr lang="en-US" altLang="zh-CN" dirty="0" err="1" smtClean="0"/>
              <a:t>Alloc</a:t>
            </a:r>
            <a:r>
              <a:rPr lang="en-US" altLang="zh-CN" dirty="0" smtClean="0"/>
              <a:t> the buffer from the root tree</a:t>
            </a:r>
          </a:p>
          <a:p>
            <a:pPr lvl="1"/>
            <a:r>
              <a:rPr lang="en-US" altLang="zh-CN" dirty="0" smtClean="0"/>
              <a:t>Execute the sub tree to the result buffer</a:t>
            </a:r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002491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多线程执行框架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语法解析完成后，先生成单线程的执行计划</a:t>
            </a:r>
            <a:endParaRPr lang="en-US" altLang="zh-CN" smtClean="0"/>
          </a:p>
          <a:p>
            <a:r>
              <a:rPr lang="zh-CN" altLang="en-US" smtClean="0"/>
              <a:t>根据单线程的执行计划，根据成本原则生成多线程的执行计划</a:t>
            </a:r>
            <a:endParaRPr lang="en-US" altLang="zh-CN" smtClean="0"/>
          </a:p>
          <a:p>
            <a:pPr lvl="1"/>
            <a:r>
              <a:rPr lang="zh-CN" altLang="en-US" smtClean="0"/>
              <a:t>使用多线程的规则，</a:t>
            </a:r>
            <a:r>
              <a:rPr lang="zh-CN" altLang="en-US"/>
              <a:t>可根据成本或者</a:t>
            </a:r>
            <a:r>
              <a:rPr lang="en-US" altLang="zh-CN"/>
              <a:t>HINT</a:t>
            </a:r>
            <a:r>
              <a:rPr lang="zh-CN" altLang="en-US"/>
              <a:t>方式决定</a:t>
            </a:r>
            <a:endParaRPr lang="en-US" altLang="zh-CN" smtClean="0"/>
          </a:p>
          <a:p>
            <a:pPr lvl="2"/>
            <a:r>
              <a:rPr lang="zh-CN" altLang="en-US" smtClean="0"/>
              <a:t>本身执行节点是否支持多线程</a:t>
            </a:r>
            <a:endParaRPr lang="en-US" altLang="zh-CN" smtClean="0"/>
          </a:p>
          <a:p>
            <a:pPr lvl="2"/>
            <a:r>
              <a:rPr lang="zh-CN" altLang="en-US" smtClean="0"/>
              <a:t>当前环境的</a:t>
            </a:r>
            <a:r>
              <a:rPr lang="en-US" altLang="zh-CN" smtClean="0"/>
              <a:t>CPU</a:t>
            </a:r>
            <a:r>
              <a:rPr lang="zh-CN" altLang="en-US" smtClean="0"/>
              <a:t>个数</a:t>
            </a:r>
            <a:endParaRPr lang="en-US" altLang="zh-CN" smtClean="0"/>
          </a:p>
          <a:p>
            <a:pPr lvl="2"/>
            <a:r>
              <a:rPr lang="zh-CN" altLang="en-US"/>
              <a:t>表</a:t>
            </a:r>
            <a:r>
              <a:rPr lang="zh-CN" altLang="en-US" smtClean="0"/>
              <a:t>规模大小</a:t>
            </a:r>
            <a:endParaRPr lang="en-US" altLang="zh-CN" smtClean="0"/>
          </a:p>
          <a:p>
            <a:pPr lvl="2"/>
            <a:r>
              <a:rPr lang="zh-CN" altLang="en-US" smtClean="0"/>
              <a:t>是否使用了</a:t>
            </a:r>
            <a:r>
              <a:rPr lang="en-US" altLang="zh-CN" smtClean="0"/>
              <a:t>HINT</a:t>
            </a:r>
          </a:p>
          <a:p>
            <a:endParaRPr lang="en-US" altLang="zh-CN" smtClean="0"/>
          </a:p>
          <a:p>
            <a:r>
              <a:rPr lang="zh-CN" altLang="en-US" smtClean="0"/>
              <a:t>主线程启动后，根据执行的并行度，申请线程资源；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5340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56655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7757823"/>
              </p:ext>
            </p:extLst>
          </p:nvPr>
        </p:nvGraphicFramePr>
        <p:xfrm>
          <a:off x="10888267" y="2924506"/>
          <a:ext cx="667656" cy="97536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333828"/>
                <a:gridCol w="333828"/>
              </a:tblGrid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1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/>
                        <a:t>√</a:t>
                      </a:r>
                      <a:endParaRPr lang="zh-CN" altLang="en-US" sz="1000" dirty="0"/>
                    </a:p>
                  </a:txBody>
                  <a:tcPr/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smtClean="0"/>
                        <a:t>2</a:t>
                      </a:r>
                      <a:endParaRPr lang="zh-CN" altLang="en-US" sz="100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X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3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smtClean="0"/>
                        <a:t>X</a:t>
                      </a:r>
                      <a:endParaRPr lang="zh-CN" altLang="en-US" sz="1000"/>
                    </a:p>
                  </a:txBody>
                  <a:tcPr/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4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smtClean="0"/>
                        <a:t>√</a:t>
                      </a:r>
                      <a:endParaRPr lang="zh-CN" altLang="en-US" sz="100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5046475"/>
              </p:ext>
            </p:extLst>
          </p:nvPr>
        </p:nvGraphicFramePr>
        <p:xfrm>
          <a:off x="10888267" y="4187248"/>
          <a:ext cx="667656" cy="97536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333828"/>
                <a:gridCol w="333828"/>
              </a:tblGrid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5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smtClean="0"/>
                        <a:t>X</a:t>
                      </a:r>
                      <a:endParaRPr lang="zh-CN" altLang="en-US" sz="1000"/>
                    </a:p>
                  </a:txBody>
                  <a:tcPr/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smtClean="0"/>
                        <a:t>6</a:t>
                      </a:r>
                      <a:endParaRPr lang="zh-CN" altLang="en-US" sz="100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smtClean="0"/>
                        <a:t>√</a:t>
                      </a:r>
                      <a:endParaRPr lang="zh-CN" altLang="en-US" sz="1000"/>
                    </a:p>
                  </a:txBody>
                  <a:tcPr/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smtClean="0"/>
                        <a:t>7</a:t>
                      </a:r>
                      <a:endParaRPr lang="zh-CN" altLang="en-US" sz="100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smtClean="0"/>
                        <a:t>X</a:t>
                      </a:r>
                      <a:endParaRPr lang="zh-CN" altLang="en-US" sz="1000"/>
                    </a:p>
                  </a:txBody>
                  <a:tcPr/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8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smtClean="0"/>
                        <a:t>X</a:t>
                      </a:r>
                      <a:endParaRPr lang="zh-CN" altLang="en-US" sz="100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5794168"/>
              </p:ext>
            </p:extLst>
          </p:nvPr>
        </p:nvGraphicFramePr>
        <p:xfrm>
          <a:off x="10888267" y="5449991"/>
          <a:ext cx="667656" cy="97536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333828"/>
                <a:gridCol w="333828"/>
              </a:tblGrid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9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smtClean="0"/>
                        <a:t>X</a:t>
                      </a:r>
                      <a:endParaRPr lang="zh-CN" altLang="en-US" sz="1000"/>
                    </a:p>
                  </a:txBody>
                  <a:tcPr/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smtClean="0"/>
                        <a:t>10</a:t>
                      </a:r>
                      <a:endParaRPr lang="zh-CN" altLang="en-US" sz="100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smtClean="0"/>
                        <a:t>√</a:t>
                      </a:r>
                      <a:endParaRPr lang="zh-CN" altLang="en-US" sz="1000"/>
                    </a:p>
                  </a:txBody>
                  <a:tcPr/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smtClean="0"/>
                        <a:t>11</a:t>
                      </a:r>
                      <a:endParaRPr lang="zh-CN" altLang="en-US" sz="100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smtClean="0"/>
                        <a:t>√</a:t>
                      </a:r>
                      <a:endParaRPr lang="zh-CN" altLang="en-US" sz="1000"/>
                    </a:p>
                  </a:txBody>
                  <a:tcPr/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12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smtClean="0"/>
                        <a:t>√</a:t>
                      </a:r>
                      <a:endParaRPr lang="zh-CN" altLang="en-US" sz="100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1679129"/>
              </p:ext>
            </p:extLst>
          </p:nvPr>
        </p:nvGraphicFramePr>
        <p:xfrm>
          <a:off x="9701722" y="4129194"/>
          <a:ext cx="333828" cy="97536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333828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1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223681">
                <a:tc>
                  <a:txBody>
                    <a:bodyPr/>
                    <a:lstStyle/>
                    <a:p>
                      <a:r>
                        <a:rPr lang="en-US" altLang="zh-CN" sz="1000" smtClean="0"/>
                        <a:t>4</a:t>
                      </a:r>
                      <a:endParaRPr lang="zh-CN" altLang="en-US" sz="100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smtClean="0"/>
                        <a:t>5</a:t>
                      </a:r>
                      <a:endParaRPr lang="zh-CN" altLang="en-US" sz="100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10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9" name="直接箭头连接符 8"/>
          <p:cNvCxnSpPr/>
          <p:nvPr/>
        </p:nvCxnSpPr>
        <p:spPr>
          <a:xfrm flipH="1">
            <a:off x="10162551" y="3481372"/>
            <a:ext cx="566058" cy="631371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H="1" flipV="1">
            <a:off x="10162551" y="4591714"/>
            <a:ext cx="566058" cy="10887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H="1" flipV="1">
            <a:off x="10162551" y="5081572"/>
            <a:ext cx="653144" cy="73392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5389151"/>
              </p:ext>
            </p:extLst>
          </p:nvPr>
        </p:nvGraphicFramePr>
        <p:xfrm>
          <a:off x="9707316" y="5269544"/>
          <a:ext cx="333828" cy="97536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333828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11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smtClean="0"/>
                        <a:t>12</a:t>
                      </a:r>
                      <a:endParaRPr lang="zh-CN" altLang="en-US" sz="100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215416"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215416"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17" name="圆角矩形 16"/>
          <p:cNvSpPr/>
          <p:nvPr/>
        </p:nvSpPr>
        <p:spPr>
          <a:xfrm>
            <a:off x="7994825" y="5122382"/>
            <a:ext cx="1094024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SCAN</a:t>
            </a:r>
            <a:endParaRPr lang="zh-CN" altLang="en-US" sz="1200"/>
          </a:p>
        </p:txBody>
      </p:sp>
      <p:cxnSp>
        <p:nvCxnSpPr>
          <p:cNvPr id="19" name="直接箭头连接符 18"/>
          <p:cNvCxnSpPr/>
          <p:nvPr/>
        </p:nvCxnSpPr>
        <p:spPr>
          <a:xfrm flipH="1">
            <a:off x="9218364" y="4827373"/>
            <a:ext cx="312864" cy="23085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圆角矩形 19"/>
          <p:cNvSpPr/>
          <p:nvPr/>
        </p:nvSpPr>
        <p:spPr>
          <a:xfrm>
            <a:off x="7186715" y="4112743"/>
            <a:ext cx="1094024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JOIN</a:t>
            </a:r>
            <a:endParaRPr lang="zh-CN" altLang="en-US" sz="1200"/>
          </a:p>
        </p:txBody>
      </p:sp>
      <p:cxnSp>
        <p:nvCxnSpPr>
          <p:cNvPr id="21" name="直接箭头连接符 20"/>
          <p:cNvCxnSpPr/>
          <p:nvPr/>
        </p:nvCxnSpPr>
        <p:spPr>
          <a:xfrm flipH="1" flipV="1">
            <a:off x="8158883" y="4744995"/>
            <a:ext cx="243712" cy="336577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圆角矩形 17"/>
          <p:cNvSpPr/>
          <p:nvPr/>
        </p:nvSpPr>
        <p:spPr>
          <a:xfrm>
            <a:off x="6458422" y="5122381"/>
            <a:ext cx="1094024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SCAN</a:t>
            </a:r>
            <a:endParaRPr lang="zh-CN" altLang="en-US" sz="1200" dirty="0"/>
          </a:p>
        </p:txBody>
      </p:sp>
      <p:cxnSp>
        <p:nvCxnSpPr>
          <p:cNvPr id="22" name="直接箭头连接符 21"/>
          <p:cNvCxnSpPr/>
          <p:nvPr/>
        </p:nvCxnSpPr>
        <p:spPr>
          <a:xfrm flipV="1">
            <a:off x="7103310" y="4744995"/>
            <a:ext cx="310581" cy="336577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表格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6035753"/>
              </p:ext>
            </p:extLst>
          </p:nvPr>
        </p:nvGraphicFramePr>
        <p:xfrm>
          <a:off x="5521961" y="4875154"/>
          <a:ext cx="333828" cy="97536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333828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3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5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7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12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4" name="直接箭头连接符 23"/>
          <p:cNvCxnSpPr/>
          <p:nvPr/>
        </p:nvCxnSpPr>
        <p:spPr>
          <a:xfrm>
            <a:off x="5988910" y="5377374"/>
            <a:ext cx="361102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表格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719559"/>
              </p:ext>
            </p:extLst>
          </p:nvPr>
        </p:nvGraphicFramePr>
        <p:xfrm>
          <a:off x="5695774" y="3481372"/>
          <a:ext cx="1042777" cy="97536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359037"/>
                <a:gridCol w="327099"/>
                <a:gridCol w="356641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3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1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x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5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4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 smtClean="0"/>
                        <a:t>√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7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5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x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12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10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 smtClean="0"/>
                        <a:t>√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cxnSp>
        <p:nvCxnSpPr>
          <p:cNvPr id="39" name="直接箭头连接符 38"/>
          <p:cNvCxnSpPr/>
          <p:nvPr/>
        </p:nvCxnSpPr>
        <p:spPr>
          <a:xfrm flipH="1" flipV="1">
            <a:off x="9220237" y="5412956"/>
            <a:ext cx="310991" cy="3558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/>
          <p:nvPr/>
        </p:nvCxnSpPr>
        <p:spPr>
          <a:xfrm flipH="1" flipV="1">
            <a:off x="6903308" y="4112743"/>
            <a:ext cx="200002" cy="129743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圆角矩形 47"/>
          <p:cNvSpPr/>
          <p:nvPr/>
        </p:nvSpPr>
        <p:spPr>
          <a:xfrm>
            <a:off x="7186715" y="3103104"/>
            <a:ext cx="1094024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PROJECT</a:t>
            </a:r>
            <a:endParaRPr lang="zh-CN" altLang="en-US" sz="1200" dirty="0"/>
          </a:p>
        </p:txBody>
      </p:sp>
      <p:cxnSp>
        <p:nvCxnSpPr>
          <p:cNvPr id="50" name="直接箭头连接符 49"/>
          <p:cNvCxnSpPr/>
          <p:nvPr/>
        </p:nvCxnSpPr>
        <p:spPr>
          <a:xfrm flipV="1">
            <a:off x="7733727" y="3716111"/>
            <a:ext cx="0" cy="303954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2" name="表格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7026081"/>
              </p:ext>
            </p:extLst>
          </p:nvPr>
        </p:nvGraphicFramePr>
        <p:xfrm>
          <a:off x="8745781" y="3091285"/>
          <a:ext cx="686136" cy="48768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359037"/>
                <a:gridCol w="327099"/>
              </a:tblGrid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5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4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12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10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53" name="直接箭头连接符 52"/>
          <p:cNvCxnSpPr/>
          <p:nvPr/>
        </p:nvCxnSpPr>
        <p:spPr>
          <a:xfrm>
            <a:off x="8402595" y="3341034"/>
            <a:ext cx="263610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66509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内存管理</a:t>
            </a:r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2833693" y="3932464"/>
            <a:ext cx="601045" cy="3981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page</a:t>
            </a:r>
            <a:endParaRPr lang="zh-CN" altLang="en-US" sz="1200"/>
          </a:p>
        </p:txBody>
      </p:sp>
      <p:sp>
        <p:nvSpPr>
          <p:cNvPr id="5" name="圆角矩形 4"/>
          <p:cNvSpPr/>
          <p:nvPr/>
        </p:nvSpPr>
        <p:spPr>
          <a:xfrm>
            <a:off x="3751202" y="3932464"/>
            <a:ext cx="601045" cy="3981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page</a:t>
            </a:r>
            <a:endParaRPr lang="zh-CN" altLang="en-US" sz="1200"/>
          </a:p>
        </p:txBody>
      </p:sp>
      <p:grpSp>
        <p:nvGrpSpPr>
          <p:cNvPr id="17" name="组合 16"/>
          <p:cNvGrpSpPr/>
          <p:nvPr/>
        </p:nvGrpSpPr>
        <p:grpSpPr>
          <a:xfrm>
            <a:off x="1708575" y="1730427"/>
            <a:ext cx="578498" cy="2338888"/>
            <a:chOff x="970384" y="1539540"/>
            <a:chExt cx="578498" cy="2338888"/>
          </a:xfrm>
        </p:grpSpPr>
        <p:sp>
          <p:nvSpPr>
            <p:cNvPr id="9" name="矩形 8"/>
            <p:cNvSpPr/>
            <p:nvPr/>
          </p:nvSpPr>
          <p:spPr>
            <a:xfrm>
              <a:off x="970384" y="3586067"/>
              <a:ext cx="578498" cy="29236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970384" y="3293706"/>
              <a:ext cx="578498" cy="29236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970384" y="3001345"/>
              <a:ext cx="578498" cy="29236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970384" y="2708984"/>
              <a:ext cx="578498" cy="29236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970384" y="2416623"/>
              <a:ext cx="578498" cy="29236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970384" y="2124262"/>
              <a:ext cx="578498" cy="29236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970384" y="1831901"/>
              <a:ext cx="578498" cy="29236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970384" y="1539540"/>
              <a:ext cx="578498" cy="29236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9" name="肘形连接符 18"/>
          <p:cNvCxnSpPr>
            <a:stCxn id="9" idx="3"/>
            <a:endCxn id="4" idx="1"/>
          </p:cNvCxnSpPr>
          <p:nvPr/>
        </p:nvCxnSpPr>
        <p:spPr>
          <a:xfrm>
            <a:off x="2287073" y="3923135"/>
            <a:ext cx="546620" cy="20838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759341" y="3793964"/>
            <a:ext cx="9492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32768 bytes</a:t>
            </a:r>
            <a:endParaRPr lang="zh-CN" altLang="en-US" sz="1200"/>
          </a:p>
        </p:txBody>
      </p:sp>
      <p:sp>
        <p:nvSpPr>
          <p:cNvPr id="23" name="矩形 22"/>
          <p:cNvSpPr/>
          <p:nvPr/>
        </p:nvSpPr>
        <p:spPr>
          <a:xfrm>
            <a:off x="956962" y="1164084"/>
            <a:ext cx="20817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mtClean="0"/>
              <a:t>segment size = 1024</a:t>
            </a:r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851118" y="1750739"/>
            <a:ext cx="7921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128 </a:t>
            </a:r>
            <a:r>
              <a:rPr lang="en-US" altLang="zh-CN" sz="1200"/>
              <a:t>bytes</a:t>
            </a:r>
            <a:endParaRPr lang="zh-CN" altLang="en-US" sz="1200"/>
          </a:p>
        </p:txBody>
      </p:sp>
      <p:sp>
        <p:nvSpPr>
          <p:cNvPr id="25" name="文本框 24"/>
          <p:cNvSpPr txBox="1"/>
          <p:nvPr/>
        </p:nvSpPr>
        <p:spPr>
          <a:xfrm>
            <a:off x="856416" y="2023043"/>
            <a:ext cx="7921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258 bytes</a:t>
            </a:r>
            <a:endParaRPr lang="zh-CN" altLang="en-US" sz="1200"/>
          </a:p>
        </p:txBody>
      </p:sp>
      <p:sp>
        <p:nvSpPr>
          <p:cNvPr id="26" name="文本框 25"/>
          <p:cNvSpPr txBox="1"/>
          <p:nvPr/>
        </p:nvSpPr>
        <p:spPr>
          <a:xfrm>
            <a:off x="856398" y="2305919"/>
            <a:ext cx="7921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512 bytes</a:t>
            </a:r>
            <a:endParaRPr lang="zh-CN" altLang="en-US" sz="1200"/>
          </a:p>
        </p:txBody>
      </p:sp>
      <p:sp>
        <p:nvSpPr>
          <p:cNvPr id="27" name="文本框 26"/>
          <p:cNvSpPr txBox="1"/>
          <p:nvPr/>
        </p:nvSpPr>
        <p:spPr>
          <a:xfrm>
            <a:off x="1062276" y="271987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…</a:t>
            </a:r>
            <a:endParaRPr lang="zh-CN" altLang="en-US"/>
          </a:p>
        </p:txBody>
      </p:sp>
      <p:cxnSp>
        <p:nvCxnSpPr>
          <p:cNvPr id="28" name="肘形连接符 27"/>
          <p:cNvCxnSpPr>
            <a:stCxn id="4" idx="3"/>
            <a:endCxn id="5" idx="1"/>
          </p:cNvCxnSpPr>
          <p:nvPr/>
        </p:nvCxnSpPr>
        <p:spPr>
          <a:xfrm>
            <a:off x="3434738" y="4131516"/>
            <a:ext cx="3164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40728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Project </a:t>
            </a:r>
            <a:r>
              <a:rPr lang="en-US" altLang="zh-CN"/>
              <a:t>parallelization</a:t>
            </a:r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1629748" y="2362200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Project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1629748" y="3102428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sub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5" name="直接箭头连接符 4"/>
          <p:cNvCxnSpPr>
            <a:stCxn id="4" idx="0"/>
            <a:endCxn id="3" idx="2"/>
          </p:cNvCxnSpPr>
          <p:nvPr/>
        </p:nvCxnSpPr>
        <p:spPr>
          <a:xfrm flipV="1">
            <a:off x="2083060" y="2754086"/>
            <a:ext cx="0" cy="348342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圆角矩形 5"/>
          <p:cNvSpPr/>
          <p:nvPr/>
        </p:nvSpPr>
        <p:spPr>
          <a:xfrm>
            <a:off x="4177006" y="2362200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Project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4177006" y="3102428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exchange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8" name="直接箭头连接符 7"/>
          <p:cNvCxnSpPr>
            <a:stCxn id="7" idx="0"/>
            <a:endCxn id="6" idx="2"/>
          </p:cNvCxnSpPr>
          <p:nvPr/>
        </p:nvCxnSpPr>
        <p:spPr>
          <a:xfrm flipV="1">
            <a:off x="4630318" y="2754086"/>
            <a:ext cx="0" cy="348342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圆角矩形 8"/>
          <p:cNvSpPr/>
          <p:nvPr/>
        </p:nvSpPr>
        <p:spPr>
          <a:xfrm>
            <a:off x="4177006" y="3842656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sub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10" name="直接箭头连接符 9"/>
          <p:cNvCxnSpPr>
            <a:stCxn id="9" idx="0"/>
            <a:endCxn id="7" idx="2"/>
          </p:cNvCxnSpPr>
          <p:nvPr/>
        </p:nvCxnSpPr>
        <p:spPr>
          <a:xfrm flipV="1">
            <a:off x="4630318" y="3494314"/>
            <a:ext cx="0" cy="348342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右箭头 12"/>
          <p:cNvSpPr/>
          <p:nvPr/>
        </p:nvSpPr>
        <p:spPr>
          <a:xfrm>
            <a:off x="3026229" y="2895600"/>
            <a:ext cx="522514" cy="76200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3690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2623457" y="2405744"/>
            <a:ext cx="2797628" cy="1715276"/>
          </a:xfrm>
          <a:prstGeom prst="roundRect">
            <a:avLst>
              <a:gd name="adj" fmla="val 7576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1400" b="1">
                <a:latin typeface="Arial" panose="020B0604020202020204" pitchFamily="34" charset="0"/>
                <a:cs typeface="Arial" panose="020B0604020202020204" pitchFamily="34" charset="0"/>
              </a:rPr>
              <a:t>Haswell-based Xeon</a:t>
            </a:r>
            <a:endParaRPr lang="zh-CN" altLang="en-US" sz="1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2823648" y="2797628"/>
            <a:ext cx="539255" cy="251927"/>
          </a:xfrm>
          <a:prstGeom prst="roundRect">
            <a:avLst>
              <a:gd name="adj" fmla="val 0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core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2823648" y="3049555"/>
            <a:ext cx="539255" cy="251927"/>
          </a:xfrm>
          <a:prstGeom prst="roundRect">
            <a:avLst>
              <a:gd name="adj" fmla="val 0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L1 cache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2823648" y="3301482"/>
            <a:ext cx="539255" cy="251927"/>
          </a:xfrm>
          <a:prstGeom prst="roundRect">
            <a:avLst>
              <a:gd name="adj" fmla="val 0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L2 cache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3447570" y="2797627"/>
            <a:ext cx="539255" cy="251927"/>
          </a:xfrm>
          <a:prstGeom prst="roundRect">
            <a:avLst>
              <a:gd name="adj" fmla="val 0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core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3447570" y="3049554"/>
            <a:ext cx="539255" cy="251927"/>
          </a:xfrm>
          <a:prstGeom prst="roundRect">
            <a:avLst>
              <a:gd name="adj" fmla="val 0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L1 cache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3447570" y="3301481"/>
            <a:ext cx="539255" cy="251927"/>
          </a:xfrm>
          <a:prstGeom prst="roundRect">
            <a:avLst>
              <a:gd name="adj" fmla="val 0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L2 cache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4071492" y="2797627"/>
            <a:ext cx="539255" cy="251927"/>
          </a:xfrm>
          <a:prstGeom prst="roundRect">
            <a:avLst>
              <a:gd name="adj" fmla="val 0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core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4071492" y="3049554"/>
            <a:ext cx="539255" cy="251927"/>
          </a:xfrm>
          <a:prstGeom prst="roundRect">
            <a:avLst>
              <a:gd name="adj" fmla="val 0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L1 cache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4071492" y="3301481"/>
            <a:ext cx="539255" cy="251927"/>
          </a:xfrm>
          <a:prstGeom prst="roundRect">
            <a:avLst>
              <a:gd name="adj" fmla="val 0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L2 cache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4695414" y="2797626"/>
            <a:ext cx="539255" cy="251927"/>
          </a:xfrm>
          <a:prstGeom prst="roundRect">
            <a:avLst>
              <a:gd name="adj" fmla="val 0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core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圆角矩形 29"/>
          <p:cNvSpPr/>
          <p:nvPr/>
        </p:nvSpPr>
        <p:spPr>
          <a:xfrm>
            <a:off x="4695414" y="3049553"/>
            <a:ext cx="539255" cy="251927"/>
          </a:xfrm>
          <a:prstGeom prst="roundRect">
            <a:avLst>
              <a:gd name="adj" fmla="val 0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L1 cache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4695414" y="3301480"/>
            <a:ext cx="539255" cy="251927"/>
          </a:xfrm>
          <a:prstGeom prst="roundRect">
            <a:avLst>
              <a:gd name="adj" fmla="val 0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L2 cache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圆角矩形 31"/>
          <p:cNvSpPr/>
          <p:nvPr/>
        </p:nvSpPr>
        <p:spPr>
          <a:xfrm>
            <a:off x="2823647" y="3635828"/>
            <a:ext cx="2411021" cy="251927"/>
          </a:xfrm>
          <a:prstGeom prst="roundRect">
            <a:avLst>
              <a:gd name="adj" fmla="val 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Shared L3 cache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左右箭头 53"/>
          <p:cNvSpPr/>
          <p:nvPr/>
        </p:nvSpPr>
        <p:spPr>
          <a:xfrm>
            <a:off x="5438782" y="3354350"/>
            <a:ext cx="735568" cy="342119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QPI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左右箭头 54"/>
          <p:cNvSpPr/>
          <p:nvPr/>
        </p:nvSpPr>
        <p:spPr>
          <a:xfrm>
            <a:off x="5438782" y="2864491"/>
            <a:ext cx="735568" cy="342119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QPI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左右箭头 56"/>
          <p:cNvSpPr/>
          <p:nvPr/>
        </p:nvSpPr>
        <p:spPr>
          <a:xfrm rot="16200000">
            <a:off x="3082987" y="4357397"/>
            <a:ext cx="735568" cy="34211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DDR3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左右箭头 59"/>
          <p:cNvSpPr/>
          <p:nvPr/>
        </p:nvSpPr>
        <p:spPr>
          <a:xfrm rot="16200000">
            <a:off x="3479537" y="4357397"/>
            <a:ext cx="735568" cy="34211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DDR3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左右箭头 60"/>
          <p:cNvSpPr/>
          <p:nvPr/>
        </p:nvSpPr>
        <p:spPr>
          <a:xfrm rot="16200000">
            <a:off x="3877069" y="4357397"/>
            <a:ext cx="735568" cy="34211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DDR3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左右箭头 61"/>
          <p:cNvSpPr/>
          <p:nvPr/>
        </p:nvSpPr>
        <p:spPr>
          <a:xfrm rot="16200000">
            <a:off x="4263898" y="4357397"/>
            <a:ext cx="735568" cy="34211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DDR3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左右箭头 62"/>
          <p:cNvSpPr/>
          <p:nvPr/>
        </p:nvSpPr>
        <p:spPr>
          <a:xfrm rot="16200000">
            <a:off x="6653545" y="4357396"/>
            <a:ext cx="735568" cy="34211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DDR3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左右箭头 63"/>
          <p:cNvSpPr/>
          <p:nvPr/>
        </p:nvSpPr>
        <p:spPr>
          <a:xfrm rot="16200000">
            <a:off x="7050095" y="4357396"/>
            <a:ext cx="735568" cy="34211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DDR3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左右箭头 64"/>
          <p:cNvSpPr/>
          <p:nvPr/>
        </p:nvSpPr>
        <p:spPr>
          <a:xfrm rot="16200000">
            <a:off x="7447627" y="4357396"/>
            <a:ext cx="735568" cy="34211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DDR3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左右箭头 65"/>
          <p:cNvSpPr/>
          <p:nvPr/>
        </p:nvSpPr>
        <p:spPr>
          <a:xfrm rot="16200000">
            <a:off x="7834456" y="4357396"/>
            <a:ext cx="735568" cy="34211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DDR3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圆角矩形 68"/>
          <p:cNvSpPr/>
          <p:nvPr/>
        </p:nvSpPr>
        <p:spPr>
          <a:xfrm>
            <a:off x="6190420" y="2405744"/>
            <a:ext cx="2797628" cy="1715275"/>
          </a:xfrm>
          <a:prstGeom prst="roundRect">
            <a:avLst>
              <a:gd name="adj" fmla="val 7576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1400" b="1">
                <a:latin typeface="Arial" panose="020B0604020202020204" pitchFamily="34" charset="0"/>
                <a:cs typeface="Arial" panose="020B0604020202020204" pitchFamily="34" charset="0"/>
              </a:rPr>
              <a:t>Haswell-based Xeon</a:t>
            </a:r>
            <a:endParaRPr lang="zh-CN" altLang="en-US" sz="1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" name="圆角矩形 83"/>
          <p:cNvSpPr/>
          <p:nvPr/>
        </p:nvSpPr>
        <p:spPr>
          <a:xfrm>
            <a:off x="6390611" y="2797628"/>
            <a:ext cx="539255" cy="251927"/>
          </a:xfrm>
          <a:prstGeom prst="roundRect">
            <a:avLst>
              <a:gd name="adj" fmla="val 0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core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5" name="圆角矩形 84"/>
          <p:cNvSpPr/>
          <p:nvPr/>
        </p:nvSpPr>
        <p:spPr>
          <a:xfrm>
            <a:off x="6390611" y="3049555"/>
            <a:ext cx="539255" cy="251927"/>
          </a:xfrm>
          <a:prstGeom prst="roundRect">
            <a:avLst>
              <a:gd name="adj" fmla="val 0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L1 cache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6" name="圆角矩形 85"/>
          <p:cNvSpPr/>
          <p:nvPr/>
        </p:nvSpPr>
        <p:spPr>
          <a:xfrm>
            <a:off x="6390611" y="3301482"/>
            <a:ext cx="539255" cy="251927"/>
          </a:xfrm>
          <a:prstGeom prst="roundRect">
            <a:avLst>
              <a:gd name="adj" fmla="val 0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L2 cache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" name="圆角矩形 80"/>
          <p:cNvSpPr/>
          <p:nvPr/>
        </p:nvSpPr>
        <p:spPr>
          <a:xfrm>
            <a:off x="7014533" y="2797627"/>
            <a:ext cx="539255" cy="251927"/>
          </a:xfrm>
          <a:prstGeom prst="roundRect">
            <a:avLst>
              <a:gd name="adj" fmla="val 0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core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" name="圆角矩形 81"/>
          <p:cNvSpPr/>
          <p:nvPr/>
        </p:nvSpPr>
        <p:spPr>
          <a:xfrm>
            <a:off x="7014533" y="3049554"/>
            <a:ext cx="539255" cy="251927"/>
          </a:xfrm>
          <a:prstGeom prst="roundRect">
            <a:avLst>
              <a:gd name="adj" fmla="val 0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L1 cache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3" name="圆角矩形 82"/>
          <p:cNvSpPr/>
          <p:nvPr/>
        </p:nvSpPr>
        <p:spPr>
          <a:xfrm>
            <a:off x="7014533" y="3301481"/>
            <a:ext cx="539255" cy="251927"/>
          </a:xfrm>
          <a:prstGeom prst="roundRect">
            <a:avLst>
              <a:gd name="adj" fmla="val 0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L2 cache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8" name="圆角矩形 77"/>
          <p:cNvSpPr/>
          <p:nvPr/>
        </p:nvSpPr>
        <p:spPr>
          <a:xfrm>
            <a:off x="7638455" y="2797627"/>
            <a:ext cx="539255" cy="251927"/>
          </a:xfrm>
          <a:prstGeom prst="roundRect">
            <a:avLst>
              <a:gd name="adj" fmla="val 0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core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9" name="圆角矩形 78"/>
          <p:cNvSpPr/>
          <p:nvPr/>
        </p:nvSpPr>
        <p:spPr>
          <a:xfrm>
            <a:off x="7638455" y="3049554"/>
            <a:ext cx="539255" cy="251927"/>
          </a:xfrm>
          <a:prstGeom prst="roundRect">
            <a:avLst>
              <a:gd name="adj" fmla="val 0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L1 cache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" name="圆角矩形 79"/>
          <p:cNvSpPr/>
          <p:nvPr/>
        </p:nvSpPr>
        <p:spPr>
          <a:xfrm>
            <a:off x="7638455" y="3301481"/>
            <a:ext cx="539255" cy="251927"/>
          </a:xfrm>
          <a:prstGeom prst="roundRect">
            <a:avLst>
              <a:gd name="adj" fmla="val 0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L2 cache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圆角矩形 74"/>
          <p:cNvSpPr/>
          <p:nvPr/>
        </p:nvSpPr>
        <p:spPr>
          <a:xfrm>
            <a:off x="8262377" y="2797626"/>
            <a:ext cx="539255" cy="251927"/>
          </a:xfrm>
          <a:prstGeom prst="roundRect">
            <a:avLst>
              <a:gd name="adj" fmla="val 0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core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圆角矩形 75"/>
          <p:cNvSpPr/>
          <p:nvPr/>
        </p:nvSpPr>
        <p:spPr>
          <a:xfrm>
            <a:off x="8262377" y="3049553"/>
            <a:ext cx="539255" cy="251927"/>
          </a:xfrm>
          <a:prstGeom prst="roundRect">
            <a:avLst>
              <a:gd name="adj" fmla="val 0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L1 cache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" name="圆角矩形 76"/>
          <p:cNvSpPr/>
          <p:nvPr/>
        </p:nvSpPr>
        <p:spPr>
          <a:xfrm>
            <a:off x="8262377" y="3301480"/>
            <a:ext cx="539255" cy="251927"/>
          </a:xfrm>
          <a:prstGeom prst="roundRect">
            <a:avLst>
              <a:gd name="adj" fmla="val 0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L2 cache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" name="圆角矩形 73"/>
          <p:cNvSpPr/>
          <p:nvPr/>
        </p:nvSpPr>
        <p:spPr>
          <a:xfrm>
            <a:off x="6390610" y="3635828"/>
            <a:ext cx="2411021" cy="251927"/>
          </a:xfrm>
          <a:prstGeom prst="roundRect">
            <a:avLst>
              <a:gd name="adj" fmla="val 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Shared L3 cache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7" name="圆角矩形 106"/>
          <p:cNvSpPr/>
          <p:nvPr/>
        </p:nvSpPr>
        <p:spPr>
          <a:xfrm>
            <a:off x="2823647" y="4897017"/>
            <a:ext cx="2411021" cy="251927"/>
          </a:xfrm>
          <a:prstGeom prst="roundRect">
            <a:avLst>
              <a:gd name="adj" fmla="val 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Main memory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8" name="圆角矩形 107"/>
          <p:cNvSpPr/>
          <p:nvPr/>
        </p:nvSpPr>
        <p:spPr>
          <a:xfrm>
            <a:off x="6432944" y="4896240"/>
            <a:ext cx="2411021" cy="251927"/>
          </a:xfrm>
          <a:prstGeom prst="roundRect">
            <a:avLst>
              <a:gd name="adj" fmla="val 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>
                <a:latin typeface="Arial" panose="020B0604020202020204" pitchFamily="34" charset="0"/>
                <a:cs typeface="Arial" panose="020B0604020202020204" pitchFamily="34" charset="0"/>
              </a:rPr>
              <a:t>Main memory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9" name="左右箭头 108"/>
          <p:cNvSpPr/>
          <p:nvPr/>
        </p:nvSpPr>
        <p:spPr>
          <a:xfrm>
            <a:off x="1795278" y="2688767"/>
            <a:ext cx="743511" cy="300136"/>
          </a:xfrm>
          <a:prstGeom prst="left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PCI-E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0" name="左右箭头 109"/>
          <p:cNvSpPr/>
          <p:nvPr/>
        </p:nvSpPr>
        <p:spPr>
          <a:xfrm>
            <a:off x="1795278" y="3034775"/>
            <a:ext cx="743511" cy="300136"/>
          </a:xfrm>
          <a:prstGeom prst="left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PCI-E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2" name="左右箭头 111"/>
          <p:cNvSpPr/>
          <p:nvPr/>
        </p:nvSpPr>
        <p:spPr>
          <a:xfrm>
            <a:off x="1795278" y="3379227"/>
            <a:ext cx="743511" cy="300136"/>
          </a:xfrm>
          <a:prstGeom prst="left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PCI-E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4" name="左右箭头 113"/>
          <p:cNvSpPr/>
          <p:nvPr/>
        </p:nvSpPr>
        <p:spPr>
          <a:xfrm>
            <a:off x="9021461" y="2873826"/>
            <a:ext cx="743511" cy="300136"/>
          </a:xfrm>
          <a:prstGeom prst="left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PCI-E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5" name="左右箭头 114"/>
          <p:cNvSpPr/>
          <p:nvPr/>
        </p:nvSpPr>
        <p:spPr>
          <a:xfrm>
            <a:off x="9021461" y="3219834"/>
            <a:ext cx="743511" cy="300136"/>
          </a:xfrm>
          <a:prstGeom prst="left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PCI-E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6" name="左右箭头 115"/>
          <p:cNvSpPr/>
          <p:nvPr/>
        </p:nvSpPr>
        <p:spPr>
          <a:xfrm>
            <a:off x="9021461" y="3564286"/>
            <a:ext cx="743511" cy="300136"/>
          </a:xfrm>
          <a:prstGeom prst="left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PCI-E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8" name="左右箭头 117"/>
          <p:cNvSpPr/>
          <p:nvPr/>
        </p:nvSpPr>
        <p:spPr>
          <a:xfrm>
            <a:off x="1795278" y="3712791"/>
            <a:ext cx="743511" cy="300136"/>
          </a:xfrm>
          <a:prstGeom prst="left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DMI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7496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Order by parallelization</a:t>
            </a:r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1235532" y="2373087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sort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1235532" y="3113315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sub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6" name="直接箭头连接符 5"/>
          <p:cNvCxnSpPr>
            <a:stCxn id="4" idx="0"/>
            <a:endCxn id="3" idx="2"/>
          </p:cNvCxnSpPr>
          <p:nvPr/>
        </p:nvCxnSpPr>
        <p:spPr>
          <a:xfrm flipV="1">
            <a:off x="1688844" y="2764973"/>
            <a:ext cx="0" cy="348342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圆角矩形 8"/>
          <p:cNvSpPr/>
          <p:nvPr/>
        </p:nvSpPr>
        <p:spPr>
          <a:xfrm>
            <a:off x="3371462" y="3722914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sort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4568891" y="3722914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sort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5766320" y="3712029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sort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13" name="直接箭头连接符 12"/>
          <p:cNvCxnSpPr>
            <a:stCxn id="20" idx="0"/>
            <a:endCxn id="10" idx="2"/>
          </p:cNvCxnSpPr>
          <p:nvPr/>
        </p:nvCxnSpPr>
        <p:spPr>
          <a:xfrm flipV="1">
            <a:off x="5022203" y="4114800"/>
            <a:ext cx="0" cy="402772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20" idx="0"/>
            <a:endCxn id="9" idx="2"/>
          </p:cNvCxnSpPr>
          <p:nvPr/>
        </p:nvCxnSpPr>
        <p:spPr>
          <a:xfrm flipH="1" flipV="1">
            <a:off x="3824774" y="4114800"/>
            <a:ext cx="1197429" cy="402772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20" idx="0"/>
            <a:endCxn id="11" idx="2"/>
          </p:cNvCxnSpPr>
          <p:nvPr/>
        </p:nvCxnSpPr>
        <p:spPr>
          <a:xfrm flipV="1">
            <a:off x="5022203" y="4103915"/>
            <a:ext cx="1197429" cy="413657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圆角矩形 19"/>
          <p:cNvSpPr/>
          <p:nvPr/>
        </p:nvSpPr>
        <p:spPr>
          <a:xfrm>
            <a:off x="4568891" y="4517572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guard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3" name="圆角矩形 32"/>
          <p:cNvSpPr/>
          <p:nvPr/>
        </p:nvSpPr>
        <p:spPr>
          <a:xfrm>
            <a:off x="4568891" y="2122715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Merge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3371462" y="3015343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exchange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35" name="直接箭头连接符 34"/>
          <p:cNvCxnSpPr>
            <a:stCxn id="9" idx="0"/>
            <a:endCxn id="34" idx="2"/>
          </p:cNvCxnSpPr>
          <p:nvPr/>
        </p:nvCxnSpPr>
        <p:spPr>
          <a:xfrm flipV="1">
            <a:off x="3824774" y="3407229"/>
            <a:ext cx="0" cy="315685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圆角矩形 38"/>
          <p:cNvSpPr/>
          <p:nvPr/>
        </p:nvSpPr>
        <p:spPr>
          <a:xfrm>
            <a:off x="4568891" y="3015343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exchange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40" name="直接箭头连接符 39"/>
          <p:cNvCxnSpPr>
            <a:stCxn id="10" idx="0"/>
            <a:endCxn id="39" idx="2"/>
          </p:cNvCxnSpPr>
          <p:nvPr/>
        </p:nvCxnSpPr>
        <p:spPr>
          <a:xfrm flipV="1">
            <a:off x="5022203" y="3407229"/>
            <a:ext cx="0" cy="315685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圆角矩形 40"/>
          <p:cNvSpPr/>
          <p:nvPr/>
        </p:nvSpPr>
        <p:spPr>
          <a:xfrm>
            <a:off x="5766319" y="3015343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exchange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42" name="直接箭头连接符 41"/>
          <p:cNvCxnSpPr>
            <a:stCxn id="11" idx="0"/>
            <a:endCxn id="41" idx="2"/>
          </p:cNvCxnSpPr>
          <p:nvPr/>
        </p:nvCxnSpPr>
        <p:spPr>
          <a:xfrm flipH="1" flipV="1">
            <a:off x="6219631" y="3407229"/>
            <a:ext cx="1" cy="304800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34" idx="0"/>
            <a:endCxn id="33" idx="2"/>
          </p:cNvCxnSpPr>
          <p:nvPr/>
        </p:nvCxnSpPr>
        <p:spPr>
          <a:xfrm flipV="1">
            <a:off x="3824774" y="2514601"/>
            <a:ext cx="1197429" cy="500742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39" idx="0"/>
            <a:endCxn id="33" idx="2"/>
          </p:cNvCxnSpPr>
          <p:nvPr/>
        </p:nvCxnSpPr>
        <p:spPr>
          <a:xfrm flipV="1">
            <a:off x="5022203" y="2514601"/>
            <a:ext cx="0" cy="500742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>
            <a:stCxn id="41" idx="0"/>
            <a:endCxn id="33" idx="2"/>
          </p:cNvCxnSpPr>
          <p:nvPr/>
        </p:nvCxnSpPr>
        <p:spPr>
          <a:xfrm flipH="1" flipV="1">
            <a:off x="5022203" y="2514601"/>
            <a:ext cx="1197428" cy="500742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圆角矩形 53"/>
          <p:cNvSpPr/>
          <p:nvPr/>
        </p:nvSpPr>
        <p:spPr>
          <a:xfrm>
            <a:off x="7148026" y="3722914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sort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5" name="圆角矩形 54"/>
          <p:cNvSpPr/>
          <p:nvPr/>
        </p:nvSpPr>
        <p:spPr>
          <a:xfrm>
            <a:off x="8345455" y="3722914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sort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6" name="圆角矩形 55"/>
          <p:cNvSpPr/>
          <p:nvPr/>
        </p:nvSpPr>
        <p:spPr>
          <a:xfrm>
            <a:off x="9542884" y="3712029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sort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0" name="圆角矩形 59"/>
          <p:cNvSpPr/>
          <p:nvPr/>
        </p:nvSpPr>
        <p:spPr>
          <a:xfrm>
            <a:off x="8345455" y="2122715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Merge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1" name="圆角矩形 60"/>
          <p:cNvSpPr/>
          <p:nvPr/>
        </p:nvSpPr>
        <p:spPr>
          <a:xfrm>
            <a:off x="7148026" y="3015343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exchange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62" name="直接箭头连接符 61"/>
          <p:cNvCxnSpPr>
            <a:stCxn id="54" idx="0"/>
            <a:endCxn id="61" idx="2"/>
          </p:cNvCxnSpPr>
          <p:nvPr/>
        </p:nvCxnSpPr>
        <p:spPr>
          <a:xfrm flipV="1">
            <a:off x="7601338" y="3407229"/>
            <a:ext cx="0" cy="315685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圆角矩形 62"/>
          <p:cNvSpPr/>
          <p:nvPr/>
        </p:nvSpPr>
        <p:spPr>
          <a:xfrm>
            <a:off x="8345455" y="3015343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exchange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64" name="直接箭头连接符 63"/>
          <p:cNvCxnSpPr>
            <a:stCxn id="55" idx="0"/>
            <a:endCxn id="63" idx="2"/>
          </p:cNvCxnSpPr>
          <p:nvPr/>
        </p:nvCxnSpPr>
        <p:spPr>
          <a:xfrm flipV="1">
            <a:off x="8798767" y="3407229"/>
            <a:ext cx="0" cy="315685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圆角矩形 64"/>
          <p:cNvSpPr/>
          <p:nvPr/>
        </p:nvSpPr>
        <p:spPr>
          <a:xfrm>
            <a:off x="9542883" y="3015343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exchange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66" name="直接箭头连接符 65"/>
          <p:cNvCxnSpPr>
            <a:stCxn id="56" idx="0"/>
            <a:endCxn id="65" idx="2"/>
          </p:cNvCxnSpPr>
          <p:nvPr/>
        </p:nvCxnSpPr>
        <p:spPr>
          <a:xfrm flipH="1" flipV="1">
            <a:off x="9996195" y="3407229"/>
            <a:ext cx="1" cy="304800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>
            <a:stCxn id="61" idx="0"/>
            <a:endCxn id="60" idx="2"/>
          </p:cNvCxnSpPr>
          <p:nvPr/>
        </p:nvCxnSpPr>
        <p:spPr>
          <a:xfrm flipV="1">
            <a:off x="7601338" y="2514601"/>
            <a:ext cx="1197429" cy="500742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>
            <a:stCxn id="63" idx="0"/>
            <a:endCxn id="60" idx="2"/>
          </p:cNvCxnSpPr>
          <p:nvPr/>
        </p:nvCxnSpPr>
        <p:spPr>
          <a:xfrm flipV="1">
            <a:off x="8798767" y="2514601"/>
            <a:ext cx="0" cy="500742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>
            <a:stCxn id="65" idx="0"/>
            <a:endCxn id="60" idx="2"/>
          </p:cNvCxnSpPr>
          <p:nvPr/>
        </p:nvCxnSpPr>
        <p:spPr>
          <a:xfrm flipH="1" flipV="1">
            <a:off x="8798767" y="2514601"/>
            <a:ext cx="1197428" cy="500742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圆角矩形 69"/>
          <p:cNvSpPr/>
          <p:nvPr/>
        </p:nvSpPr>
        <p:spPr>
          <a:xfrm>
            <a:off x="7148026" y="4430485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Sub(Split)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71" name="圆角矩形 70"/>
          <p:cNvSpPr/>
          <p:nvPr/>
        </p:nvSpPr>
        <p:spPr>
          <a:xfrm>
            <a:off x="8345454" y="4419599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Sub(Split)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72" name="圆角矩形 71"/>
          <p:cNvSpPr/>
          <p:nvPr/>
        </p:nvSpPr>
        <p:spPr>
          <a:xfrm>
            <a:off x="9542883" y="4430485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Sub(Split)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73" name="直接箭头连接符 72"/>
          <p:cNvCxnSpPr>
            <a:stCxn id="70" idx="0"/>
            <a:endCxn id="54" idx="2"/>
          </p:cNvCxnSpPr>
          <p:nvPr/>
        </p:nvCxnSpPr>
        <p:spPr>
          <a:xfrm flipV="1">
            <a:off x="7601338" y="4114800"/>
            <a:ext cx="0" cy="315685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>
            <a:stCxn id="71" idx="0"/>
            <a:endCxn id="55" idx="2"/>
          </p:cNvCxnSpPr>
          <p:nvPr/>
        </p:nvCxnSpPr>
        <p:spPr>
          <a:xfrm flipV="1">
            <a:off x="8798766" y="4114800"/>
            <a:ext cx="1" cy="304799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>
            <a:stCxn id="72" idx="0"/>
            <a:endCxn id="56" idx="2"/>
          </p:cNvCxnSpPr>
          <p:nvPr/>
        </p:nvCxnSpPr>
        <p:spPr>
          <a:xfrm flipV="1">
            <a:off x="9996195" y="4103915"/>
            <a:ext cx="1" cy="326570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圆角矩形 85"/>
          <p:cNvSpPr/>
          <p:nvPr/>
        </p:nvSpPr>
        <p:spPr>
          <a:xfrm>
            <a:off x="4568891" y="5225143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sub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87" name="直接箭头连接符 86"/>
          <p:cNvCxnSpPr>
            <a:stCxn id="86" idx="0"/>
            <a:endCxn id="20" idx="2"/>
          </p:cNvCxnSpPr>
          <p:nvPr/>
        </p:nvCxnSpPr>
        <p:spPr>
          <a:xfrm flipV="1">
            <a:off x="5022203" y="4909458"/>
            <a:ext cx="0" cy="315685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右箭头 89"/>
          <p:cNvSpPr/>
          <p:nvPr/>
        </p:nvSpPr>
        <p:spPr>
          <a:xfrm>
            <a:off x="2460950" y="2830286"/>
            <a:ext cx="522514" cy="76200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07836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Group by parallelization</a:t>
            </a:r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384888" y="2208360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group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384888" y="2948588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sub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5" name="直接箭头连接符 4"/>
          <p:cNvCxnSpPr>
            <a:stCxn id="4" idx="0"/>
            <a:endCxn id="3" idx="2"/>
          </p:cNvCxnSpPr>
          <p:nvPr/>
        </p:nvCxnSpPr>
        <p:spPr>
          <a:xfrm flipV="1">
            <a:off x="838200" y="2600246"/>
            <a:ext cx="0" cy="348342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圆角矩形 5"/>
          <p:cNvSpPr/>
          <p:nvPr/>
        </p:nvSpPr>
        <p:spPr>
          <a:xfrm>
            <a:off x="2394858" y="3340474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group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3588399" y="4170080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sub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8" name="直接箭头连接符 7"/>
          <p:cNvCxnSpPr>
            <a:stCxn id="7" idx="0"/>
            <a:endCxn id="6" idx="2"/>
          </p:cNvCxnSpPr>
          <p:nvPr/>
        </p:nvCxnSpPr>
        <p:spPr>
          <a:xfrm flipH="1" flipV="1">
            <a:off x="2848170" y="3732360"/>
            <a:ext cx="1193541" cy="437720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圆角矩形 8"/>
          <p:cNvSpPr/>
          <p:nvPr/>
        </p:nvSpPr>
        <p:spPr>
          <a:xfrm>
            <a:off x="3588399" y="1790118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regroup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3588399" y="3340474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group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4781940" y="3340474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group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16" name="直接箭头连接符 15"/>
          <p:cNvCxnSpPr>
            <a:stCxn id="7" idx="0"/>
            <a:endCxn id="12" idx="2"/>
          </p:cNvCxnSpPr>
          <p:nvPr/>
        </p:nvCxnSpPr>
        <p:spPr>
          <a:xfrm flipV="1">
            <a:off x="4041711" y="3732360"/>
            <a:ext cx="0" cy="437720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7" idx="0"/>
            <a:endCxn id="13" idx="2"/>
          </p:cNvCxnSpPr>
          <p:nvPr/>
        </p:nvCxnSpPr>
        <p:spPr>
          <a:xfrm flipV="1">
            <a:off x="4041711" y="3732360"/>
            <a:ext cx="1193541" cy="437720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圆角矩形 21"/>
          <p:cNvSpPr/>
          <p:nvPr/>
        </p:nvSpPr>
        <p:spPr>
          <a:xfrm>
            <a:off x="3588399" y="2480500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exchange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23" name="直接箭头连接符 22"/>
          <p:cNvCxnSpPr>
            <a:stCxn id="6" idx="0"/>
            <a:endCxn id="22" idx="2"/>
          </p:cNvCxnSpPr>
          <p:nvPr/>
        </p:nvCxnSpPr>
        <p:spPr>
          <a:xfrm flipV="1">
            <a:off x="2848170" y="2872386"/>
            <a:ext cx="1193541" cy="46808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12" idx="0"/>
            <a:endCxn id="22" idx="2"/>
          </p:cNvCxnSpPr>
          <p:nvPr/>
        </p:nvCxnSpPr>
        <p:spPr>
          <a:xfrm flipV="1">
            <a:off x="4041711" y="2872386"/>
            <a:ext cx="0" cy="46808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13" idx="0"/>
            <a:endCxn id="22" idx="2"/>
          </p:cNvCxnSpPr>
          <p:nvPr/>
        </p:nvCxnSpPr>
        <p:spPr>
          <a:xfrm flipH="1" flipV="1">
            <a:off x="4041711" y="2872386"/>
            <a:ext cx="1193541" cy="46808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22" idx="0"/>
            <a:endCxn id="9" idx="2"/>
          </p:cNvCxnSpPr>
          <p:nvPr/>
        </p:nvCxnSpPr>
        <p:spPr>
          <a:xfrm flipV="1">
            <a:off x="4041711" y="2182004"/>
            <a:ext cx="0" cy="298496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右箭头 35"/>
          <p:cNvSpPr/>
          <p:nvPr/>
        </p:nvSpPr>
        <p:spPr>
          <a:xfrm>
            <a:off x="1728886" y="2344430"/>
            <a:ext cx="522514" cy="76200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圆角矩形 36"/>
          <p:cNvSpPr/>
          <p:nvPr/>
        </p:nvSpPr>
        <p:spPr>
          <a:xfrm>
            <a:off x="6811736" y="3340474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group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8005277" y="1790118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regroup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8005277" y="3340474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group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2" name="圆角矩形 41"/>
          <p:cNvSpPr/>
          <p:nvPr/>
        </p:nvSpPr>
        <p:spPr>
          <a:xfrm>
            <a:off x="9198818" y="3340474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group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5" name="圆角矩形 44"/>
          <p:cNvSpPr/>
          <p:nvPr/>
        </p:nvSpPr>
        <p:spPr>
          <a:xfrm>
            <a:off x="8005277" y="2480500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exchange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46" name="直接箭头连接符 45"/>
          <p:cNvCxnSpPr>
            <a:stCxn id="37" idx="0"/>
            <a:endCxn id="45" idx="2"/>
          </p:cNvCxnSpPr>
          <p:nvPr/>
        </p:nvCxnSpPr>
        <p:spPr>
          <a:xfrm flipV="1">
            <a:off x="7265048" y="2872386"/>
            <a:ext cx="1193541" cy="46808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41" idx="0"/>
            <a:endCxn id="45" idx="2"/>
          </p:cNvCxnSpPr>
          <p:nvPr/>
        </p:nvCxnSpPr>
        <p:spPr>
          <a:xfrm flipV="1">
            <a:off x="8458589" y="2872386"/>
            <a:ext cx="0" cy="46808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42" idx="0"/>
            <a:endCxn id="45" idx="2"/>
          </p:cNvCxnSpPr>
          <p:nvPr/>
        </p:nvCxnSpPr>
        <p:spPr>
          <a:xfrm flipH="1" flipV="1">
            <a:off x="8458589" y="2872386"/>
            <a:ext cx="1193541" cy="46808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stCxn id="45" idx="0"/>
            <a:endCxn id="40" idx="2"/>
          </p:cNvCxnSpPr>
          <p:nvPr/>
        </p:nvCxnSpPr>
        <p:spPr>
          <a:xfrm flipV="1">
            <a:off x="8458589" y="2182004"/>
            <a:ext cx="0" cy="298496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圆角矩形 55"/>
          <p:cNvSpPr/>
          <p:nvPr/>
        </p:nvSpPr>
        <p:spPr>
          <a:xfrm>
            <a:off x="6803961" y="4183258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Sub(Split)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57" name="圆角矩形 56"/>
          <p:cNvSpPr/>
          <p:nvPr/>
        </p:nvSpPr>
        <p:spPr>
          <a:xfrm>
            <a:off x="8001389" y="4172372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Sub(Split)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58" name="圆角矩形 57"/>
          <p:cNvSpPr/>
          <p:nvPr/>
        </p:nvSpPr>
        <p:spPr>
          <a:xfrm>
            <a:off x="9198818" y="4183258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Sub(Split)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59" name="直接箭头连接符 58"/>
          <p:cNvCxnSpPr>
            <a:stCxn id="56" idx="0"/>
            <a:endCxn id="37" idx="2"/>
          </p:cNvCxnSpPr>
          <p:nvPr/>
        </p:nvCxnSpPr>
        <p:spPr>
          <a:xfrm flipV="1">
            <a:off x="7257273" y="3732360"/>
            <a:ext cx="7775" cy="45089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>
            <a:stCxn id="57" idx="0"/>
            <a:endCxn id="41" idx="2"/>
          </p:cNvCxnSpPr>
          <p:nvPr/>
        </p:nvCxnSpPr>
        <p:spPr>
          <a:xfrm flipV="1">
            <a:off x="8454701" y="3732360"/>
            <a:ext cx="3888" cy="440012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>
            <a:stCxn id="58" idx="0"/>
            <a:endCxn id="42" idx="2"/>
          </p:cNvCxnSpPr>
          <p:nvPr/>
        </p:nvCxnSpPr>
        <p:spPr>
          <a:xfrm flipV="1">
            <a:off x="9652130" y="3732360"/>
            <a:ext cx="0" cy="45089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15220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Group by </a:t>
            </a:r>
            <a:r>
              <a:rPr lang="en-US" altLang="zh-CN" smtClean="0"/>
              <a:t>parallelization(hash table parallelize)</a:t>
            </a:r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2533652" y="3384868"/>
            <a:ext cx="1069519" cy="44690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Concurrent Hash Table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17" name="直接箭头连接符 16"/>
          <p:cNvCxnSpPr>
            <a:stCxn id="36" idx="0"/>
            <a:endCxn id="3" idx="0"/>
          </p:cNvCxnSpPr>
          <p:nvPr/>
        </p:nvCxnSpPr>
        <p:spPr>
          <a:xfrm rot="16200000" flipH="1" flipV="1">
            <a:off x="3582685" y="2258701"/>
            <a:ext cx="611893" cy="1640439"/>
          </a:xfrm>
          <a:prstGeom prst="curvedConnector3">
            <a:avLst>
              <a:gd name="adj1" fmla="val -37359"/>
            </a:avLst>
          </a:prstGeom>
          <a:ln w="19050">
            <a:solidFill>
              <a:schemeClr val="accent5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6"/>
          <p:cNvCxnSpPr>
            <a:stCxn id="37" idx="0"/>
            <a:endCxn id="3" idx="0"/>
          </p:cNvCxnSpPr>
          <p:nvPr/>
        </p:nvCxnSpPr>
        <p:spPr>
          <a:xfrm rot="16200000" flipH="1" flipV="1">
            <a:off x="4179455" y="1661931"/>
            <a:ext cx="611893" cy="2833980"/>
          </a:xfrm>
          <a:prstGeom prst="curvedConnector3">
            <a:avLst>
              <a:gd name="adj1" fmla="val -37359"/>
            </a:avLst>
          </a:prstGeom>
          <a:ln w="19050">
            <a:solidFill>
              <a:schemeClr val="accent5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16"/>
          <p:cNvCxnSpPr>
            <a:stCxn id="38" idx="0"/>
            <a:endCxn id="3" idx="0"/>
          </p:cNvCxnSpPr>
          <p:nvPr/>
        </p:nvCxnSpPr>
        <p:spPr>
          <a:xfrm rot="16200000" flipH="1" flipV="1">
            <a:off x="4776226" y="1065160"/>
            <a:ext cx="611893" cy="4027521"/>
          </a:xfrm>
          <a:prstGeom prst="curvedConnector3">
            <a:avLst>
              <a:gd name="adj1" fmla="val -37359"/>
            </a:avLst>
          </a:prstGeom>
          <a:ln w="19050">
            <a:solidFill>
              <a:schemeClr val="accent5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圆角矩形 35"/>
          <p:cNvSpPr/>
          <p:nvPr/>
        </p:nvSpPr>
        <p:spPr>
          <a:xfrm>
            <a:off x="4255539" y="2772975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group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5449080" y="2772975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group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6642621" y="2772975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group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5449080" y="1913001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exchange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40" name="直接箭头连接符 39"/>
          <p:cNvCxnSpPr>
            <a:stCxn id="36" idx="0"/>
            <a:endCxn id="39" idx="2"/>
          </p:cNvCxnSpPr>
          <p:nvPr/>
        </p:nvCxnSpPr>
        <p:spPr>
          <a:xfrm flipV="1">
            <a:off x="4708851" y="2304887"/>
            <a:ext cx="1193541" cy="46808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37" idx="0"/>
            <a:endCxn id="39" idx="2"/>
          </p:cNvCxnSpPr>
          <p:nvPr/>
        </p:nvCxnSpPr>
        <p:spPr>
          <a:xfrm flipV="1">
            <a:off x="5902392" y="2304887"/>
            <a:ext cx="0" cy="46808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38" idx="0"/>
            <a:endCxn id="39" idx="2"/>
          </p:cNvCxnSpPr>
          <p:nvPr/>
        </p:nvCxnSpPr>
        <p:spPr>
          <a:xfrm flipH="1" flipV="1">
            <a:off x="5902392" y="2304887"/>
            <a:ext cx="1193541" cy="46808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圆角矩形 42"/>
          <p:cNvSpPr/>
          <p:nvPr/>
        </p:nvSpPr>
        <p:spPr>
          <a:xfrm>
            <a:off x="4247764" y="3615759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Sub(Split)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44" name="圆角矩形 43"/>
          <p:cNvSpPr/>
          <p:nvPr/>
        </p:nvSpPr>
        <p:spPr>
          <a:xfrm>
            <a:off x="5445192" y="3604873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Sub(Split)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45" name="圆角矩形 44"/>
          <p:cNvSpPr/>
          <p:nvPr/>
        </p:nvSpPr>
        <p:spPr>
          <a:xfrm>
            <a:off x="6642621" y="3615759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Sub(Split)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46" name="直接箭头连接符 45"/>
          <p:cNvCxnSpPr>
            <a:stCxn id="43" idx="0"/>
            <a:endCxn id="36" idx="2"/>
          </p:cNvCxnSpPr>
          <p:nvPr/>
        </p:nvCxnSpPr>
        <p:spPr>
          <a:xfrm flipV="1">
            <a:off x="4701076" y="3164861"/>
            <a:ext cx="7775" cy="45089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44" idx="0"/>
            <a:endCxn id="37" idx="2"/>
          </p:cNvCxnSpPr>
          <p:nvPr/>
        </p:nvCxnSpPr>
        <p:spPr>
          <a:xfrm flipV="1">
            <a:off x="5898504" y="3164861"/>
            <a:ext cx="3888" cy="440012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45" idx="0"/>
            <a:endCxn id="38" idx="2"/>
          </p:cNvCxnSpPr>
          <p:nvPr/>
        </p:nvCxnSpPr>
        <p:spPr>
          <a:xfrm flipV="1">
            <a:off x="7095933" y="3164861"/>
            <a:ext cx="0" cy="45089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/>
          <p:cNvSpPr txBox="1"/>
          <p:nvPr/>
        </p:nvSpPr>
        <p:spPr>
          <a:xfrm>
            <a:off x="1491342" y="1564592"/>
            <a:ext cx="2929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Based on lock free hash table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61041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Group by </a:t>
            </a:r>
            <a:r>
              <a:rPr lang="en-US" altLang="zh-CN" smtClean="0"/>
              <a:t>parallelization(hash table parallelize)</a:t>
            </a:r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3215311" y="2680544"/>
            <a:ext cx="1069519" cy="44690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Concurrent Hash Table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17" name="直接箭头连接符 16"/>
          <p:cNvCxnSpPr>
            <a:stCxn id="36" idx="0"/>
            <a:endCxn id="3" idx="0"/>
          </p:cNvCxnSpPr>
          <p:nvPr/>
        </p:nvCxnSpPr>
        <p:spPr>
          <a:xfrm rot="16200000" flipV="1">
            <a:off x="3338557" y="3092058"/>
            <a:ext cx="1716368" cy="893340"/>
          </a:xfrm>
          <a:prstGeom prst="curvedConnector3">
            <a:avLst>
              <a:gd name="adj1" fmla="val 113319"/>
            </a:avLst>
          </a:prstGeom>
          <a:ln w="19050">
            <a:solidFill>
              <a:schemeClr val="accent5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6"/>
          <p:cNvCxnSpPr>
            <a:stCxn id="37" idx="0"/>
            <a:endCxn id="3" idx="0"/>
          </p:cNvCxnSpPr>
          <p:nvPr/>
        </p:nvCxnSpPr>
        <p:spPr>
          <a:xfrm rot="16200000" flipV="1">
            <a:off x="4780017" y="1650599"/>
            <a:ext cx="92431" cy="2152321"/>
          </a:xfrm>
          <a:prstGeom prst="curvedConnector3">
            <a:avLst>
              <a:gd name="adj1" fmla="val 347320"/>
            </a:avLst>
          </a:prstGeom>
          <a:ln w="19050">
            <a:solidFill>
              <a:schemeClr val="accent5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16"/>
          <p:cNvCxnSpPr>
            <a:stCxn id="38" idx="0"/>
            <a:endCxn id="3" idx="0"/>
          </p:cNvCxnSpPr>
          <p:nvPr/>
        </p:nvCxnSpPr>
        <p:spPr>
          <a:xfrm rot="16200000" flipV="1">
            <a:off x="5376787" y="1053829"/>
            <a:ext cx="92431" cy="3345862"/>
          </a:xfrm>
          <a:prstGeom prst="curvedConnector3">
            <a:avLst>
              <a:gd name="adj1" fmla="val 347320"/>
            </a:avLst>
          </a:prstGeom>
          <a:ln w="19050">
            <a:solidFill>
              <a:schemeClr val="accent5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圆角矩形 35"/>
          <p:cNvSpPr/>
          <p:nvPr/>
        </p:nvSpPr>
        <p:spPr>
          <a:xfrm>
            <a:off x="4190099" y="4396912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group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5449080" y="2772975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group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6642621" y="2772975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group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5449080" y="1913001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exchange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40" name="直接箭头连接符 39"/>
          <p:cNvCxnSpPr>
            <a:stCxn id="36" idx="0"/>
            <a:endCxn id="39" idx="2"/>
          </p:cNvCxnSpPr>
          <p:nvPr/>
        </p:nvCxnSpPr>
        <p:spPr>
          <a:xfrm flipV="1">
            <a:off x="4643411" y="2304887"/>
            <a:ext cx="1258981" cy="2092025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37" idx="0"/>
            <a:endCxn id="39" idx="2"/>
          </p:cNvCxnSpPr>
          <p:nvPr/>
        </p:nvCxnSpPr>
        <p:spPr>
          <a:xfrm flipV="1">
            <a:off x="5902392" y="2304887"/>
            <a:ext cx="0" cy="46808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38" idx="0"/>
            <a:endCxn id="39" idx="2"/>
          </p:cNvCxnSpPr>
          <p:nvPr/>
        </p:nvCxnSpPr>
        <p:spPr>
          <a:xfrm flipH="1" flipV="1">
            <a:off x="5902392" y="2304887"/>
            <a:ext cx="1193541" cy="46808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圆角矩形 42"/>
          <p:cNvSpPr/>
          <p:nvPr/>
        </p:nvSpPr>
        <p:spPr>
          <a:xfrm>
            <a:off x="4190099" y="5066702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Sub(Split)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44" name="圆角矩形 43"/>
          <p:cNvSpPr/>
          <p:nvPr/>
        </p:nvSpPr>
        <p:spPr>
          <a:xfrm>
            <a:off x="5445192" y="3604873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Sub(Split)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45" name="圆角矩形 44"/>
          <p:cNvSpPr/>
          <p:nvPr/>
        </p:nvSpPr>
        <p:spPr>
          <a:xfrm>
            <a:off x="6642621" y="3615759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Sub(Split)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46" name="直接箭头连接符 45"/>
          <p:cNvCxnSpPr>
            <a:stCxn id="43" idx="0"/>
            <a:endCxn id="36" idx="2"/>
          </p:cNvCxnSpPr>
          <p:nvPr/>
        </p:nvCxnSpPr>
        <p:spPr>
          <a:xfrm flipV="1">
            <a:off x="4643411" y="4788798"/>
            <a:ext cx="0" cy="277904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44" idx="0"/>
            <a:endCxn id="37" idx="2"/>
          </p:cNvCxnSpPr>
          <p:nvPr/>
        </p:nvCxnSpPr>
        <p:spPr>
          <a:xfrm flipV="1">
            <a:off x="5898504" y="3164861"/>
            <a:ext cx="3888" cy="440012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45" idx="0"/>
            <a:endCxn id="38" idx="2"/>
          </p:cNvCxnSpPr>
          <p:nvPr/>
        </p:nvCxnSpPr>
        <p:spPr>
          <a:xfrm flipV="1">
            <a:off x="7095933" y="3164861"/>
            <a:ext cx="0" cy="45089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/>
          <p:cNvSpPr txBox="1"/>
          <p:nvPr/>
        </p:nvSpPr>
        <p:spPr>
          <a:xfrm>
            <a:off x="1491342" y="1564592"/>
            <a:ext cx="2929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Based on lock free hash table</a:t>
            </a:r>
            <a:endParaRPr lang="zh-CN" altLang="en-US"/>
          </a:p>
        </p:txBody>
      </p:sp>
      <p:sp>
        <p:nvSpPr>
          <p:cNvPr id="29" name="圆角矩形 28"/>
          <p:cNvSpPr/>
          <p:nvPr/>
        </p:nvSpPr>
        <p:spPr>
          <a:xfrm>
            <a:off x="2812477" y="4284903"/>
            <a:ext cx="1069519" cy="44690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Local Hash Table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31" name="直接箭头连接符 16"/>
          <p:cNvCxnSpPr>
            <a:stCxn id="36" idx="1"/>
            <a:endCxn id="29" idx="3"/>
          </p:cNvCxnSpPr>
          <p:nvPr/>
        </p:nvCxnSpPr>
        <p:spPr>
          <a:xfrm rot="10800000">
            <a:off x="3881997" y="4508355"/>
            <a:ext cx="308103" cy="84500"/>
          </a:xfrm>
          <a:prstGeom prst="curvedConnector3">
            <a:avLst>
              <a:gd name="adj1" fmla="val 50000"/>
            </a:avLst>
          </a:prstGeom>
          <a:ln w="19050">
            <a:solidFill>
              <a:schemeClr val="accent5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3601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JOIN DAGs</a:t>
            </a:r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1936499" y="1290817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join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1323789" y="2031046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scan1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2521217" y="2031046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scan2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6" name="直接箭头连接符 5"/>
          <p:cNvCxnSpPr>
            <a:stCxn id="4" idx="0"/>
            <a:endCxn id="3" idx="2"/>
          </p:cNvCxnSpPr>
          <p:nvPr/>
        </p:nvCxnSpPr>
        <p:spPr>
          <a:xfrm flipV="1">
            <a:off x="1777101" y="1682703"/>
            <a:ext cx="612710" cy="348343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stCxn id="5" idx="0"/>
            <a:endCxn id="3" idx="2"/>
          </p:cNvCxnSpPr>
          <p:nvPr/>
        </p:nvCxnSpPr>
        <p:spPr>
          <a:xfrm flipH="1" flipV="1">
            <a:off x="2389811" y="1682703"/>
            <a:ext cx="584718" cy="348343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圆角矩形 22"/>
          <p:cNvSpPr/>
          <p:nvPr/>
        </p:nvSpPr>
        <p:spPr>
          <a:xfrm>
            <a:off x="1805093" y="5023061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join1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1192383" y="5763290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scan1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2389811" y="5763290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scan2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26" name="直接箭头连接符 25"/>
          <p:cNvCxnSpPr>
            <a:stCxn id="24" idx="0"/>
            <a:endCxn id="23" idx="2"/>
          </p:cNvCxnSpPr>
          <p:nvPr/>
        </p:nvCxnSpPr>
        <p:spPr>
          <a:xfrm flipV="1">
            <a:off x="1645695" y="5414947"/>
            <a:ext cx="612710" cy="348343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25" idx="0"/>
            <a:endCxn id="23" idx="2"/>
          </p:cNvCxnSpPr>
          <p:nvPr/>
        </p:nvCxnSpPr>
        <p:spPr>
          <a:xfrm flipH="1" flipV="1">
            <a:off x="2258405" y="5414947"/>
            <a:ext cx="584718" cy="348343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圆角矩形 27"/>
          <p:cNvSpPr/>
          <p:nvPr/>
        </p:nvSpPr>
        <p:spPr>
          <a:xfrm>
            <a:off x="2470677" y="4334076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join2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3165029" y="5023061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scan3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30" name="直接箭头连接符 29"/>
          <p:cNvCxnSpPr>
            <a:stCxn id="23" idx="0"/>
            <a:endCxn id="28" idx="2"/>
          </p:cNvCxnSpPr>
          <p:nvPr/>
        </p:nvCxnSpPr>
        <p:spPr>
          <a:xfrm flipV="1">
            <a:off x="2258405" y="4725962"/>
            <a:ext cx="665584" cy="297099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29" idx="0"/>
            <a:endCxn id="28" idx="2"/>
          </p:cNvCxnSpPr>
          <p:nvPr/>
        </p:nvCxnSpPr>
        <p:spPr>
          <a:xfrm flipH="1" flipV="1">
            <a:off x="2923989" y="4725962"/>
            <a:ext cx="694352" cy="297099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圆角矩形 35"/>
          <p:cNvSpPr/>
          <p:nvPr/>
        </p:nvSpPr>
        <p:spPr>
          <a:xfrm>
            <a:off x="3863272" y="4329642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scan4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37" name="直接箭头连接符 36"/>
          <p:cNvCxnSpPr>
            <a:stCxn id="28" idx="0"/>
            <a:endCxn id="38" idx="2"/>
          </p:cNvCxnSpPr>
          <p:nvPr/>
        </p:nvCxnSpPr>
        <p:spPr>
          <a:xfrm flipV="1">
            <a:off x="2923989" y="3991064"/>
            <a:ext cx="694352" cy="343012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圆角矩形 37"/>
          <p:cNvSpPr/>
          <p:nvPr/>
        </p:nvSpPr>
        <p:spPr>
          <a:xfrm>
            <a:off x="3165029" y="3599178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chemeClr val="tx1"/>
                </a:solidFill>
              </a:rPr>
              <a:t>join3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41" name="直接箭头连接符 40"/>
          <p:cNvCxnSpPr>
            <a:stCxn id="36" idx="0"/>
            <a:endCxn id="38" idx="2"/>
          </p:cNvCxnSpPr>
          <p:nvPr/>
        </p:nvCxnSpPr>
        <p:spPr>
          <a:xfrm flipH="1" flipV="1">
            <a:off x="3618341" y="3991064"/>
            <a:ext cx="698243" cy="33857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圆角矩形 44"/>
          <p:cNvSpPr/>
          <p:nvPr/>
        </p:nvSpPr>
        <p:spPr>
          <a:xfrm>
            <a:off x="5578822" y="1817666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scan1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6635515" y="1817666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scan2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47" name="直接箭头连接符 46"/>
          <p:cNvCxnSpPr>
            <a:stCxn id="45" idx="0"/>
            <a:endCxn id="55" idx="2"/>
          </p:cNvCxnSpPr>
          <p:nvPr/>
        </p:nvCxnSpPr>
        <p:spPr>
          <a:xfrm flipV="1">
            <a:off x="6032134" y="1227318"/>
            <a:ext cx="1526336" cy="59034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46" idx="0"/>
            <a:endCxn id="55" idx="2"/>
          </p:cNvCxnSpPr>
          <p:nvPr/>
        </p:nvCxnSpPr>
        <p:spPr>
          <a:xfrm flipV="1">
            <a:off x="7088827" y="1227318"/>
            <a:ext cx="469643" cy="59034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圆角矩形 49"/>
          <p:cNvSpPr/>
          <p:nvPr/>
        </p:nvSpPr>
        <p:spPr>
          <a:xfrm>
            <a:off x="8715461" y="1817666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scan4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52" name="直接箭头连接符 51"/>
          <p:cNvCxnSpPr>
            <a:stCxn id="50" idx="0"/>
            <a:endCxn id="55" idx="2"/>
          </p:cNvCxnSpPr>
          <p:nvPr/>
        </p:nvCxnSpPr>
        <p:spPr>
          <a:xfrm flipH="1" flipV="1">
            <a:off x="7558470" y="1227318"/>
            <a:ext cx="1610303" cy="59034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圆角矩形 52"/>
          <p:cNvSpPr/>
          <p:nvPr/>
        </p:nvSpPr>
        <p:spPr>
          <a:xfrm>
            <a:off x="7664993" y="1817666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scan3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55" name="圆角矩形 54"/>
          <p:cNvSpPr/>
          <p:nvPr/>
        </p:nvSpPr>
        <p:spPr>
          <a:xfrm>
            <a:off x="7105158" y="835432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STAR join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56" name="直接箭头连接符 55"/>
          <p:cNvCxnSpPr>
            <a:stCxn id="53" idx="0"/>
            <a:endCxn id="55" idx="2"/>
          </p:cNvCxnSpPr>
          <p:nvPr/>
        </p:nvCxnSpPr>
        <p:spPr>
          <a:xfrm flipH="1" flipV="1">
            <a:off x="7558470" y="1227318"/>
            <a:ext cx="559835" cy="59034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圆角矩形 65"/>
          <p:cNvSpPr/>
          <p:nvPr/>
        </p:nvSpPr>
        <p:spPr>
          <a:xfrm>
            <a:off x="5243025" y="5798274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scan1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67" name="圆角矩形 66"/>
          <p:cNvSpPr/>
          <p:nvPr/>
        </p:nvSpPr>
        <p:spPr>
          <a:xfrm>
            <a:off x="6299718" y="5798274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scan2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68" name="直接箭头连接符 67"/>
          <p:cNvCxnSpPr>
            <a:stCxn id="66" idx="0"/>
            <a:endCxn id="73" idx="2"/>
          </p:cNvCxnSpPr>
          <p:nvPr/>
        </p:nvCxnSpPr>
        <p:spPr>
          <a:xfrm flipV="1">
            <a:off x="5696337" y="5189056"/>
            <a:ext cx="1052810" cy="60921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>
            <a:stCxn id="67" idx="0"/>
            <a:endCxn id="73" idx="2"/>
          </p:cNvCxnSpPr>
          <p:nvPr/>
        </p:nvCxnSpPr>
        <p:spPr>
          <a:xfrm flipH="1" flipV="1">
            <a:off x="6749147" y="5189056"/>
            <a:ext cx="3883" cy="60921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圆角矩形 71"/>
          <p:cNvSpPr/>
          <p:nvPr/>
        </p:nvSpPr>
        <p:spPr>
          <a:xfrm>
            <a:off x="7329196" y="5798274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scan3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73" name="圆角矩形 72"/>
          <p:cNvSpPr/>
          <p:nvPr/>
        </p:nvSpPr>
        <p:spPr>
          <a:xfrm>
            <a:off x="6295835" y="4797170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STAR join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74" name="直接箭头连接符 73"/>
          <p:cNvCxnSpPr>
            <a:stCxn id="72" idx="0"/>
            <a:endCxn id="73" idx="2"/>
          </p:cNvCxnSpPr>
          <p:nvPr/>
        </p:nvCxnSpPr>
        <p:spPr>
          <a:xfrm flipH="1" flipV="1">
            <a:off x="6749147" y="5189056"/>
            <a:ext cx="1033361" cy="60921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圆角矩形 74"/>
          <p:cNvSpPr/>
          <p:nvPr/>
        </p:nvSpPr>
        <p:spPr>
          <a:xfrm>
            <a:off x="7325313" y="3923927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STAR join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76" name="圆角矩形 75"/>
          <p:cNvSpPr/>
          <p:nvPr/>
        </p:nvSpPr>
        <p:spPr>
          <a:xfrm>
            <a:off x="7324538" y="4797170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scan4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77" name="圆角矩形 76"/>
          <p:cNvSpPr/>
          <p:nvPr/>
        </p:nvSpPr>
        <p:spPr>
          <a:xfrm>
            <a:off x="8315915" y="4797170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scan5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80" name="直接箭头连接符 79"/>
          <p:cNvCxnSpPr>
            <a:stCxn id="73" idx="0"/>
            <a:endCxn id="75" idx="2"/>
          </p:cNvCxnSpPr>
          <p:nvPr/>
        </p:nvCxnSpPr>
        <p:spPr>
          <a:xfrm flipV="1">
            <a:off x="6749147" y="4315813"/>
            <a:ext cx="1029478" cy="481357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/>
          <p:cNvCxnSpPr>
            <a:stCxn id="76" idx="0"/>
            <a:endCxn id="75" idx="2"/>
          </p:cNvCxnSpPr>
          <p:nvPr/>
        </p:nvCxnSpPr>
        <p:spPr>
          <a:xfrm flipV="1">
            <a:off x="7777850" y="4315813"/>
            <a:ext cx="775" cy="481357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/>
          <p:cNvCxnSpPr>
            <a:stCxn id="77" idx="0"/>
            <a:endCxn id="75" idx="2"/>
          </p:cNvCxnSpPr>
          <p:nvPr/>
        </p:nvCxnSpPr>
        <p:spPr>
          <a:xfrm flipH="1" flipV="1">
            <a:off x="7778625" y="4315813"/>
            <a:ext cx="990602" cy="481357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圆角矩形 89"/>
          <p:cNvSpPr/>
          <p:nvPr/>
        </p:nvSpPr>
        <p:spPr>
          <a:xfrm>
            <a:off x="8338460" y="3050684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STAR join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91" name="圆角矩形 90"/>
          <p:cNvSpPr/>
          <p:nvPr/>
        </p:nvSpPr>
        <p:spPr>
          <a:xfrm>
            <a:off x="8337680" y="3923927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scan6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92" name="圆角矩形 91"/>
          <p:cNvSpPr/>
          <p:nvPr/>
        </p:nvSpPr>
        <p:spPr>
          <a:xfrm>
            <a:off x="9347718" y="3923927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scan7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93" name="直接箭头连接符 92"/>
          <p:cNvCxnSpPr>
            <a:stCxn id="91" idx="0"/>
            <a:endCxn id="90" idx="2"/>
          </p:cNvCxnSpPr>
          <p:nvPr/>
        </p:nvCxnSpPr>
        <p:spPr>
          <a:xfrm flipV="1">
            <a:off x="8790992" y="3442570"/>
            <a:ext cx="780" cy="481357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93"/>
          <p:cNvCxnSpPr>
            <a:stCxn id="92" idx="0"/>
            <a:endCxn id="90" idx="2"/>
          </p:cNvCxnSpPr>
          <p:nvPr/>
        </p:nvCxnSpPr>
        <p:spPr>
          <a:xfrm flipH="1" flipV="1">
            <a:off x="8791772" y="3442570"/>
            <a:ext cx="1009258" cy="481357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箭头连接符 94"/>
          <p:cNvCxnSpPr>
            <a:stCxn id="75" idx="0"/>
            <a:endCxn id="90" idx="2"/>
          </p:cNvCxnSpPr>
          <p:nvPr/>
        </p:nvCxnSpPr>
        <p:spPr>
          <a:xfrm flipV="1">
            <a:off x="7778625" y="3442570"/>
            <a:ext cx="1013147" cy="481357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文本框 101"/>
          <p:cNvSpPr txBox="1"/>
          <p:nvPr/>
        </p:nvSpPr>
        <p:spPr>
          <a:xfrm>
            <a:off x="1702180" y="2581278"/>
            <a:ext cx="1221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Simple join</a:t>
            </a:r>
            <a:endParaRPr lang="zh-CN" altLang="en-US"/>
          </a:p>
        </p:txBody>
      </p:sp>
      <p:sp>
        <p:nvSpPr>
          <p:cNvPr id="103" name="文本框 102"/>
          <p:cNvSpPr txBox="1"/>
          <p:nvPr/>
        </p:nvSpPr>
        <p:spPr>
          <a:xfrm>
            <a:off x="1362944" y="6268073"/>
            <a:ext cx="2456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Chained Multi-table join</a:t>
            </a:r>
            <a:endParaRPr lang="zh-CN" altLang="en-US"/>
          </a:p>
        </p:txBody>
      </p:sp>
      <p:sp>
        <p:nvSpPr>
          <p:cNvPr id="104" name="文本框 103"/>
          <p:cNvSpPr txBox="1"/>
          <p:nvPr/>
        </p:nvSpPr>
        <p:spPr>
          <a:xfrm>
            <a:off x="6775304" y="2339090"/>
            <a:ext cx="959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Star join</a:t>
            </a:r>
            <a:endParaRPr lang="zh-CN" altLang="en-US"/>
          </a:p>
        </p:txBody>
      </p:sp>
      <p:sp>
        <p:nvSpPr>
          <p:cNvPr id="105" name="文本框 104"/>
          <p:cNvSpPr txBox="1"/>
          <p:nvPr/>
        </p:nvSpPr>
        <p:spPr>
          <a:xfrm>
            <a:off x="7483148" y="6271048"/>
            <a:ext cx="1102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Snow join</a:t>
            </a:r>
            <a:endParaRPr lang="zh-CN" altLang="en-US"/>
          </a:p>
        </p:txBody>
      </p:sp>
      <p:sp>
        <p:nvSpPr>
          <p:cNvPr id="106" name="圆角矩形 105"/>
          <p:cNvSpPr/>
          <p:nvPr/>
        </p:nvSpPr>
        <p:spPr>
          <a:xfrm>
            <a:off x="3366614" y="1437886"/>
            <a:ext cx="441262" cy="2406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t1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108" name="圆角矩形 107"/>
          <p:cNvSpPr/>
          <p:nvPr/>
        </p:nvSpPr>
        <p:spPr>
          <a:xfrm>
            <a:off x="4040557" y="1442619"/>
            <a:ext cx="441262" cy="2406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t2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109" name="直接箭头连接符 108"/>
          <p:cNvCxnSpPr>
            <a:stCxn id="106" idx="3"/>
            <a:endCxn id="108" idx="1"/>
          </p:cNvCxnSpPr>
          <p:nvPr/>
        </p:nvCxnSpPr>
        <p:spPr>
          <a:xfrm>
            <a:off x="3807876" y="1558227"/>
            <a:ext cx="232681" cy="4733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圆角矩形 111"/>
          <p:cNvSpPr/>
          <p:nvPr/>
        </p:nvSpPr>
        <p:spPr>
          <a:xfrm>
            <a:off x="330034" y="3468773"/>
            <a:ext cx="441262" cy="2406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t1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113" name="圆角矩形 112"/>
          <p:cNvSpPr/>
          <p:nvPr/>
        </p:nvSpPr>
        <p:spPr>
          <a:xfrm>
            <a:off x="1003977" y="3473506"/>
            <a:ext cx="441262" cy="2406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t2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114" name="直接箭头连接符 113"/>
          <p:cNvCxnSpPr>
            <a:stCxn id="112" idx="3"/>
            <a:endCxn id="113" idx="1"/>
          </p:cNvCxnSpPr>
          <p:nvPr/>
        </p:nvCxnSpPr>
        <p:spPr>
          <a:xfrm>
            <a:off x="771296" y="3589114"/>
            <a:ext cx="232681" cy="4733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圆角矩形 114"/>
          <p:cNvSpPr/>
          <p:nvPr/>
        </p:nvSpPr>
        <p:spPr>
          <a:xfrm>
            <a:off x="1679666" y="3468773"/>
            <a:ext cx="441262" cy="2406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t3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116" name="圆角矩形 115"/>
          <p:cNvSpPr/>
          <p:nvPr/>
        </p:nvSpPr>
        <p:spPr>
          <a:xfrm>
            <a:off x="2353273" y="3467199"/>
            <a:ext cx="441262" cy="2406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t4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117" name="直接箭头连接符 116"/>
          <p:cNvCxnSpPr>
            <a:stCxn id="113" idx="3"/>
            <a:endCxn id="115" idx="1"/>
          </p:cNvCxnSpPr>
          <p:nvPr/>
        </p:nvCxnSpPr>
        <p:spPr>
          <a:xfrm flipV="1">
            <a:off x="1445239" y="3589114"/>
            <a:ext cx="234427" cy="4733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箭头连接符 120"/>
          <p:cNvCxnSpPr>
            <a:stCxn id="115" idx="3"/>
            <a:endCxn id="116" idx="1"/>
          </p:cNvCxnSpPr>
          <p:nvPr/>
        </p:nvCxnSpPr>
        <p:spPr>
          <a:xfrm flipV="1">
            <a:off x="2120928" y="3587540"/>
            <a:ext cx="232345" cy="1574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圆角矩形 123"/>
          <p:cNvSpPr/>
          <p:nvPr/>
        </p:nvSpPr>
        <p:spPr>
          <a:xfrm>
            <a:off x="10720441" y="1196540"/>
            <a:ext cx="441262" cy="2406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t1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125" name="圆角矩形 124"/>
          <p:cNvSpPr/>
          <p:nvPr/>
        </p:nvSpPr>
        <p:spPr>
          <a:xfrm>
            <a:off x="10715338" y="642202"/>
            <a:ext cx="441262" cy="2406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t2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126" name="直接箭头连接符 125"/>
          <p:cNvCxnSpPr>
            <a:stCxn id="124" idx="0"/>
            <a:endCxn id="125" idx="2"/>
          </p:cNvCxnSpPr>
          <p:nvPr/>
        </p:nvCxnSpPr>
        <p:spPr>
          <a:xfrm flipH="1" flipV="1">
            <a:off x="10935969" y="882884"/>
            <a:ext cx="5103" cy="313656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圆角矩形 126"/>
          <p:cNvSpPr/>
          <p:nvPr/>
        </p:nvSpPr>
        <p:spPr>
          <a:xfrm>
            <a:off x="10289654" y="1713500"/>
            <a:ext cx="441262" cy="2406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t3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128" name="圆角矩形 127"/>
          <p:cNvSpPr/>
          <p:nvPr/>
        </p:nvSpPr>
        <p:spPr>
          <a:xfrm>
            <a:off x="11177854" y="1736533"/>
            <a:ext cx="441262" cy="2406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t4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129" name="直接箭头连接符 128"/>
          <p:cNvCxnSpPr>
            <a:stCxn id="127" idx="0"/>
            <a:endCxn id="124" idx="2"/>
          </p:cNvCxnSpPr>
          <p:nvPr/>
        </p:nvCxnSpPr>
        <p:spPr>
          <a:xfrm flipV="1">
            <a:off x="10510285" y="1437222"/>
            <a:ext cx="430787" cy="27627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箭头连接符 129"/>
          <p:cNvCxnSpPr>
            <a:stCxn id="124" idx="2"/>
            <a:endCxn id="128" idx="0"/>
          </p:cNvCxnSpPr>
          <p:nvPr/>
        </p:nvCxnSpPr>
        <p:spPr>
          <a:xfrm>
            <a:off x="10941072" y="1437222"/>
            <a:ext cx="457413" cy="299311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圆角矩形 139"/>
          <p:cNvSpPr/>
          <p:nvPr/>
        </p:nvSpPr>
        <p:spPr>
          <a:xfrm>
            <a:off x="10539513" y="5273278"/>
            <a:ext cx="441262" cy="2406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t1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141" name="圆角矩形 140"/>
          <p:cNvSpPr/>
          <p:nvPr/>
        </p:nvSpPr>
        <p:spPr>
          <a:xfrm>
            <a:off x="10205696" y="5790238"/>
            <a:ext cx="441262" cy="2406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t2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142" name="直接箭头连接符 141"/>
          <p:cNvCxnSpPr>
            <a:stCxn id="140" idx="2"/>
            <a:endCxn id="141" idx="0"/>
          </p:cNvCxnSpPr>
          <p:nvPr/>
        </p:nvCxnSpPr>
        <p:spPr>
          <a:xfrm flipH="1">
            <a:off x="10426327" y="5513960"/>
            <a:ext cx="333817" cy="27627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圆角矩形 142"/>
          <p:cNvSpPr/>
          <p:nvPr/>
        </p:nvSpPr>
        <p:spPr>
          <a:xfrm>
            <a:off x="10892271" y="5785505"/>
            <a:ext cx="441262" cy="2406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t3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144" name="圆角矩形 143"/>
          <p:cNvSpPr/>
          <p:nvPr/>
        </p:nvSpPr>
        <p:spPr>
          <a:xfrm>
            <a:off x="10157398" y="4716344"/>
            <a:ext cx="441262" cy="2406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t4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145" name="直接箭头连接符 144"/>
          <p:cNvCxnSpPr>
            <a:stCxn id="143" idx="1"/>
            <a:endCxn id="141" idx="3"/>
          </p:cNvCxnSpPr>
          <p:nvPr/>
        </p:nvCxnSpPr>
        <p:spPr>
          <a:xfrm flipH="1">
            <a:off x="10646958" y="5905846"/>
            <a:ext cx="245313" cy="4733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箭头连接符 145"/>
          <p:cNvCxnSpPr>
            <a:stCxn id="144" idx="2"/>
            <a:endCxn id="140" idx="0"/>
          </p:cNvCxnSpPr>
          <p:nvPr/>
        </p:nvCxnSpPr>
        <p:spPr>
          <a:xfrm>
            <a:off x="10378029" y="4957026"/>
            <a:ext cx="382115" cy="316252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圆角矩形 153"/>
          <p:cNvSpPr/>
          <p:nvPr/>
        </p:nvSpPr>
        <p:spPr>
          <a:xfrm>
            <a:off x="10889323" y="4716344"/>
            <a:ext cx="441262" cy="2406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t5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155" name="直接箭头连接符 154"/>
          <p:cNvCxnSpPr>
            <a:stCxn id="154" idx="2"/>
            <a:endCxn id="140" idx="0"/>
          </p:cNvCxnSpPr>
          <p:nvPr/>
        </p:nvCxnSpPr>
        <p:spPr>
          <a:xfrm flipH="1">
            <a:off x="10760144" y="4957026"/>
            <a:ext cx="349810" cy="316252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圆角矩形 157"/>
          <p:cNvSpPr/>
          <p:nvPr/>
        </p:nvSpPr>
        <p:spPr>
          <a:xfrm>
            <a:off x="9456421" y="5785505"/>
            <a:ext cx="441262" cy="2406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t6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159" name="圆角矩形 158"/>
          <p:cNvSpPr/>
          <p:nvPr/>
        </p:nvSpPr>
        <p:spPr>
          <a:xfrm>
            <a:off x="10057773" y="6290996"/>
            <a:ext cx="441262" cy="2406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t7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160" name="直接箭头连接符 159"/>
          <p:cNvCxnSpPr>
            <a:stCxn id="158" idx="3"/>
            <a:endCxn id="141" idx="1"/>
          </p:cNvCxnSpPr>
          <p:nvPr/>
        </p:nvCxnSpPr>
        <p:spPr>
          <a:xfrm>
            <a:off x="9897683" y="5905846"/>
            <a:ext cx="308013" cy="4733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接箭头连接符 162"/>
          <p:cNvCxnSpPr>
            <a:stCxn id="159" idx="0"/>
            <a:endCxn id="141" idx="2"/>
          </p:cNvCxnSpPr>
          <p:nvPr/>
        </p:nvCxnSpPr>
        <p:spPr>
          <a:xfrm flipV="1">
            <a:off x="10278404" y="6030920"/>
            <a:ext cx="147923" cy="260076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接箭头连接符 166"/>
          <p:cNvCxnSpPr>
            <a:stCxn id="140" idx="2"/>
            <a:endCxn id="143" idx="0"/>
          </p:cNvCxnSpPr>
          <p:nvPr/>
        </p:nvCxnSpPr>
        <p:spPr>
          <a:xfrm>
            <a:off x="10760144" y="5513960"/>
            <a:ext cx="352758" cy="271545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83460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Join parallelization (simple join)</a:t>
            </a:r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926067" y="1629978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join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313357" y="2370207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sub1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1510785" y="2370207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sub2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7" name="直接箭头连接符 6"/>
          <p:cNvCxnSpPr>
            <a:stCxn id="5" idx="0"/>
            <a:endCxn id="3" idx="2"/>
          </p:cNvCxnSpPr>
          <p:nvPr/>
        </p:nvCxnSpPr>
        <p:spPr>
          <a:xfrm flipV="1">
            <a:off x="766669" y="2021864"/>
            <a:ext cx="612710" cy="348343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6" idx="0"/>
            <a:endCxn id="3" idx="2"/>
          </p:cNvCxnSpPr>
          <p:nvPr/>
        </p:nvCxnSpPr>
        <p:spPr>
          <a:xfrm flipH="1" flipV="1">
            <a:off x="1379379" y="2021864"/>
            <a:ext cx="584718" cy="348343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圆角矩形 12"/>
          <p:cNvSpPr/>
          <p:nvPr/>
        </p:nvSpPr>
        <p:spPr>
          <a:xfrm>
            <a:off x="4234152" y="1514826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join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3588784" y="2255055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exchange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4862414" y="2255055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chemeClr val="tx1"/>
                </a:solidFill>
              </a:rPr>
              <a:t>exchange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16" name="直接箭头连接符 15"/>
          <p:cNvCxnSpPr>
            <a:stCxn id="14" idx="0"/>
            <a:endCxn id="13" idx="2"/>
          </p:cNvCxnSpPr>
          <p:nvPr/>
        </p:nvCxnSpPr>
        <p:spPr>
          <a:xfrm flipV="1">
            <a:off x="4042096" y="1906712"/>
            <a:ext cx="645368" cy="348343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15" idx="0"/>
            <a:endCxn id="13" idx="2"/>
          </p:cNvCxnSpPr>
          <p:nvPr/>
        </p:nvCxnSpPr>
        <p:spPr>
          <a:xfrm flipH="1" flipV="1">
            <a:off x="4687464" y="1906712"/>
            <a:ext cx="628262" cy="348343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圆角矩形 18"/>
          <p:cNvSpPr/>
          <p:nvPr/>
        </p:nvSpPr>
        <p:spPr>
          <a:xfrm>
            <a:off x="3588784" y="2993845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sub1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4862414" y="2993845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sub2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21" name="直接箭头连接符 20"/>
          <p:cNvCxnSpPr>
            <a:stCxn id="19" idx="0"/>
            <a:endCxn id="14" idx="2"/>
          </p:cNvCxnSpPr>
          <p:nvPr/>
        </p:nvCxnSpPr>
        <p:spPr>
          <a:xfrm flipV="1">
            <a:off x="4042096" y="2646941"/>
            <a:ext cx="0" cy="346904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20" idx="0"/>
            <a:endCxn id="15" idx="2"/>
          </p:cNvCxnSpPr>
          <p:nvPr/>
        </p:nvCxnSpPr>
        <p:spPr>
          <a:xfrm flipV="1">
            <a:off x="5315726" y="2646941"/>
            <a:ext cx="0" cy="346904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圆角矩形 26"/>
          <p:cNvSpPr/>
          <p:nvPr/>
        </p:nvSpPr>
        <p:spPr>
          <a:xfrm>
            <a:off x="7047324" y="1514826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join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6401956" y="2255055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exchange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7675586" y="2255055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30" name="直接箭头连接符 29"/>
          <p:cNvCxnSpPr>
            <a:stCxn id="28" idx="0"/>
            <a:endCxn id="27" idx="2"/>
          </p:cNvCxnSpPr>
          <p:nvPr/>
        </p:nvCxnSpPr>
        <p:spPr>
          <a:xfrm flipV="1">
            <a:off x="6855268" y="1906712"/>
            <a:ext cx="645368" cy="348343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29" idx="0"/>
            <a:endCxn id="27" idx="2"/>
          </p:cNvCxnSpPr>
          <p:nvPr/>
        </p:nvCxnSpPr>
        <p:spPr>
          <a:xfrm flipH="1" flipV="1">
            <a:off x="7500636" y="1906712"/>
            <a:ext cx="628262" cy="348343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圆角矩形 31"/>
          <p:cNvSpPr/>
          <p:nvPr/>
        </p:nvSpPr>
        <p:spPr>
          <a:xfrm>
            <a:off x="6401956" y="2993845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join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6" name="右箭头 35"/>
          <p:cNvSpPr/>
          <p:nvPr/>
        </p:nvSpPr>
        <p:spPr>
          <a:xfrm>
            <a:off x="2870721" y="1710769"/>
            <a:ext cx="522514" cy="76200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圆角矩形 36"/>
          <p:cNvSpPr/>
          <p:nvPr/>
        </p:nvSpPr>
        <p:spPr>
          <a:xfrm>
            <a:off x="2225361" y="4762762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Hash join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2852841" y="5482932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scan</a:t>
            </a:r>
            <a:r>
              <a:rPr lang="en-US" altLang="zh-CN" sz="1200" smtClean="0">
                <a:solidFill>
                  <a:schemeClr val="tx1"/>
                </a:solidFill>
              </a:rPr>
              <a:t>2(split)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40" name="直接箭头连接符 39"/>
          <p:cNvCxnSpPr>
            <a:stCxn id="46" idx="0"/>
            <a:endCxn id="37" idx="2"/>
          </p:cNvCxnSpPr>
          <p:nvPr/>
        </p:nvCxnSpPr>
        <p:spPr>
          <a:xfrm flipV="1">
            <a:off x="2033305" y="5154648"/>
            <a:ext cx="645368" cy="328284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39" idx="0"/>
            <a:endCxn id="37" idx="2"/>
          </p:cNvCxnSpPr>
          <p:nvPr/>
        </p:nvCxnSpPr>
        <p:spPr>
          <a:xfrm flipH="1" flipV="1">
            <a:off x="2678673" y="5154648"/>
            <a:ext cx="627480" cy="328284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圆角矩形 44"/>
          <p:cNvSpPr/>
          <p:nvPr/>
        </p:nvSpPr>
        <p:spPr>
          <a:xfrm>
            <a:off x="3441054" y="4030540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exchange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1579993" y="5482932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Scan1(split)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49" name="圆角矩形 48"/>
          <p:cNvSpPr/>
          <p:nvPr/>
        </p:nvSpPr>
        <p:spPr>
          <a:xfrm>
            <a:off x="4696022" y="4762762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Hash join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0" name="圆角矩形 49"/>
          <p:cNvSpPr/>
          <p:nvPr/>
        </p:nvSpPr>
        <p:spPr>
          <a:xfrm>
            <a:off x="5323502" y="5482932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scan</a:t>
            </a:r>
            <a:r>
              <a:rPr lang="en-US" altLang="zh-CN" sz="1200" smtClean="0">
                <a:solidFill>
                  <a:schemeClr val="tx1"/>
                </a:solidFill>
              </a:rPr>
              <a:t>2(split)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51" name="直接箭头连接符 50"/>
          <p:cNvCxnSpPr>
            <a:stCxn id="53" idx="0"/>
            <a:endCxn id="49" idx="2"/>
          </p:cNvCxnSpPr>
          <p:nvPr/>
        </p:nvCxnSpPr>
        <p:spPr>
          <a:xfrm flipV="1">
            <a:off x="4503966" y="5154648"/>
            <a:ext cx="645368" cy="328284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>
            <a:stCxn id="50" idx="0"/>
            <a:endCxn id="49" idx="2"/>
          </p:cNvCxnSpPr>
          <p:nvPr/>
        </p:nvCxnSpPr>
        <p:spPr>
          <a:xfrm flipH="1" flipV="1">
            <a:off x="5149334" y="5154648"/>
            <a:ext cx="627480" cy="328284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圆角矩形 52"/>
          <p:cNvSpPr/>
          <p:nvPr/>
        </p:nvSpPr>
        <p:spPr>
          <a:xfrm>
            <a:off x="4050654" y="5482932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Scan1(split)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54" name="直接箭头连接符 53"/>
          <p:cNvCxnSpPr>
            <a:stCxn id="37" idx="0"/>
            <a:endCxn id="45" idx="2"/>
          </p:cNvCxnSpPr>
          <p:nvPr/>
        </p:nvCxnSpPr>
        <p:spPr>
          <a:xfrm flipV="1">
            <a:off x="2678673" y="4422426"/>
            <a:ext cx="1215693" cy="340336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>
            <a:stCxn id="49" idx="0"/>
            <a:endCxn id="45" idx="2"/>
          </p:cNvCxnSpPr>
          <p:nvPr/>
        </p:nvCxnSpPr>
        <p:spPr>
          <a:xfrm flipH="1" flipV="1">
            <a:off x="3894366" y="4422426"/>
            <a:ext cx="1254968" cy="340336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圆角矩形 59"/>
          <p:cNvSpPr/>
          <p:nvPr/>
        </p:nvSpPr>
        <p:spPr>
          <a:xfrm>
            <a:off x="489309" y="4787945"/>
            <a:ext cx="1041118" cy="530845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Concurrent Hash Table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64" name="直接箭头连接符 16"/>
          <p:cNvCxnSpPr>
            <a:stCxn id="37" idx="0"/>
            <a:endCxn id="60" idx="0"/>
          </p:cNvCxnSpPr>
          <p:nvPr/>
        </p:nvCxnSpPr>
        <p:spPr>
          <a:xfrm rot="16200000" flipH="1" flipV="1">
            <a:off x="1831679" y="3940950"/>
            <a:ext cx="25183" cy="1668805"/>
          </a:xfrm>
          <a:prstGeom prst="curvedConnector3">
            <a:avLst>
              <a:gd name="adj1" fmla="val -907755"/>
            </a:avLst>
          </a:prstGeom>
          <a:ln w="19050">
            <a:solidFill>
              <a:schemeClr val="accent5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16"/>
          <p:cNvCxnSpPr>
            <a:stCxn id="49" idx="0"/>
            <a:endCxn id="60" idx="0"/>
          </p:cNvCxnSpPr>
          <p:nvPr/>
        </p:nvCxnSpPr>
        <p:spPr>
          <a:xfrm rot="16200000" flipH="1" flipV="1">
            <a:off x="3067009" y="2705620"/>
            <a:ext cx="25183" cy="4139466"/>
          </a:xfrm>
          <a:prstGeom prst="curvedConnector3">
            <a:avLst>
              <a:gd name="adj1" fmla="val -907755"/>
            </a:avLst>
          </a:prstGeom>
          <a:ln w="19050">
            <a:solidFill>
              <a:schemeClr val="accent5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接箭头连接符 128"/>
          <p:cNvCxnSpPr>
            <a:stCxn id="32" idx="0"/>
            <a:endCxn id="28" idx="2"/>
          </p:cNvCxnSpPr>
          <p:nvPr/>
        </p:nvCxnSpPr>
        <p:spPr>
          <a:xfrm flipV="1">
            <a:off x="6855268" y="2646941"/>
            <a:ext cx="0" cy="346904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圆角矩形 41"/>
          <p:cNvSpPr/>
          <p:nvPr/>
        </p:nvSpPr>
        <p:spPr>
          <a:xfrm>
            <a:off x="7966178" y="4528868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 RCS join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3" name="圆角矩形 42"/>
          <p:cNvSpPr/>
          <p:nvPr/>
        </p:nvSpPr>
        <p:spPr>
          <a:xfrm>
            <a:off x="8593658" y="5249038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scan</a:t>
            </a:r>
            <a:r>
              <a:rPr lang="en-US" altLang="zh-CN" sz="1200" smtClean="0">
                <a:solidFill>
                  <a:schemeClr val="tx1"/>
                </a:solidFill>
              </a:rPr>
              <a:t>2(split)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44" name="直接箭头连接符 43"/>
          <p:cNvCxnSpPr>
            <a:stCxn id="55" idx="0"/>
            <a:endCxn id="42" idx="2"/>
          </p:cNvCxnSpPr>
          <p:nvPr/>
        </p:nvCxnSpPr>
        <p:spPr>
          <a:xfrm flipV="1">
            <a:off x="7774122" y="4920754"/>
            <a:ext cx="645368" cy="328284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43" idx="0"/>
            <a:endCxn id="42" idx="2"/>
          </p:cNvCxnSpPr>
          <p:nvPr/>
        </p:nvCxnSpPr>
        <p:spPr>
          <a:xfrm flipH="1" flipV="1">
            <a:off x="8419490" y="4920754"/>
            <a:ext cx="627480" cy="328284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圆角矩形 47"/>
          <p:cNvSpPr/>
          <p:nvPr/>
        </p:nvSpPr>
        <p:spPr>
          <a:xfrm>
            <a:off x="9181871" y="3796646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exchange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55" name="圆角矩形 54"/>
          <p:cNvSpPr/>
          <p:nvPr/>
        </p:nvSpPr>
        <p:spPr>
          <a:xfrm>
            <a:off x="7320810" y="5249038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Scan1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56" name="圆角矩形 55"/>
          <p:cNvSpPr/>
          <p:nvPr/>
        </p:nvSpPr>
        <p:spPr>
          <a:xfrm>
            <a:off x="10436839" y="4528868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 RCS join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8" name="圆角矩形 57"/>
          <p:cNvSpPr/>
          <p:nvPr/>
        </p:nvSpPr>
        <p:spPr>
          <a:xfrm>
            <a:off x="11064319" y="5249038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scan</a:t>
            </a:r>
            <a:r>
              <a:rPr lang="en-US" altLang="zh-CN" sz="1200" smtClean="0">
                <a:solidFill>
                  <a:schemeClr val="tx1"/>
                </a:solidFill>
              </a:rPr>
              <a:t>2(split)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59" name="直接箭头连接符 58"/>
          <p:cNvCxnSpPr>
            <a:stCxn id="62" idx="0"/>
            <a:endCxn id="56" idx="2"/>
          </p:cNvCxnSpPr>
          <p:nvPr/>
        </p:nvCxnSpPr>
        <p:spPr>
          <a:xfrm flipV="1">
            <a:off x="10244783" y="4920754"/>
            <a:ext cx="645368" cy="328284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>
            <a:stCxn id="58" idx="0"/>
            <a:endCxn id="56" idx="2"/>
          </p:cNvCxnSpPr>
          <p:nvPr/>
        </p:nvCxnSpPr>
        <p:spPr>
          <a:xfrm flipH="1" flipV="1">
            <a:off x="10890151" y="4920754"/>
            <a:ext cx="627480" cy="328284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圆角矩形 61"/>
          <p:cNvSpPr/>
          <p:nvPr/>
        </p:nvSpPr>
        <p:spPr>
          <a:xfrm>
            <a:off x="9791471" y="5249038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Scan1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63" name="直接箭头连接符 62"/>
          <p:cNvCxnSpPr>
            <a:stCxn id="42" idx="0"/>
            <a:endCxn id="48" idx="2"/>
          </p:cNvCxnSpPr>
          <p:nvPr/>
        </p:nvCxnSpPr>
        <p:spPr>
          <a:xfrm flipV="1">
            <a:off x="8419490" y="4188532"/>
            <a:ext cx="1215693" cy="340336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>
            <a:stCxn id="56" idx="0"/>
            <a:endCxn id="48" idx="2"/>
          </p:cNvCxnSpPr>
          <p:nvPr/>
        </p:nvCxnSpPr>
        <p:spPr>
          <a:xfrm flipH="1" flipV="1">
            <a:off x="9635183" y="4188532"/>
            <a:ext cx="1254968" cy="340336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794007" y="6352023"/>
            <a:ext cx="523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Merge join need’t parallelize (I think it is fast enough)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6775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1607576" y="3103440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sub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2664269" y="3103440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scan2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5" name="直接箭头连接符 4"/>
          <p:cNvCxnSpPr>
            <a:stCxn id="3" idx="0"/>
            <a:endCxn id="10" idx="2"/>
          </p:cNvCxnSpPr>
          <p:nvPr/>
        </p:nvCxnSpPr>
        <p:spPr>
          <a:xfrm flipV="1">
            <a:off x="2060888" y="2533355"/>
            <a:ext cx="1056693" cy="570085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>
            <a:stCxn id="4" idx="0"/>
            <a:endCxn id="10" idx="2"/>
          </p:cNvCxnSpPr>
          <p:nvPr/>
        </p:nvCxnSpPr>
        <p:spPr>
          <a:xfrm flipV="1">
            <a:off x="3117581" y="2533355"/>
            <a:ext cx="0" cy="570085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圆角矩形 8"/>
          <p:cNvSpPr/>
          <p:nvPr/>
        </p:nvSpPr>
        <p:spPr>
          <a:xfrm>
            <a:off x="3693747" y="3103440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scan3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2664269" y="2141469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STAR hash join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11" name="直接箭头连接符 10"/>
          <p:cNvCxnSpPr>
            <a:stCxn id="9" idx="0"/>
            <a:endCxn id="10" idx="2"/>
          </p:cNvCxnSpPr>
          <p:nvPr/>
        </p:nvCxnSpPr>
        <p:spPr>
          <a:xfrm flipH="1" flipV="1">
            <a:off x="3117581" y="2533355"/>
            <a:ext cx="1029478" cy="570085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2584304" y="4521658"/>
            <a:ext cx="1456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Star hash join</a:t>
            </a:r>
            <a:endParaRPr lang="zh-CN" altLang="en-US"/>
          </a:p>
        </p:txBody>
      </p:sp>
      <p:sp>
        <p:nvSpPr>
          <p:cNvPr id="13" name="圆角矩形 12"/>
          <p:cNvSpPr/>
          <p:nvPr/>
        </p:nvSpPr>
        <p:spPr>
          <a:xfrm>
            <a:off x="5588234" y="4499104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Sub(split)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6644927" y="4499104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Scan2(split)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15" name="直接箭头连接符 14"/>
          <p:cNvCxnSpPr>
            <a:stCxn id="13" idx="0"/>
            <a:endCxn id="20" idx="2"/>
          </p:cNvCxnSpPr>
          <p:nvPr/>
        </p:nvCxnSpPr>
        <p:spPr>
          <a:xfrm flipV="1">
            <a:off x="6041546" y="3908756"/>
            <a:ext cx="1056693" cy="59034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14" idx="0"/>
            <a:endCxn id="20" idx="2"/>
          </p:cNvCxnSpPr>
          <p:nvPr/>
        </p:nvCxnSpPr>
        <p:spPr>
          <a:xfrm flipV="1">
            <a:off x="7098239" y="3908756"/>
            <a:ext cx="0" cy="59034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圆角矩形 18"/>
          <p:cNvSpPr/>
          <p:nvPr/>
        </p:nvSpPr>
        <p:spPr>
          <a:xfrm>
            <a:off x="7674405" y="4499104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scan3</a:t>
            </a:r>
            <a:r>
              <a:rPr lang="en-US" altLang="zh-CN" sz="1200">
                <a:solidFill>
                  <a:schemeClr val="tx1"/>
                </a:solidFill>
              </a:rPr>
              <a:t>(split)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6644927" y="3516870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STAR join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21" name="直接箭头连接符 20"/>
          <p:cNvCxnSpPr>
            <a:stCxn id="19" idx="0"/>
            <a:endCxn id="20" idx="2"/>
          </p:cNvCxnSpPr>
          <p:nvPr/>
        </p:nvCxnSpPr>
        <p:spPr>
          <a:xfrm flipH="1" flipV="1">
            <a:off x="7098239" y="3908756"/>
            <a:ext cx="1029478" cy="59034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圆角矩形 27"/>
          <p:cNvSpPr/>
          <p:nvPr/>
        </p:nvSpPr>
        <p:spPr>
          <a:xfrm>
            <a:off x="8789785" y="4499104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Sub(split)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9846478" y="4499104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scan2</a:t>
            </a:r>
            <a:r>
              <a:rPr lang="en-US" altLang="zh-CN" sz="1200">
                <a:solidFill>
                  <a:schemeClr val="tx1"/>
                </a:solidFill>
              </a:rPr>
              <a:t>(split)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30" name="直接箭头连接符 29"/>
          <p:cNvCxnSpPr>
            <a:stCxn id="28" idx="0"/>
            <a:endCxn id="33" idx="2"/>
          </p:cNvCxnSpPr>
          <p:nvPr/>
        </p:nvCxnSpPr>
        <p:spPr>
          <a:xfrm flipV="1">
            <a:off x="9243097" y="3908756"/>
            <a:ext cx="1056693" cy="59034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29" idx="0"/>
            <a:endCxn id="33" idx="2"/>
          </p:cNvCxnSpPr>
          <p:nvPr/>
        </p:nvCxnSpPr>
        <p:spPr>
          <a:xfrm flipV="1">
            <a:off x="10299790" y="3908756"/>
            <a:ext cx="0" cy="59034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圆角矩形 31"/>
          <p:cNvSpPr/>
          <p:nvPr/>
        </p:nvSpPr>
        <p:spPr>
          <a:xfrm>
            <a:off x="10875956" y="4499104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scan3</a:t>
            </a:r>
            <a:r>
              <a:rPr lang="en-US" altLang="zh-CN" sz="1200">
                <a:solidFill>
                  <a:schemeClr val="tx1"/>
                </a:solidFill>
              </a:rPr>
              <a:t>(split)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3" name="圆角矩形 32"/>
          <p:cNvSpPr/>
          <p:nvPr/>
        </p:nvSpPr>
        <p:spPr>
          <a:xfrm>
            <a:off x="9846478" y="3516870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STAR join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34" name="直接箭头连接符 33"/>
          <p:cNvCxnSpPr>
            <a:stCxn id="32" idx="0"/>
            <a:endCxn id="33" idx="2"/>
          </p:cNvCxnSpPr>
          <p:nvPr/>
        </p:nvCxnSpPr>
        <p:spPr>
          <a:xfrm flipH="1" flipV="1">
            <a:off x="10299790" y="3908756"/>
            <a:ext cx="1029478" cy="59034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圆角矩形 34"/>
          <p:cNvSpPr/>
          <p:nvPr/>
        </p:nvSpPr>
        <p:spPr>
          <a:xfrm>
            <a:off x="7483243" y="5257886"/>
            <a:ext cx="1069519" cy="44690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Concurrent Hash Table1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36" name="直接箭头连接符 16"/>
          <p:cNvCxnSpPr>
            <a:stCxn id="14" idx="2"/>
            <a:endCxn id="35" idx="1"/>
          </p:cNvCxnSpPr>
          <p:nvPr/>
        </p:nvCxnSpPr>
        <p:spPr>
          <a:xfrm rot="16200000" flipH="1">
            <a:off x="6995567" y="4993662"/>
            <a:ext cx="590348" cy="385004"/>
          </a:xfrm>
          <a:prstGeom prst="curvedConnector2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16"/>
          <p:cNvCxnSpPr>
            <a:stCxn id="29" idx="2"/>
            <a:endCxn id="35" idx="3"/>
          </p:cNvCxnSpPr>
          <p:nvPr/>
        </p:nvCxnSpPr>
        <p:spPr>
          <a:xfrm rot="5400000">
            <a:off x="9131102" y="4312650"/>
            <a:ext cx="590348" cy="1747028"/>
          </a:xfrm>
          <a:prstGeom prst="curvedConnector2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圆角矩形 41"/>
          <p:cNvSpPr/>
          <p:nvPr/>
        </p:nvSpPr>
        <p:spPr>
          <a:xfrm>
            <a:off x="9518354" y="5481338"/>
            <a:ext cx="1069519" cy="44690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Concurrent Hash Table2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43" name="直接箭头连接符 16"/>
          <p:cNvCxnSpPr>
            <a:stCxn id="32" idx="2"/>
            <a:endCxn id="42" idx="3"/>
          </p:cNvCxnSpPr>
          <p:nvPr/>
        </p:nvCxnSpPr>
        <p:spPr>
          <a:xfrm rot="5400000">
            <a:off x="10551671" y="4927193"/>
            <a:ext cx="813800" cy="741395"/>
          </a:xfrm>
          <a:prstGeom prst="curvedConnector2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16"/>
          <p:cNvCxnSpPr>
            <a:stCxn id="19" idx="2"/>
            <a:endCxn id="42" idx="1"/>
          </p:cNvCxnSpPr>
          <p:nvPr/>
        </p:nvCxnSpPr>
        <p:spPr>
          <a:xfrm rot="16200000" flipH="1">
            <a:off x="8416135" y="4602571"/>
            <a:ext cx="813800" cy="1390637"/>
          </a:xfrm>
          <a:prstGeom prst="curvedConnector2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圆角矩形 48"/>
          <p:cNvSpPr/>
          <p:nvPr/>
        </p:nvSpPr>
        <p:spPr>
          <a:xfrm>
            <a:off x="8167350" y="2601046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exchange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50" name="直接箭头连接符 49"/>
          <p:cNvCxnSpPr>
            <a:stCxn id="20" idx="0"/>
            <a:endCxn id="49" idx="2"/>
          </p:cNvCxnSpPr>
          <p:nvPr/>
        </p:nvCxnSpPr>
        <p:spPr>
          <a:xfrm flipV="1">
            <a:off x="7098239" y="2992932"/>
            <a:ext cx="1522423" cy="52393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33" idx="0"/>
            <a:endCxn id="49" idx="2"/>
          </p:cNvCxnSpPr>
          <p:nvPr/>
        </p:nvCxnSpPr>
        <p:spPr>
          <a:xfrm flipH="1" flipV="1">
            <a:off x="8620662" y="2992932"/>
            <a:ext cx="1679128" cy="52393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02725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Multi-join parallelization</a:t>
            </a:r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2114884" y="3940877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join1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2742364" y="4661047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scan</a:t>
            </a:r>
            <a:r>
              <a:rPr lang="en-US" altLang="zh-CN" sz="1200" smtClean="0">
                <a:solidFill>
                  <a:schemeClr val="tx1"/>
                </a:solidFill>
              </a:rPr>
              <a:t>2(split)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6" name="直接箭头连接符 5"/>
          <p:cNvCxnSpPr>
            <a:stCxn id="32" idx="0"/>
            <a:endCxn id="4" idx="2"/>
          </p:cNvCxnSpPr>
          <p:nvPr/>
        </p:nvCxnSpPr>
        <p:spPr>
          <a:xfrm flipV="1">
            <a:off x="1931772" y="4332763"/>
            <a:ext cx="636424" cy="328284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stCxn id="5" idx="0"/>
            <a:endCxn id="4" idx="2"/>
          </p:cNvCxnSpPr>
          <p:nvPr/>
        </p:nvCxnSpPr>
        <p:spPr>
          <a:xfrm flipH="1" flipV="1">
            <a:off x="2568196" y="4332763"/>
            <a:ext cx="627480" cy="328284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圆角矩形 7"/>
          <p:cNvSpPr/>
          <p:nvPr/>
        </p:nvSpPr>
        <p:spPr>
          <a:xfrm>
            <a:off x="3287033" y="3208655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broadcast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3237641" y="6163822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scan1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4585545" y="3940877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join1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5213025" y="4661047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scan</a:t>
            </a:r>
            <a:r>
              <a:rPr lang="en-US" altLang="zh-CN" sz="1200" smtClean="0">
                <a:solidFill>
                  <a:schemeClr val="tx1"/>
                </a:solidFill>
              </a:rPr>
              <a:t>2(split)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12" name="直接箭头连接符 11"/>
          <p:cNvCxnSpPr>
            <a:stCxn id="14" idx="0"/>
            <a:endCxn id="10" idx="2"/>
          </p:cNvCxnSpPr>
          <p:nvPr/>
        </p:nvCxnSpPr>
        <p:spPr>
          <a:xfrm flipV="1">
            <a:off x="4393489" y="4332763"/>
            <a:ext cx="645368" cy="328284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11" idx="0"/>
            <a:endCxn id="10" idx="2"/>
          </p:cNvCxnSpPr>
          <p:nvPr/>
        </p:nvCxnSpPr>
        <p:spPr>
          <a:xfrm flipH="1" flipV="1">
            <a:off x="5038857" y="4332763"/>
            <a:ext cx="627480" cy="328284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圆角矩形 13"/>
          <p:cNvSpPr/>
          <p:nvPr/>
        </p:nvSpPr>
        <p:spPr>
          <a:xfrm>
            <a:off x="3940177" y="4661047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relay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15" name="直接箭头连接符 14"/>
          <p:cNvCxnSpPr>
            <a:stCxn id="4" idx="0"/>
            <a:endCxn id="8" idx="2"/>
          </p:cNvCxnSpPr>
          <p:nvPr/>
        </p:nvCxnSpPr>
        <p:spPr>
          <a:xfrm flipV="1">
            <a:off x="2568196" y="3600541"/>
            <a:ext cx="1172149" cy="340336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10" idx="0"/>
            <a:endCxn id="8" idx="2"/>
          </p:cNvCxnSpPr>
          <p:nvPr/>
        </p:nvCxnSpPr>
        <p:spPr>
          <a:xfrm flipH="1" flipV="1">
            <a:off x="3740345" y="3600541"/>
            <a:ext cx="1298512" cy="340336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圆角矩形 16"/>
          <p:cNvSpPr/>
          <p:nvPr/>
        </p:nvSpPr>
        <p:spPr>
          <a:xfrm>
            <a:off x="2226493" y="1851841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join2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1682983" y="2539081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relay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19" name="直接箭头连接符 18"/>
          <p:cNvCxnSpPr>
            <a:stCxn id="8" idx="0"/>
            <a:endCxn id="18" idx="2"/>
          </p:cNvCxnSpPr>
          <p:nvPr/>
        </p:nvCxnSpPr>
        <p:spPr>
          <a:xfrm flipH="1" flipV="1">
            <a:off x="2136295" y="2930967"/>
            <a:ext cx="1604050" cy="27768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圆角矩形 19"/>
          <p:cNvSpPr/>
          <p:nvPr/>
        </p:nvSpPr>
        <p:spPr>
          <a:xfrm>
            <a:off x="2753651" y="2539081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scan3(split)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3290118" y="1094874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exchange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22" name="直接箭头连接符 21"/>
          <p:cNvCxnSpPr>
            <a:stCxn id="18" idx="0"/>
            <a:endCxn id="17" idx="2"/>
          </p:cNvCxnSpPr>
          <p:nvPr/>
        </p:nvCxnSpPr>
        <p:spPr>
          <a:xfrm flipV="1">
            <a:off x="2136295" y="2243727"/>
            <a:ext cx="543510" cy="295354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20" idx="0"/>
            <a:endCxn id="17" idx="2"/>
          </p:cNvCxnSpPr>
          <p:nvPr/>
        </p:nvCxnSpPr>
        <p:spPr>
          <a:xfrm flipH="1" flipV="1">
            <a:off x="2679805" y="2243727"/>
            <a:ext cx="527158" cy="295354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圆角矩形 23"/>
          <p:cNvSpPr/>
          <p:nvPr/>
        </p:nvSpPr>
        <p:spPr>
          <a:xfrm>
            <a:off x="4330507" y="1851841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join2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4868579" y="2539081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scan3(split)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3838342" y="2539081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relay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27" name="直接箭头连接符 26"/>
          <p:cNvCxnSpPr>
            <a:stCxn id="8" idx="0"/>
            <a:endCxn id="26" idx="2"/>
          </p:cNvCxnSpPr>
          <p:nvPr/>
        </p:nvCxnSpPr>
        <p:spPr>
          <a:xfrm flipV="1">
            <a:off x="3740345" y="2930967"/>
            <a:ext cx="551309" cy="27768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25" idx="0"/>
            <a:endCxn id="24" idx="2"/>
          </p:cNvCxnSpPr>
          <p:nvPr/>
        </p:nvCxnSpPr>
        <p:spPr>
          <a:xfrm flipH="1" flipV="1">
            <a:off x="4783819" y="2243727"/>
            <a:ext cx="538072" cy="295354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26" idx="0"/>
            <a:endCxn id="24" idx="2"/>
          </p:cNvCxnSpPr>
          <p:nvPr/>
        </p:nvCxnSpPr>
        <p:spPr>
          <a:xfrm flipV="1">
            <a:off x="4291654" y="2243727"/>
            <a:ext cx="492165" cy="295354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24" idx="0"/>
            <a:endCxn id="21" idx="2"/>
          </p:cNvCxnSpPr>
          <p:nvPr/>
        </p:nvCxnSpPr>
        <p:spPr>
          <a:xfrm flipH="1" flipV="1">
            <a:off x="3743430" y="1486760"/>
            <a:ext cx="1040389" cy="365081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17" idx="0"/>
            <a:endCxn id="21" idx="2"/>
          </p:cNvCxnSpPr>
          <p:nvPr/>
        </p:nvCxnSpPr>
        <p:spPr>
          <a:xfrm flipV="1">
            <a:off x="2679805" y="1486760"/>
            <a:ext cx="1063625" cy="365081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圆角矩形 31"/>
          <p:cNvSpPr/>
          <p:nvPr/>
        </p:nvSpPr>
        <p:spPr>
          <a:xfrm>
            <a:off x="1478460" y="4661047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relay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3237641" y="5507798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broadcast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35" name="直接箭头连接符 34"/>
          <p:cNvCxnSpPr>
            <a:stCxn id="9" idx="0"/>
            <a:endCxn id="34" idx="2"/>
          </p:cNvCxnSpPr>
          <p:nvPr/>
        </p:nvCxnSpPr>
        <p:spPr>
          <a:xfrm flipV="1">
            <a:off x="3690953" y="5899684"/>
            <a:ext cx="0" cy="26413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34" idx="0"/>
            <a:endCxn id="32" idx="2"/>
          </p:cNvCxnSpPr>
          <p:nvPr/>
        </p:nvCxnSpPr>
        <p:spPr>
          <a:xfrm flipH="1" flipV="1">
            <a:off x="1931772" y="5052933"/>
            <a:ext cx="1759181" cy="454865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34" idx="0"/>
            <a:endCxn id="14" idx="2"/>
          </p:cNvCxnSpPr>
          <p:nvPr/>
        </p:nvCxnSpPr>
        <p:spPr>
          <a:xfrm flipV="1">
            <a:off x="3690953" y="5052933"/>
            <a:ext cx="702536" cy="454865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2038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圆角矩形 11"/>
          <p:cNvSpPr/>
          <p:nvPr/>
        </p:nvSpPr>
        <p:spPr>
          <a:xfrm>
            <a:off x="2240874" y="3107914"/>
            <a:ext cx="1314086" cy="1445510"/>
          </a:xfrm>
          <a:prstGeom prst="roundRect">
            <a:avLst>
              <a:gd name="adj" fmla="val 4944"/>
            </a:avLst>
          </a:prstGeom>
          <a:solidFill>
            <a:schemeClr val="bg1">
              <a:lumMod val="85000"/>
            </a:schemeClr>
          </a:solidFill>
          <a:ln w="222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Node1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2240874" y="4781980"/>
            <a:ext cx="6856474" cy="1096307"/>
          </a:xfrm>
          <a:prstGeom prst="roundRect">
            <a:avLst>
              <a:gd name="adj" fmla="val 5603"/>
            </a:avLst>
          </a:prstGeom>
          <a:solidFill>
            <a:schemeClr val="bg1">
              <a:lumMod val="85000"/>
            </a:schemeClr>
          </a:solidFill>
          <a:ln w="222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1400" b="1">
                <a:solidFill>
                  <a:schemeClr val="tx1"/>
                </a:solidFill>
              </a:rPr>
              <a:t>DFS</a:t>
            </a:r>
            <a:endParaRPr lang="zh-CN" altLang="en-US" sz="1400" b="1">
              <a:solidFill>
                <a:schemeClr val="tx1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2360642" y="3388674"/>
            <a:ext cx="1072064" cy="248776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Global table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2360641" y="3715245"/>
            <a:ext cx="1072064" cy="248776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Table1 part1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2360641" y="4077563"/>
            <a:ext cx="1072064" cy="248776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Table2 part1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4" name="折角形 23"/>
          <p:cNvSpPr/>
          <p:nvPr/>
        </p:nvSpPr>
        <p:spPr>
          <a:xfrm>
            <a:off x="2425124" y="5208816"/>
            <a:ext cx="770674" cy="517848"/>
          </a:xfrm>
          <a:prstGeom prst="foldedCorner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Global table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5" name="折角形 24"/>
          <p:cNvSpPr/>
          <p:nvPr/>
        </p:nvSpPr>
        <p:spPr>
          <a:xfrm>
            <a:off x="3358064" y="5208816"/>
            <a:ext cx="770674" cy="517848"/>
          </a:xfrm>
          <a:prstGeom prst="foldedCorner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Table1 part1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6" name="折角形 25"/>
          <p:cNvSpPr/>
          <p:nvPr/>
        </p:nvSpPr>
        <p:spPr>
          <a:xfrm>
            <a:off x="5220916" y="5208816"/>
            <a:ext cx="770674" cy="517848"/>
          </a:xfrm>
          <a:prstGeom prst="foldedCorner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Table1 </a:t>
            </a:r>
            <a:r>
              <a:rPr lang="en-US" altLang="zh-CN" sz="1200" smtClean="0">
                <a:solidFill>
                  <a:schemeClr val="tx1"/>
                </a:solidFill>
              </a:rPr>
              <a:t>part3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7" name="折角形 26"/>
          <p:cNvSpPr/>
          <p:nvPr/>
        </p:nvSpPr>
        <p:spPr>
          <a:xfrm>
            <a:off x="4276581" y="5208816"/>
            <a:ext cx="770674" cy="517848"/>
          </a:xfrm>
          <a:prstGeom prst="foldedCorner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Table1 </a:t>
            </a:r>
            <a:r>
              <a:rPr lang="en-US" altLang="zh-CN" sz="1200" smtClean="0">
                <a:solidFill>
                  <a:schemeClr val="tx1"/>
                </a:solidFill>
              </a:rPr>
              <a:t>part2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8" name="折角形 27"/>
          <p:cNvSpPr/>
          <p:nvPr/>
        </p:nvSpPr>
        <p:spPr>
          <a:xfrm>
            <a:off x="6165241" y="5197153"/>
            <a:ext cx="770674" cy="517848"/>
          </a:xfrm>
          <a:prstGeom prst="foldedCorner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Table2 </a:t>
            </a:r>
            <a:r>
              <a:rPr lang="en-US" altLang="zh-CN" sz="1200">
                <a:solidFill>
                  <a:schemeClr val="tx1"/>
                </a:solidFill>
              </a:rPr>
              <a:t>part1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9" name="折角形 28"/>
          <p:cNvSpPr/>
          <p:nvPr/>
        </p:nvSpPr>
        <p:spPr>
          <a:xfrm>
            <a:off x="8140059" y="5197153"/>
            <a:ext cx="770674" cy="517848"/>
          </a:xfrm>
          <a:prstGeom prst="foldedCorner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Table2 part3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0" name="折角形 29"/>
          <p:cNvSpPr/>
          <p:nvPr/>
        </p:nvSpPr>
        <p:spPr>
          <a:xfrm>
            <a:off x="7158405" y="5197153"/>
            <a:ext cx="770674" cy="517848"/>
          </a:xfrm>
          <a:prstGeom prst="foldedCorner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Table2</a:t>
            </a:r>
          </a:p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part2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2" name="圆角矩形 31"/>
          <p:cNvSpPr/>
          <p:nvPr/>
        </p:nvSpPr>
        <p:spPr>
          <a:xfrm>
            <a:off x="4080344" y="3107914"/>
            <a:ext cx="1314086" cy="1445510"/>
          </a:xfrm>
          <a:prstGeom prst="roundRect">
            <a:avLst>
              <a:gd name="adj" fmla="val 4944"/>
            </a:avLst>
          </a:prstGeom>
          <a:solidFill>
            <a:schemeClr val="bg1">
              <a:lumMod val="85000"/>
            </a:schemeClr>
          </a:solidFill>
          <a:ln w="222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Node2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3" name="圆角矩形 32"/>
          <p:cNvSpPr/>
          <p:nvPr/>
        </p:nvSpPr>
        <p:spPr>
          <a:xfrm>
            <a:off x="4200112" y="3388674"/>
            <a:ext cx="1072064" cy="248776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Global table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4200111" y="3715245"/>
            <a:ext cx="1072064" cy="248776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Table1 part2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4200111" y="4077563"/>
            <a:ext cx="1072064" cy="248776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Table2 part2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6" name="圆角矩形 35"/>
          <p:cNvSpPr/>
          <p:nvPr/>
        </p:nvSpPr>
        <p:spPr>
          <a:xfrm>
            <a:off x="5991590" y="3107914"/>
            <a:ext cx="1314086" cy="1445510"/>
          </a:xfrm>
          <a:prstGeom prst="roundRect">
            <a:avLst>
              <a:gd name="adj" fmla="val 4944"/>
            </a:avLst>
          </a:prstGeom>
          <a:solidFill>
            <a:schemeClr val="bg1">
              <a:lumMod val="85000"/>
            </a:schemeClr>
          </a:solidFill>
          <a:ln w="222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Node3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6111358" y="3388674"/>
            <a:ext cx="1072064" cy="248776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Global table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6111357" y="3715245"/>
            <a:ext cx="1072064" cy="248776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Table1 part3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6111357" y="4077563"/>
            <a:ext cx="1072064" cy="248776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Table2 part3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7783262" y="3107914"/>
            <a:ext cx="1314086" cy="1445510"/>
          </a:xfrm>
          <a:prstGeom prst="roundRect">
            <a:avLst>
              <a:gd name="adj" fmla="val 4944"/>
            </a:avLst>
          </a:prstGeom>
          <a:solidFill>
            <a:schemeClr val="bg1">
              <a:lumMod val="85000"/>
            </a:schemeClr>
          </a:solidFill>
          <a:ln w="222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Node4</a:t>
            </a:r>
            <a:endParaRPr lang="zh-CN" alt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5555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247254" y="3796976"/>
            <a:ext cx="2439966" cy="10307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Memory Block management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493342" y="4044467"/>
            <a:ext cx="264781" cy="49843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919406" y="4196428"/>
            <a:ext cx="264781" cy="34647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333608" y="4112908"/>
            <a:ext cx="264781" cy="43022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747810" y="4190036"/>
            <a:ext cx="593539" cy="34647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525679" y="4196428"/>
            <a:ext cx="193391" cy="21021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994323" y="3388467"/>
            <a:ext cx="428039" cy="26551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17" name="流程图: 多文档 16"/>
          <p:cNvSpPr/>
          <p:nvPr/>
        </p:nvSpPr>
        <p:spPr>
          <a:xfrm>
            <a:off x="3309325" y="5226925"/>
            <a:ext cx="869715" cy="788203"/>
          </a:xfrm>
          <a:prstGeom prst="flowChartMultidocumen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Data Files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28" name="右箭头 27"/>
          <p:cNvSpPr/>
          <p:nvPr/>
        </p:nvSpPr>
        <p:spPr>
          <a:xfrm>
            <a:off x="2774047" y="3425847"/>
            <a:ext cx="180892" cy="25002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/>
          </a:p>
        </p:txBody>
      </p:sp>
      <p:cxnSp>
        <p:nvCxnSpPr>
          <p:cNvPr id="36" name="直接箭头连接符 35"/>
          <p:cNvCxnSpPr>
            <a:stCxn id="12" idx="0"/>
            <a:endCxn id="68" idx="2"/>
          </p:cNvCxnSpPr>
          <p:nvPr/>
        </p:nvCxnSpPr>
        <p:spPr>
          <a:xfrm flipV="1">
            <a:off x="2622375" y="3622744"/>
            <a:ext cx="3681" cy="573684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右箭头 38"/>
          <p:cNvSpPr/>
          <p:nvPr/>
        </p:nvSpPr>
        <p:spPr>
          <a:xfrm rot="16200000">
            <a:off x="3668646" y="4844603"/>
            <a:ext cx="169541" cy="413888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/>
          </a:p>
        </p:txBody>
      </p:sp>
      <p:sp>
        <p:nvSpPr>
          <p:cNvPr id="44" name="圆角矩形 43"/>
          <p:cNvSpPr/>
          <p:nvPr/>
        </p:nvSpPr>
        <p:spPr>
          <a:xfrm>
            <a:off x="3761287" y="2188029"/>
            <a:ext cx="958591" cy="1437869"/>
          </a:xfrm>
          <a:prstGeom prst="roundRect">
            <a:avLst>
              <a:gd name="adj" fmla="val 8218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Execute Tree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61" name="右箭头 60"/>
          <p:cNvSpPr/>
          <p:nvPr/>
        </p:nvSpPr>
        <p:spPr>
          <a:xfrm>
            <a:off x="3500766" y="3419373"/>
            <a:ext cx="180892" cy="25002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/>
          </a:p>
        </p:txBody>
      </p:sp>
      <p:sp>
        <p:nvSpPr>
          <p:cNvPr id="68" name="矩形 67"/>
          <p:cNvSpPr/>
          <p:nvPr/>
        </p:nvSpPr>
        <p:spPr>
          <a:xfrm>
            <a:off x="2529360" y="3412533"/>
            <a:ext cx="193391" cy="21021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70" name="圆角矩形 69"/>
          <p:cNvSpPr/>
          <p:nvPr/>
        </p:nvSpPr>
        <p:spPr>
          <a:xfrm>
            <a:off x="3955901" y="2531704"/>
            <a:ext cx="586542" cy="217713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project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71" name="圆角矩形 70"/>
          <p:cNvSpPr/>
          <p:nvPr/>
        </p:nvSpPr>
        <p:spPr>
          <a:xfrm>
            <a:off x="3955900" y="2919569"/>
            <a:ext cx="586542" cy="217713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aggr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74" name="圆角矩形 73"/>
          <p:cNvSpPr/>
          <p:nvPr/>
        </p:nvSpPr>
        <p:spPr>
          <a:xfrm>
            <a:off x="3955899" y="3314584"/>
            <a:ext cx="586542" cy="217713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scan</a:t>
            </a:r>
            <a:endParaRPr lang="zh-CN" altLang="en-US" sz="900">
              <a:solidFill>
                <a:schemeClr val="tx1"/>
              </a:solidFill>
            </a:endParaRPr>
          </a:p>
        </p:txBody>
      </p:sp>
      <p:cxnSp>
        <p:nvCxnSpPr>
          <p:cNvPr id="78" name="直接箭头连接符 77"/>
          <p:cNvCxnSpPr>
            <a:stCxn id="74" idx="0"/>
            <a:endCxn id="71" idx="2"/>
          </p:cNvCxnSpPr>
          <p:nvPr/>
        </p:nvCxnSpPr>
        <p:spPr>
          <a:xfrm flipV="1">
            <a:off x="4249170" y="3137282"/>
            <a:ext cx="1" cy="177302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/>
          <p:cNvCxnSpPr>
            <a:stCxn id="71" idx="0"/>
            <a:endCxn id="70" idx="2"/>
          </p:cNvCxnSpPr>
          <p:nvPr/>
        </p:nvCxnSpPr>
        <p:spPr>
          <a:xfrm flipV="1">
            <a:off x="4249171" y="2749417"/>
            <a:ext cx="1" cy="170152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/>
          <p:cNvCxnSpPr>
            <a:endCxn id="15" idx="0"/>
          </p:cNvCxnSpPr>
          <p:nvPr/>
        </p:nvCxnSpPr>
        <p:spPr>
          <a:xfrm>
            <a:off x="2864493" y="2750997"/>
            <a:ext cx="343850" cy="637470"/>
          </a:xfrm>
          <a:prstGeom prst="straightConnector1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文本框 92"/>
          <p:cNvSpPr txBox="1"/>
          <p:nvPr/>
        </p:nvSpPr>
        <p:spPr>
          <a:xfrm>
            <a:off x="2370484" y="2244028"/>
            <a:ext cx="1130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smtClean="0"/>
              <a:t>Uncompressed Segment</a:t>
            </a:r>
            <a:endParaRPr lang="zh-CN" altLang="en-US" sz="1200"/>
          </a:p>
        </p:txBody>
      </p:sp>
      <p:sp>
        <p:nvSpPr>
          <p:cNvPr id="94" name="文本框 93"/>
          <p:cNvSpPr txBox="1"/>
          <p:nvPr/>
        </p:nvSpPr>
        <p:spPr>
          <a:xfrm>
            <a:off x="1289355" y="3707368"/>
            <a:ext cx="1130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smtClean="0"/>
              <a:t>compressed Segment</a:t>
            </a:r>
            <a:endParaRPr lang="zh-CN" altLang="en-US" sz="1200"/>
          </a:p>
        </p:txBody>
      </p:sp>
      <p:cxnSp>
        <p:nvCxnSpPr>
          <p:cNvPr id="95" name="直接箭头连接符 94"/>
          <p:cNvCxnSpPr>
            <a:endCxn id="12" idx="1"/>
          </p:cNvCxnSpPr>
          <p:nvPr/>
        </p:nvCxnSpPr>
        <p:spPr>
          <a:xfrm>
            <a:off x="2042056" y="4012908"/>
            <a:ext cx="483623" cy="288626"/>
          </a:xfrm>
          <a:prstGeom prst="straightConnector1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文本框 102"/>
          <p:cNvSpPr txBox="1"/>
          <p:nvPr/>
        </p:nvSpPr>
        <p:spPr>
          <a:xfrm>
            <a:off x="4259412" y="2725633"/>
            <a:ext cx="39145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smtClean="0"/>
              <a:t>next</a:t>
            </a:r>
            <a:endParaRPr lang="zh-CN" altLang="en-US" sz="900"/>
          </a:p>
        </p:txBody>
      </p:sp>
      <p:sp>
        <p:nvSpPr>
          <p:cNvPr id="104" name="文本框 103"/>
          <p:cNvSpPr txBox="1"/>
          <p:nvPr/>
        </p:nvSpPr>
        <p:spPr>
          <a:xfrm>
            <a:off x="4248527" y="3106636"/>
            <a:ext cx="39145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smtClean="0"/>
              <a:t>next</a:t>
            </a:r>
            <a:endParaRPr lang="zh-CN" altLang="en-US" sz="900"/>
          </a:p>
        </p:txBody>
      </p:sp>
      <p:sp>
        <p:nvSpPr>
          <p:cNvPr id="3" name="矩形 2"/>
          <p:cNvSpPr/>
          <p:nvPr/>
        </p:nvSpPr>
        <p:spPr>
          <a:xfrm>
            <a:off x="952358" y="1589724"/>
            <a:ext cx="4762500" cy="3488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06070">
              <a:lnSpc>
                <a:spcPts val="2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zh-CN" sz="1200" b="1">
                <a:latin typeface="Times New Roman" panose="02020603050405020304" pitchFamily="18" charset="0"/>
              </a:rPr>
              <a:t>SELECT</a:t>
            </a:r>
            <a:r>
              <a:rPr lang="en-US" altLang="zh-CN" sz="1200">
                <a:latin typeface="Times New Roman" panose="02020603050405020304" pitchFamily="18" charset="0"/>
              </a:rPr>
              <a:t> count(*) </a:t>
            </a:r>
            <a:r>
              <a:rPr lang="en-US" altLang="zh-CN" sz="1200" b="1">
                <a:latin typeface="Times New Roman" panose="02020603050405020304" pitchFamily="18" charset="0"/>
              </a:rPr>
              <a:t>FROM</a:t>
            </a:r>
            <a:r>
              <a:rPr lang="en-US" altLang="zh-CN" sz="1200">
                <a:latin typeface="Times New Roman" panose="02020603050405020304" pitchFamily="18" charset="0"/>
              </a:rPr>
              <a:t> </a:t>
            </a:r>
            <a:r>
              <a:rPr lang="en-US" altLang="zh-CN" sz="1200" i="1">
                <a:latin typeface="Times New Roman" panose="02020603050405020304" pitchFamily="18" charset="0"/>
              </a:rPr>
              <a:t>table_name</a:t>
            </a:r>
            <a:r>
              <a:rPr lang="en-US" altLang="zh-CN" sz="1200">
                <a:latin typeface="Times New Roman" panose="02020603050405020304" pitchFamily="18" charset="0"/>
              </a:rPr>
              <a:t> </a:t>
            </a:r>
            <a:r>
              <a:rPr lang="en-US" altLang="zh-CN" sz="1200" b="1">
                <a:latin typeface="Times New Roman" panose="02020603050405020304" pitchFamily="18" charset="0"/>
              </a:rPr>
              <a:t>WHERE</a:t>
            </a:r>
            <a:r>
              <a:rPr lang="en-US" altLang="zh-CN" sz="1200">
                <a:latin typeface="Times New Roman" panose="02020603050405020304" pitchFamily="18" charset="0"/>
              </a:rPr>
              <a:t> </a:t>
            </a:r>
            <a:r>
              <a:rPr lang="en-US" altLang="zh-CN" sz="1200" i="1">
                <a:latin typeface="Times New Roman" panose="02020603050405020304" pitchFamily="18" charset="0"/>
              </a:rPr>
              <a:t>field_name </a:t>
            </a:r>
            <a:r>
              <a:rPr lang="en-US" altLang="zh-CN" sz="1200">
                <a:latin typeface="Times New Roman" panose="02020603050405020304" pitchFamily="18" charset="0"/>
              </a:rPr>
              <a:t>&gt; 100;</a:t>
            </a:r>
            <a:endParaRPr lang="zh-CN" altLang="zh-CN" sz="12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4409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06264"/>
            <a:ext cx="5374235" cy="3908579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1069848" y="6300216"/>
            <a:ext cx="8852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From   </a:t>
            </a:r>
            <a:r>
              <a:rPr lang="en-US" altLang="zh-CN" i="1" u="sng" smtClean="0"/>
              <a:t>SIMD-Scan: Ultra Fast in-Memory Table Scan using on-Chip Vector Processing Units </a:t>
            </a:r>
            <a:endParaRPr lang="zh-CN" altLang="en-US" i="1" u="sng"/>
          </a:p>
        </p:txBody>
      </p:sp>
      <p:sp>
        <p:nvSpPr>
          <p:cNvPr id="17" name="文本框 16"/>
          <p:cNvSpPr txBox="1"/>
          <p:nvPr/>
        </p:nvSpPr>
        <p:spPr>
          <a:xfrm>
            <a:off x="6361787" y="2276856"/>
            <a:ext cx="4921909" cy="33673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原始数据存储采用列式存储方式存储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数据有可能是压缩，或者未压缩的，因此数据不一定是对齐的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需要对数据进行计算时，需要先取出数据，如果本身是等宽数据且字节长的数据，则直接使用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SIMD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指令进行操作，否则需要对数据进行解压后在使用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SIMD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指令操作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之后的数据就可以使用执行树进行操作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68376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矩形 45"/>
          <p:cNvSpPr/>
          <p:nvPr/>
        </p:nvSpPr>
        <p:spPr>
          <a:xfrm>
            <a:off x="1867647" y="1771650"/>
            <a:ext cx="3152028" cy="38290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b="1" smtClean="0">
                <a:solidFill>
                  <a:schemeClr val="tx1"/>
                </a:solidFill>
              </a:rPr>
              <a:t>table</a:t>
            </a:r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15" name="组合 14"/>
          <p:cNvGrpSpPr/>
          <p:nvPr/>
        </p:nvGrpSpPr>
        <p:grpSpPr>
          <a:xfrm>
            <a:off x="2681279" y="2436612"/>
            <a:ext cx="261946" cy="2978948"/>
            <a:chOff x="6700829" y="2379462"/>
            <a:chExt cx="176221" cy="2978948"/>
          </a:xfrm>
        </p:grpSpPr>
        <p:sp>
          <p:nvSpPr>
            <p:cNvPr id="11" name="矩形 10"/>
            <p:cNvSpPr/>
            <p:nvPr/>
          </p:nvSpPr>
          <p:spPr>
            <a:xfrm>
              <a:off x="6700831" y="2379462"/>
              <a:ext cx="176219" cy="74473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6700830" y="3124199"/>
              <a:ext cx="176219" cy="74473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6700830" y="3868936"/>
              <a:ext cx="176219" cy="74473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6700829" y="4613673"/>
              <a:ext cx="176219" cy="74473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3109898" y="2436612"/>
            <a:ext cx="442927" cy="2978948"/>
            <a:chOff x="6700829" y="2379462"/>
            <a:chExt cx="176221" cy="2978948"/>
          </a:xfrm>
          <a:solidFill>
            <a:schemeClr val="bg1">
              <a:lumMod val="85000"/>
            </a:schemeClr>
          </a:solidFill>
        </p:grpSpPr>
        <p:sp>
          <p:nvSpPr>
            <p:cNvPr id="17" name="矩形 16"/>
            <p:cNvSpPr/>
            <p:nvPr/>
          </p:nvSpPr>
          <p:spPr>
            <a:xfrm>
              <a:off x="6700831" y="2379462"/>
              <a:ext cx="176219" cy="74473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6700830" y="3124199"/>
              <a:ext cx="176219" cy="74473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6700830" y="3868936"/>
              <a:ext cx="176219" cy="74473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6700829" y="4613673"/>
              <a:ext cx="176219" cy="74473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3662352" y="2436612"/>
            <a:ext cx="204798" cy="2978948"/>
            <a:chOff x="6700829" y="2379462"/>
            <a:chExt cx="176221" cy="2978948"/>
          </a:xfrm>
          <a:solidFill>
            <a:schemeClr val="bg1">
              <a:lumMod val="50000"/>
            </a:schemeClr>
          </a:solidFill>
        </p:grpSpPr>
        <p:sp>
          <p:nvSpPr>
            <p:cNvPr id="22" name="矩形 21"/>
            <p:cNvSpPr/>
            <p:nvPr/>
          </p:nvSpPr>
          <p:spPr>
            <a:xfrm>
              <a:off x="6700831" y="2379462"/>
              <a:ext cx="176219" cy="74473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6700830" y="3124199"/>
              <a:ext cx="176219" cy="74473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6700830" y="3868936"/>
              <a:ext cx="176219" cy="74473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6700829" y="4613673"/>
              <a:ext cx="176219" cy="74473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4338623" y="2436612"/>
            <a:ext cx="261946" cy="2978948"/>
            <a:chOff x="6700829" y="2379462"/>
            <a:chExt cx="176221" cy="2978948"/>
          </a:xfrm>
        </p:grpSpPr>
        <p:sp>
          <p:nvSpPr>
            <p:cNvPr id="27" name="矩形 26"/>
            <p:cNvSpPr/>
            <p:nvPr/>
          </p:nvSpPr>
          <p:spPr>
            <a:xfrm>
              <a:off x="6700831" y="2379462"/>
              <a:ext cx="176219" cy="74473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6700830" y="3124199"/>
              <a:ext cx="176219" cy="74473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6700830" y="3868936"/>
              <a:ext cx="176219" cy="74473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6700829" y="4613673"/>
              <a:ext cx="176219" cy="74473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</p:grpSp>
      <p:sp>
        <p:nvSpPr>
          <p:cNvPr id="32" name="矩形 31"/>
          <p:cNvSpPr/>
          <p:nvPr/>
        </p:nvSpPr>
        <p:spPr>
          <a:xfrm>
            <a:off x="2609845" y="2543175"/>
            <a:ext cx="2033660" cy="1745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smtClean="0">
                <a:solidFill>
                  <a:schemeClr val="tx1"/>
                </a:solidFill>
              </a:rPr>
              <a:t>Row 1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2609845" y="2748061"/>
            <a:ext cx="2033660" cy="1745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smtClean="0">
                <a:solidFill>
                  <a:schemeClr val="tx1"/>
                </a:solidFill>
              </a:rPr>
              <a:t>Row 2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2624118" y="5091211"/>
            <a:ext cx="2033660" cy="1745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smtClean="0">
                <a:solidFill>
                  <a:schemeClr val="tx1"/>
                </a:solidFill>
              </a:rPr>
              <a:t>Row M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37" name="左大括号 36"/>
          <p:cNvSpPr/>
          <p:nvPr/>
        </p:nvSpPr>
        <p:spPr>
          <a:xfrm>
            <a:off x="2503736" y="3181349"/>
            <a:ext cx="115640" cy="744737"/>
          </a:xfrm>
          <a:prstGeom prst="leftBrace">
            <a:avLst>
              <a:gd name="adj1" fmla="val 34285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/>
          <p:cNvSpPr txBox="1"/>
          <p:nvPr/>
        </p:nvSpPr>
        <p:spPr>
          <a:xfrm>
            <a:off x="2462046" y="2172520"/>
            <a:ext cx="63190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smtClean="0"/>
              <a:t>Column 1</a:t>
            </a:r>
            <a:endParaRPr lang="zh-CN" altLang="en-US" sz="900"/>
          </a:p>
        </p:txBody>
      </p:sp>
      <p:sp>
        <p:nvSpPr>
          <p:cNvPr id="41" name="文本框 40"/>
          <p:cNvSpPr txBox="1"/>
          <p:nvPr/>
        </p:nvSpPr>
        <p:spPr>
          <a:xfrm>
            <a:off x="3014496" y="2172520"/>
            <a:ext cx="63190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smtClean="0"/>
              <a:t>Column 2</a:t>
            </a:r>
            <a:endParaRPr lang="zh-CN" altLang="en-US" sz="900"/>
          </a:p>
        </p:txBody>
      </p:sp>
      <p:sp>
        <p:nvSpPr>
          <p:cNvPr id="42" name="文本框 41"/>
          <p:cNvSpPr txBox="1"/>
          <p:nvPr/>
        </p:nvSpPr>
        <p:spPr>
          <a:xfrm>
            <a:off x="3490746" y="2172520"/>
            <a:ext cx="63190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smtClean="0"/>
              <a:t>Column 3</a:t>
            </a:r>
            <a:endParaRPr lang="zh-CN" altLang="en-US" sz="900"/>
          </a:p>
        </p:txBody>
      </p:sp>
      <p:sp>
        <p:nvSpPr>
          <p:cNvPr id="43" name="文本框 42"/>
          <p:cNvSpPr txBox="1"/>
          <p:nvPr/>
        </p:nvSpPr>
        <p:spPr>
          <a:xfrm>
            <a:off x="4147971" y="2172520"/>
            <a:ext cx="6479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smtClean="0"/>
              <a:t>Column</a:t>
            </a:r>
            <a:r>
              <a:rPr lang="zh-CN" altLang="en-US" sz="900"/>
              <a:t> </a:t>
            </a:r>
            <a:r>
              <a:rPr lang="en-US" altLang="zh-CN" sz="900" smtClean="0"/>
              <a:t>N</a:t>
            </a:r>
            <a:endParaRPr lang="zh-CN" altLang="en-US" sz="900"/>
          </a:p>
        </p:txBody>
      </p:sp>
      <p:sp>
        <p:nvSpPr>
          <p:cNvPr id="44" name="文本框 43"/>
          <p:cNvSpPr txBox="1"/>
          <p:nvPr/>
        </p:nvSpPr>
        <p:spPr>
          <a:xfrm>
            <a:off x="3947946" y="382905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…</a:t>
            </a:r>
            <a:endParaRPr lang="zh-CN" altLang="en-US"/>
          </a:p>
        </p:txBody>
      </p:sp>
      <p:sp>
        <p:nvSpPr>
          <p:cNvPr id="45" name="文本框 44"/>
          <p:cNvSpPr txBox="1"/>
          <p:nvPr/>
        </p:nvSpPr>
        <p:spPr>
          <a:xfrm>
            <a:off x="1934322" y="3438301"/>
            <a:ext cx="59984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smtClean="0"/>
              <a:t>Segment</a:t>
            </a:r>
            <a:endParaRPr lang="zh-CN" altLang="en-US" sz="900"/>
          </a:p>
        </p:txBody>
      </p:sp>
    </p:spTree>
    <p:extLst>
      <p:ext uri="{BB962C8B-B14F-4D97-AF65-F5344CB8AC3E}">
        <p14:creationId xmlns:p14="http://schemas.microsoft.com/office/powerpoint/2010/main" val="2025942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2840295" y="1840583"/>
            <a:ext cx="290580" cy="1740312"/>
            <a:chOff x="6965153" y="2630436"/>
            <a:chExt cx="426247" cy="1740312"/>
          </a:xfrm>
        </p:grpSpPr>
        <p:sp>
          <p:nvSpPr>
            <p:cNvPr id="4" name="矩形 3"/>
            <p:cNvSpPr/>
            <p:nvPr/>
          </p:nvSpPr>
          <p:spPr>
            <a:xfrm>
              <a:off x="6965153" y="2630436"/>
              <a:ext cx="426247" cy="21753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2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6965153" y="2847975"/>
              <a:ext cx="426247" cy="21753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7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6965153" y="3065514"/>
              <a:ext cx="426247" cy="21753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6965153" y="3283053"/>
              <a:ext cx="426247" cy="21753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6965153" y="3500592"/>
              <a:ext cx="426247" cy="21753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6965153" y="3718131"/>
              <a:ext cx="426247" cy="21753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6965153" y="3935670"/>
              <a:ext cx="426247" cy="21753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6965153" y="4153209"/>
              <a:ext cx="426247" cy="21753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3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3390366" y="1840583"/>
            <a:ext cx="714375" cy="1740312"/>
            <a:chOff x="6965153" y="2630436"/>
            <a:chExt cx="426247" cy="1740312"/>
          </a:xfrm>
          <a:solidFill>
            <a:schemeClr val="bg1">
              <a:lumMod val="85000"/>
            </a:schemeClr>
          </a:solidFill>
        </p:grpSpPr>
        <p:sp>
          <p:nvSpPr>
            <p:cNvPr id="13" name="矩形 12"/>
            <p:cNvSpPr/>
            <p:nvPr/>
          </p:nvSpPr>
          <p:spPr>
            <a:xfrm>
              <a:off x="6965153" y="2630436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19101021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6965153" y="2847975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20011001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6965153" y="3065514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6965153" y="3283053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6965153" y="3500592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6965153" y="3718131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6965153" y="3935670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..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6965153" y="4153209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20141010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4345244" y="1840583"/>
            <a:ext cx="664372" cy="1740312"/>
            <a:chOff x="6965153" y="2630436"/>
            <a:chExt cx="426247" cy="1740312"/>
          </a:xfrm>
          <a:solidFill>
            <a:schemeClr val="bg1"/>
          </a:solidFill>
        </p:grpSpPr>
        <p:sp>
          <p:nvSpPr>
            <p:cNvPr id="22" name="矩形 21"/>
            <p:cNvSpPr/>
            <p:nvPr/>
          </p:nvSpPr>
          <p:spPr>
            <a:xfrm>
              <a:off x="6965153" y="2630436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dirty="0" smtClean="0">
                  <a:solidFill>
                    <a:schemeClr val="tx1"/>
                  </a:solidFill>
                </a:rPr>
                <a:t>test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6965153" y="2847975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dirty="0" smtClean="0">
                  <a:solidFill>
                    <a:schemeClr val="tx1"/>
                  </a:solidFill>
                </a:rPr>
                <a:t>hello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6965153" y="3065514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dirty="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6965153" y="3283053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dirty="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6965153" y="3500592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dirty="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6965153" y="3718131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dirty="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6965153" y="3935670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dirty="0" smtClean="0">
                  <a:solidFill>
                    <a:schemeClr val="tx1"/>
                  </a:solidFill>
                </a:rPr>
                <a:t>..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6965153" y="4153209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dirty="0" smtClean="0">
                  <a:solidFill>
                    <a:schemeClr val="tx1"/>
                  </a:solidFill>
                </a:rPr>
                <a:t>computer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5178781" y="1840583"/>
            <a:ext cx="411479" cy="1740312"/>
            <a:chOff x="6965153" y="2630436"/>
            <a:chExt cx="426251" cy="1740312"/>
          </a:xfrm>
          <a:solidFill>
            <a:schemeClr val="bg2"/>
          </a:solidFill>
        </p:grpSpPr>
        <p:sp>
          <p:nvSpPr>
            <p:cNvPr id="31" name="矩形 30"/>
            <p:cNvSpPr/>
            <p:nvPr/>
          </p:nvSpPr>
          <p:spPr>
            <a:xfrm>
              <a:off x="6965157" y="2630436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6965153" y="2847975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6965153" y="3065514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dirty="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6965153" y="3283053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dirty="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6965153" y="3500592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dirty="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6965153" y="3718131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dirty="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6965153" y="3935670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dirty="0" smtClean="0">
                  <a:solidFill>
                    <a:schemeClr val="tx1"/>
                  </a:solidFill>
                </a:rPr>
                <a:t>..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6965153" y="4153209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39" name="文本框 38"/>
          <p:cNvSpPr txBox="1"/>
          <p:nvPr/>
        </p:nvSpPr>
        <p:spPr>
          <a:xfrm>
            <a:off x="2737796" y="1553670"/>
            <a:ext cx="5613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/>
              <a:t>Integer</a:t>
            </a:r>
            <a:endParaRPr lang="zh-CN" altLang="en-US" sz="1000" dirty="0"/>
          </a:p>
        </p:txBody>
      </p:sp>
      <p:sp>
        <p:nvSpPr>
          <p:cNvPr id="40" name="文本框 39"/>
          <p:cNvSpPr txBox="1"/>
          <p:nvPr/>
        </p:nvSpPr>
        <p:spPr>
          <a:xfrm>
            <a:off x="3420219" y="1553670"/>
            <a:ext cx="4315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/>
              <a:t>Date</a:t>
            </a:r>
            <a:endParaRPr lang="zh-CN" altLang="en-US" sz="1000" dirty="0"/>
          </a:p>
        </p:txBody>
      </p:sp>
      <p:sp>
        <p:nvSpPr>
          <p:cNvPr id="41" name="文本框 40"/>
          <p:cNvSpPr txBox="1"/>
          <p:nvPr/>
        </p:nvSpPr>
        <p:spPr>
          <a:xfrm>
            <a:off x="4202369" y="1553670"/>
            <a:ext cx="8386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/>
              <a:t>String(short)</a:t>
            </a:r>
            <a:endParaRPr lang="zh-CN" altLang="en-US" sz="1000" dirty="0"/>
          </a:p>
        </p:txBody>
      </p:sp>
      <p:sp>
        <p:nvSpPr>
          <p:cNvPr id="42" name="文本框 41"/>
          <p:cNvSpPr txBox="1"/>
          <p:nvPr/>
        </p:nvSpPr>
        <p:spPr>
          <a:xfrm>
            <a:off x="5058178" y="1553670"/>
            <a:ext cx="7906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/>
              <a:t>String(long)</a:t>
            </a:r>
            <a:endParaRPr lang="zh-CN" altLang="en-US" sz="1000" dirty="0"/>
          </a:p>
        </p:txBody>
      </p:sp>
      <p:sp>
        <p:nvSpPr>
          <p:cNvPr id="43" name="左大括号 42"/>
          <p:cNvSpPr/>
          <p:nvPr/>
        </p:nvSpPr>
        <p:spPr>
          <a:xfrm>
            <a:off x="2557710" y="1840583"/>
            <a:ext cx="118278" cy="1740312"/>
          </a:xfrm>
          <a:prstGeom prst="leftBrace">
            <a:avLst>
              <a:gd name="adj1" fmla="val 34285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文本框 43"/>
          <p:cNvSpPr txBox="1"/>
          <p:nvPr/>
        </p:nvSpPr>
        <p:spPr>
          <a:xfrm>
            <a:off x="1793349" y="2505853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 smtClean="0"/>
              <a:t>Segment</a:t>
            </a:r>
          </a:p>
          <a:p>
            <a:r>
              <a:rPr lang="en-US" altLang="zh-CN" sz="900" dirty="0" smtClean="0"/>
              <a:t>(size=8192)</a:t>
            </a:r>
            <a:endParaRPr lang="zh-CN" altLang="en-US" sz="900" dirty="0"/>
          </a:p>
        </p:txBody>
      </p:sp>
      <p:grpSp>
        <p:nvGrpSpPr>
          <p:cNvPr id="45" name="组合 44"/>
          <p:cNvGrpSpPr/>
          <p:nvPr/>
        </p:nvGrpSpPr>
        <p:grpSpPr>
          <a:xfrm>
            <a:off x="3935647" y="4007147"/>
            <a:ext cx="1778815" cy="1740312"/>
            <a:chOff x="9574985" y="2717697"/>
            <a:chExt cx="1778815" cy="1740312"/>
          </a:xfrm>
        </p:grpSpPr>
        <p:sp>
          <p:nvSpPr>
            <p:cNvPr id="46" name="矩形 45"/>
            <p:cNvSpPr/>
            <p:nvPr/>
          </p:nvSpPr>
          <p:spPr>
            <a:xfrm>
              <a:off x="9574992" y="2717697"/>
              <a:ext cx="1778808" cy="17403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lang="en-US" altLang="zh-CN" sz="1200" dirty="0" smtClean="0">
                  <a:solidFill>
                    <a:schemeClr val="tx1"/>
                  </a:solidFill>
                </a:rPr>
                <a:t>heap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9574992" y="2717697"/>
              <a:ext cx="1359708" cy="2175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dirty="0" smtClean="0">
                  <a:solidFill>
                    <a:schemeClr val="tx1"/>
                  </a:solidFill>
                </a:rPr>
                <a:t>This is a test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10934700" y="2717697"/>
              <a:ext cx="419100" cy="21753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dirty="0" smtClean="0">
                  <a:solidFill>
                    <a:schemeClr val="tx1"/>
                  </a:solidFill>
                </a:rPr>
                <a:t>hello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9574985" y="2934934"/>
              <a:ext cx="645337" cy="2301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dirty="0" smtClean="0">
                  <a:solidFill>
                    <a:schemeClr val="tx1"/>
                  </a:solidFill>
                </a:rPr>
                <a:t>world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9994092" y="3392948"/>
              <a:ext cx="1359708" cy="21965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dirty="0" smtClean="0">
                  <a:solidFill>
                    <a:schemeClr val="tx1"/>
                  </a:solidFill>
                </a:rPr>
                <a:t>This is a long string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10220322" y="2934934"/>
              <a:ext cx="1133478" cy="230191"/>
            </a:xfrm>
            <a:prstGeom prst="rect">
              <a:avLst/>
            </a:prstGeom>
            <a:pattFill prst="ltUpDiag">
              <a:fgClr>
                <a:schemeClr val="bg1">
                  <a:lumMod val="65000"/>
                </a:schemeClr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9574985" y="3382036"/>
              <a:ext cx="419108" cy="230191"/>
            </a:xfrm>
            <a:prstGeom prst="rect">
              <a:avLst/>
            </a:prstGeom>
            <a:pattFill prst="ltUpDiag">
              <a:fgClr>
                <a:schemeClr val="bg1">
                  <a:lumMod val="65000"/>
                </a:schemeClr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9574985" y="3163059"/>
              <a:ext cx="1778815" cy="230191"/>
            </a:xfrm>
            <a:prstGeom prst="rect">
              <a:avLst/>
            </a:prstGeom>
            <a:pattFill prst="ltUpDiag">
              <a:fgClr>
                <a:schemeClr val="bg1">
                  <a:lumMod val="65000"/>
                </a:schemeClr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4" name="肘形连接符 53"/>
          <p:cNvCxnSpPr>
            <a:stCxn id="38" idx="3"/>
            <a:endCxn id="50" idx="1"/>
          </p:cNvCxnSpPr>
          <p:nvPr/>
        </p:nvCxnSpPr>
        <p:spPr>
          <a:xfrm flipH="1">
            <a:off x="4354754" y="3472126"/>
            <a:ext cx="1235502" cy="1320099"/>
          </a:xfrm>
          <a:prstGeom prst="bentConnector5">
            <a:avLst>
              <a:gd name="adj1" fmla="val -18503"/>
              <a:gd name="adj2" fmla="val 34028"/>
              <a:gd name="adj3" fmla="val 11850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肘形连接符 54"/>
          <p:cNvCxnSpPr>
            <a:stCxn id="32" idx="3"/>
            <a:endCxn id="48" idx="1"/>
          </p:cNvCxnSpPr>
          <p:nvPr/>
        </p:nvCxnSpPr>
        <p:spPr>
          <a:xfrm flipH="1">
            <a:off x="5295362" y="2166892"/>
            <a:ext cx="294894" cy="1949025"/>
          </a:xfrm>
          <a:prstGeom prst="bentConnector5">
            <a:avLst>
              <a:gd name="adj1" fmla="val -114728"/>
              <a:gd name="adj2" fmla="val 84718"/>
              <a:gd name="adj3" fmla="val 17751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肘形连接符 55"/>
          <p:cNvCxnSpPr>
            <a:stCxn id="31" idx="3"/>
            <a:endCxn id="47" idx="1"/>
          </p:cNvCxnSpPr>
          <p:nvPr/>
        </p:nvCxnSpPr>
        <p:spPr>
          <a:xfrm flipH="1">
            <a:off x="3935654" y="1949353"/>
            <a:ext cx="1654606" cy="2166564"/>
          </a:xfrm>
          <a:prstGeom prst="bentConnector5">
            <a:avLst>
              <a:gd name="adj1" fmla="val -31500"/>
              <a:gd name="adj2" fmla="val 79966"/>
              <a:gd name="adj3" fmla="val 11381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9118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000538" y="2148493"/>
            <a:ext cx="46274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1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2463281" y="2148493"/>
            <a:ext cx="46274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2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926024" y="2148493"/>
            <a:ext cx="46274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2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388767" y="2148493"/>
            <a:ext cx="46274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3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3851510" y="2148493"/>
            <a:ext cx="46274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3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314253" y="2148493"/>
            <a:ext cx="46274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3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4776996" y="2148493"/>
            <a:ext cx="46274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5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239739" y="2148493"/>
            <a:ext cx="46274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5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000538" y="2580812"/>
            <a:ext cx="46274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1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463281" y="2580812"/>
            <a:ext cx="625152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{2,2}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082747" y="2580811"/>
            <a:ext cx="557804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{3,3}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640551" y="2580811"/>
            <a:ext cx="602425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{5,2}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980378" y="1782390"/>
            <a:ext cx="2005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Run-Length Encode</a:t>
            </a:r>
            <a:endParaRPr lang="zh-CN" altLang="en-US"/>
          </a:p>
        </p:txBody>
      </p:sp>
      <p:sp>
        <p:nvSpPr>
          <p:cNvPr id="20" name="下箭头 19"/>
          <p:cNvSpPr/>
          <p:nvPr/>
        </p:nvSpPr>
        <p:spPr>
          <a:xfrm>
            <a:off x="2694652" y="2409825"/>
            <a:ext cx="388096" cy="100110"/>
          </a:xfrm>
          <a:prstGeom prst="downArrow">
            <a:avLst>
              <a:gd name="adj1" fmla="val 39708"/>
              <a:gd name="adj2" fmla="val 66628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9" name="组合 38"/>
          <p:cNvGrpSpPr/>
          <p:nvPr/>
        </p:nvGrpSpPr>
        <p:grpSpPr>
          <a:xfrm>
            <a:off x="2008608" y="3436833"/>
            <a:ext cx="4475761" cy="193491"/>
            <a:chOff x="1965939" y="4339243"/>
            <a:chExt cx="3701944" cy="193491"/>
          </a:xfrm>
        </p:grpSpPr>
        <p:sp>
          <p:nvSpPr>
            <p:cNvPr id="21" name="矩形 20"/>
            <p:cNvSpPr/>
            <p:nvPr/>
          </p:nvSpPr>
          <p:spPr>
            <a:xfrm>
              <a:off x="1965939" y="4339243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2</a:t>
              </a:r>
              <a:r>
                <a:rPr lang="en-US" altLang="zh-CN" sz="900" smtClean="0">
                  <a:solidFill>
                    <a:schemeClr val="tx1"/>
                  </a:solidFill>
                </a:rPr>
                <a:t>192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2428682" y="4339243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2000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2891425" y="4339243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2278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3354168" y="4339243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2195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3816911" y="4339243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2713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4279654" y="4339243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2112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4742397" y="4339243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2715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5205140" y="4339243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2985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29" name="矩形 28"/>
          <p:cNvSpPr/>
          <p:nvPr/>
        </p:nvSpPr>
        <p:spPr>
          <a:xfrm>
            <a:off x="2008608" y="3869152"/>
            <a:ext cx="46274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2000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2528501" y="3869152"/>
            <a:ext cx="2695768" cy="193491"/>
            <a:chOff x="2428682" y="5034568"/>
            <a:chExt cx="3701944" cy="193491"/>
          </a:xfrm>
        </p:grpSpPr>
        <p:sp>
          <p:nvSpPr>
            <p:cNvPr id="30" name="矩形 29"/>
            <p:cNvSpPr/>
            <p:nvPr/>
          </p:nvSpPr>
          <p:spPr>
            <a:xfrm>
              <a:off x="2428682" y="5034568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smtClean="0">
                  <a:solidFill>
                    <a:schemeClr val="tx1"/>
                  </a:solidFill>
                </a:rPr>
                <a:t>192</a:t>
              </a:r>
              <a:endParaRPr lang="zh-CN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2891425" y="5034568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smtClean="0">
                  <a:solidFill>
                    <a:schemeClr val="tx1"/>
                  </a:solidFill>
                </a:rPr>
                <a:t>0</a:t>
              </a:r>
              <a:endParaRPr lang="zh-CN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3354168" y="5034568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smtClean="0">
                  <a:solidFill>
                    <a:schemeClr val="tx1"/>
                  </a:solidFill>
                </a:rPr>
                <a:t>278</a:t>
              </a:r>
              <a:endParaRPr lang="zh-CN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3816911" y="5034568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smtClean="0">
                  <a:solidFill>
                    <a:schemeClr val="tx1"/>
                  </a:solidFill>
                </a:rPr>
                <a:t>195</a:t>
              </a:r>
              <a:endParaRPr lang="zh-CN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4279654" y="5034568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smtClean="0">
                  <a:solidFill>
                    <a:schemeClr val="tx1"/>
                  </a:solidFill>
                </a:rPr>
                <a:t>713</a:t>
              </a:r>
              <a:endParaRPr lang="zh-CN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4742397" y="5034568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smtClean="0">
                  <a:solidFill>
                    <a:schemeClr val="tx1"/>
                  </a:solidFill>
                </a:rPr>
                <a:t>112</a:t>
              </a:r>
              <a:endParaRPr lang="zh-CN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5205140" y="5034568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smtClean="0">
                  <a:solidFill>
                    <a:schemeClr val="tx1"/>
                  </a:solidFill>
                </a:rPr>
                <a:t>715</a:t>
              </a:r>
              <a:endParaRPr lang="zh-CN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5667883" y="5034568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smtClean="0">
                  <a:solidFill>
                    <a:schemeClr val="tx1"/>
                  </a:solidFill>
                </a:rPr>
                <a:t>985</a:t>
              </a:r>
              <a:endParaRPr lang="zh-CN" altLang="en-US" sz="800" dirty="0">
                <a:solidFill>
                  <a:schemeClr val="tx1"/>
                </a:solidFill>
              </a:endParaRPr>
            </a:p>
          </p:txBody>
        </p:sp>
      </p:grpSp>
      <p:sp>
        <p:nvSpPr>
          <p:cNvPr id="40" name="下箭头 39"/>
          <p:cNvSpPr/>
          <p:nvPr/>
        </p:nvSpPr>
        <p:spPr>
          <a:xfrm>
            <a:off x="2643246" y="3699683"/>
            <a:ext cx="388096" cy="100110"/>
          </a:xfrm>
          <a:prstGeom prst="downArrow">
            <a:avLst>
              <a:gd name="adj1" fmla="val 39708"/>
              <a:gd name="adj2" fmla="val 66628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1948462" y="3026271"/>
            <a:ext cx="2268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Numeric Compression</a:t>
            </a:r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2008608" y="4705700"/>
            <a:ext cx="46274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the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2463280" y="4705700"/>
            <a:ext cx="73916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computer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3202443" y="4705699"/>
            <a:ext cx="73916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test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3944671" y="4705699"/>
            <a:ext cx="73916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this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4686201" y="4705699"/>
            <a:ext cx="419199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is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5105717" y="4705699"/>
            <a:ext cx="419199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test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5524916" y="4705699"/>
            <a:ext cx="73916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computer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1950066" y="5678955"/>
            <a:ext cx="46274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the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2411783" y="5678956"/>
            <a:ext cx="73916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computer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3150946" y="5678955"/>
            <a:ext cx="73916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test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3895542" y="5678955"/>
            <a:ext cx="73916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this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4632922" y="5678955"/>
            <a:ext cx="419199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is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67" name="肘形连接符 66"/>
          <p:cNvCxnSpPr>
            <a:stCxn id="50" idx="2"/>
            <a:endCxn id="58" idx="0"/>
          </p:cNvCxnSpPr>
          <p:nvPr/>
        </p:nvCxnSpPr>
        <p:spPr>
          <a:xfrm flipH="1">
            <a:off x="2181438" y="5289078"/>
            <a:ext cx="7348" cy="3898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4" name="组合 143"/>
          <p:cNvGrpSpPr/>
          <p:nvPr/>
        </p:nvGrpSpPr>
        <p:grpSpPr>
          <a:xfrm>
            <a:off x="2069268" y="5169545"/>
            <a:ext cx="1673253" cy="119533"/>
            <a:chOff x="2013765" y="5230212"/>
            <a:chExt cx="2358796" cy="193494"/>
          </a:xfrm>
        </p:grpSpPr>
        <p:sp>
          <p:nvSpPr>
            <p:cNvPr id="50" name="矩形 49"/>
            <p:cNvSpPr/>
            <p:nvPr/>
          </p:nvSpPr>
          <p:spPr>
            <a:xfrm>
              <a:off x="2013765" y="5230215"/>
              <a:ext cx="336971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2350736" y="5230215"/>
              <a:ext cx="336971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2687707" y="5230215"/>
              <a:ext cx="336971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3024678" y="5230215"/>
              <a:ext cx="336971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>
              <a:off x="3361649" y="5230215"/>
              <a:ext cx="336971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99" name="矩形 98"/>
            <p:cNvSpPr/>
            <p:nvPr/>
          </p:nvSpPr>
          <p:spPr>
            <a:xfrm>
              <a:off x="3698619" y="5230212"/>
              <a:ext cx="336971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00" name="矩形 99"/>
            <p:cNvSpPr/>
            <p:nvPr/>
          </p:nvSpPr>
          <p:spPr>
            <a:xfrm>
              <a:off x="4035590" y="5230212"/>
              <a:ext cx="336971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23" name="肘形连接符 66"/>
          <p:cNvCxnSpPr>
            <a:stCxn id="51" idx="2"/>
            <a:endCxn id="59" idx="0"/>
          </p:cNvCxnSpPr>
          <p:nvPr/>
        </p:nvCxnSpPr>
        <p:spPr>
          <a:xfrm>
            <a:off x="2427822" y="5289078"/>
            <a:ext cx="353543" cy="3898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肘形连接符 66"/>
          <p:cNvCxnSpPr>
            <a:stCxn id="52" idx="2"/>
            <a:endCxn id="60" idx="0"/>
          </p:cNvCxnSpPr>
          <p:nvPr/>
        </p:nvCxnSpPr>
        <p:spPr>
          <a:xfrm>
            <a:off x="2666858" y="5289078"/>
            <a:ext cx="853670" cy="3898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肘形连接符 66"/>
          <p:cNvCxnSpPr>
            <a:stCxn id="53" idx="2"/>
            <a:endCxn id="61" idx="0"/>
          </p:cNvCxnSpPr>
          <p:nvPr/>
        </p:nvCxnSpPr>
        <p:spPr>
          <a:xfrm>
            <a:off x="2905895" y="5289078"/>
            <a:ext cx="1359229" cy="3898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肘形连接符 66"/>
          <p:cNvCxnSpPr>
            <a:stCxn id="54" idx="2"/>
            <a:endCxn id="65" idx="0"/>
          </p:cNvCxnSpPr>
          <p:nvPr/>
        </p:nvCxnSpPr>
        <p:spPr>
          <a:xfrm>
            <a:off x="3144931" y="5289078"/>
            <a:ext cx="1697591" cy="3898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肘形连接符 66"/>
          <p:cNvCxnSpPr>
            <a:stCxn id="99" idx="2"/>
            <a:endCxn id="60" idx="0"/>
          </p:cNvCxnSpPr>
          <p:nvPr/>
        </p:nvCxnSpPr>
        <p:spPr>
          <a:xfrm>
            <a:off x="3383967" y="5289076"/>
            <a:ext cx="136561" cy="3898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肘形连接符 66"/>
          <p:cNvCxnSpPr>
            <a:stCxn id="100" idx="2"/>
            <a:endCxn id="59" idx="0"/>
          </p:cNvCxnSpPr>
          <p:nvPr/>
        </p:nvCxnSpPr>
        <p:spPr>
          <a:xfrm flipH="1">
            <a:off x="2781365" y="5289076"/>
            <a:ext cx="841638" cy="3898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矩形 145"/>
          <p:cNvSpPr/>
          <p:nvPr/>
        </p:nvSpPr>
        <p:spPr>
          <a:xfrm>
            <a:off x="1925353" y="4349619"/>
            <a:ext cx="3050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Dictionary-based Compression</a:t>
            </a:r>
            <a:endParaRPr lang="zh-CN" altLang="en-US"/>
          </a:p>
        </p:txBody>
      </p:sp>
      <p:sp>
        <p:nvSpPr>
          <p:cNvPr id="147" name="下箭头 146"/>
          <p:cNvSpPr/>
          <p:nvPr/>
        </p:nvSpPr>
        <p:spPr>
          <a:xfrm>
            <a:off x="2594832" y="4994019"/>
            <a:ext cx="388096" cy="100110"/>
          </a:xfrm>
          <a:prstGeom prst="downArrow">
            <a:avLst>
              <a:gd name="adj1" fmla="val 39708"/>
              <a:gd name="adj2" fmla="val 66628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4424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3131680" y="2260372"/>
            <a:ext cx="46274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7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3131680" y="2453863"/>
            <a:ext cx="46274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1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131680" y="2647354"/>
            <a:ext cx="46274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3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131680" y="2840845"/>
            <a:ext cx="46274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2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131680" y="3034336"/>
            <a:ext cx="46274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6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131680" y="3227827"/>
            <a:ext cx="46274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8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131680" y="3421318"/>
            <a:ext cx="46274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5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131680" y="3614809"/>
            <a:ext cx="46274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2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131680" y="3832652"/>
            <a:ext cx="46274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13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131680" y="4026143"/>
            <a:ext cx="46274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20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131680" y="4219634"/>
            <a:ext cx="46274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15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131680" y="4413125"/>
            <a:ext cx="46274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11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131680" y="4606616"/>
            <a:ext cx="46274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12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131680" y="4800107"/>
            <a:ext cx="46274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17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131680" y="4993598"/>
            <a:ext cx="46274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10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131680" y="5187089"/>
            <a:ext cx="46274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19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3907014" y="4483505"/>
            <a:ext cx="10791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/>
              <a:t>Segment [10, 20]</a:t>
            </a:r>
            <a:endParaRPr lang="zh-CN" altLang="en-US" sz="1000" dirty="0"/>
          </a:p>
        </p:txBody>
      </p:sp>
      <p:sp>
        <p:nvSpPr>
          <p:cNvPr id="27" name="左大括号 26"/>
          <p:cNvSpPr/>
          <p:nvPr/>
        </p:nvSpPr>
        <p:spPr>
          <a:xfrm flipH="1">
            <a:off x="3698331" y="3832652"/>
            <a:ext cx="114300" cy="1517149"/>
          </a:xfrm>
          <a:prstGeom prst="leftBrace">
            <a:avLst>
              <a:gd name="adj1" fmla="val 27084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000"/>
          </a:p>
        </p:txBody>
      </p:sp>
      <p:sp>
        <p:nvSpPr>
          <p:cNvPr id="28" name="文本框 27"/>
          <p:cNvSpPr txBox="1"/>
          <p:nvPr/>
        </p:nvSpPr>
        <p:spPr>
          <a:xfrm>
            <a:off x="3907014" y="2922460"/>
            <a:ext cx="9476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/>
              <a:t>Segment [1, 8]</a:t>
            </a:r>
            <a:endParaRPr lang="zh-CN" altLang="en-US" sz="1000" dirty="0"/>
          </a:p>
        </p:txBody>
      </p:sp>
      <p:sp>
        <p:nvSpPr>
          <p:cNvPr id="29" name="左大括号 28"/>
          <p:cNvSpPr/>
          <p:nvPr/>
        </p:nvSpPr>
        <p:spPr>
          <a:xfrm flipH="1">
            <a:off x="3698331" y="2271607"/>
            <a:ext cx="114300" cy="1517149"/>
          </a:xfrm>
          <a:prstGeom prst="leftBrace">
            <a:avLst>
              <a:gd name="adj1" fmla="val 27084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000"/>
          </a:p>
        </p:txBody>
      </p:sp>
      <p:sp>
        <p:nvSpPr>
          <p:cNvPr id="30" name="矩形 29"/>
          <p:cNvSpPr/>
          <p:nvPr/>
        </p:nvSpPr>
        <p:spPr>
          <a:xfrm>
            <a:off x="1021442" y="1739883"/>
            <a:ext cx="514596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 </a:t>
            </a: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table_name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field_name</a:t>
            </a:r>
            <a:r>
              <a:rPr lang="en-US" altLang="zh-CN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2 </a:t>
            </a: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field_name</a:t>
            </a:r>
            <a:r>
              <a:rPr lang="en-US" altLang="zh-CN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 9;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下箭头 31"/>
          <p:cNvSpPr/>
          <p:nvPr/>
        </p:nvSpPr>
        <p:spPr>
          <a:xfrm>
            <a:off x="2358343" y="3892302"/>
            <a:ext cx="390525" cy="520823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1996392" y="3597344"/>
            <a:ext cx="111442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dirty="0" smtClean="0"/>
              <a:t>Query range (2, 9)</a:t>
            </a:r>
            <a:endParaRPr lang="zh-CN" altLang="en-US" sz="1000" dirty="0"/>
          </a:p>
        </p:txBody>
      </p:sp>
      <p:sp>
        <p:nvSpPr>
          <p:cNvPr id="78" name="禁止符 77"/>
          <p:cNvSpPr/>
          <p:nvPr/>
        </p:nvSpPr>
        <p:spPr>
          <a:xfrm>
            <a:off x="3088375" y="4236125"/>
            <a:ext cx="549352" cy="549352"/>
          </a:xfrm>
          <a:prstGeom prst="noSmoking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8052903" y="2241362"/>
            <a:ext cx="861799" cy="2945727"/>
            <a:chOff x="8052903" y="2241362"/>
            <a:chExt cx="886376" cy="3397438"/>
          </a:xfrm>
        </p:grpSpPr>
        <p:sp>
          <p:nvSpPr>
            <p:cNvPr id="94" name="矩形 93"/>
            <p:cNvSpPr/>
            <p:nvPr/>
          </p:nvSpPr>
          <p:spPr>
            <a:xfrm>
              <a:off x="8052903" y="2241362"/>
              <a:ext cx="886376" cy="339743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矩形 60"/>
            <p:cNvSpPr/>
            <p:nvPr/>
          </p:nvSpPr>
          <p:spPr>
            <a:xfrm>
              <a:off x="8256130" y="2357117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7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2" name="矩形 61"/>
            <p:cNvSpPr/>
            <p:nvPr/>
          </p:nvSpPr>
          <p:spPr>
            <a:xfrm>
              <a:off x="8256130" y="2550608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1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3" name="矩形 62"/>
            <p:cNvSpPr/>
            <p:nvPr/>
          </p:nvSpPr>
          <p:spPr>
            <a:xfrm>
              <a:off x="8256130" y="2744099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3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4" name="矩形 63"/>
            <p:cNvSpPr/>
            <p:nvPr/>
          </p:nvSpPr>
          <p:spPr>
            <a:xfrm>
              <a:off x="8256130" y="2937590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2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5" name="矩形 64"/>
            <p:cNvSpPr/>
            <p:nvPr/>
          </p:nvSpPr>
          <p:spPr>
            <a:xfrm>
              <a:off x="8256130" y="3131081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6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6" name="矩形 65"/>
            <p:cNvSpPr/>
            <p:nvPr/>
          </p:nvSpPr>
          <p:spPr>
            <a:xfrm>
              <a:off x="8256130" y="3324572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8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7" name="矩形 66"/>
            <p:cNvSpPr/>
            <p:nvPr/>
          </p:nvSpPr>
          <p:spPr>
            <a:xfrm>
              <a:off x="8256130" y="3518063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5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8" name="矩形 67"/>
            <p:cNvSpPr/>
            <p:nvPr/>
          </p:nvSpPr>
          <p:spPr>
            <a:xfrm>
              <a:off x="8256130" y="3711554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2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9" name="矩形 68"/>
            <p:cNvSpPr/>
            <p:nvPr/>
          </p:nvSpPr>
          <p:spPr>
            <a:xfrm>
              <a:off x="8256130" y="3957972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13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0" name="矩形 69"/>
            <p:cNvSpPr/>
            <p:nvPr/>
          </p:nvSpPr>
          <p:spPr>
            <a:xfrm>
              <a:off x="8256130" y="4151463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20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1" name="矩形 70"/>
            <p:cNvSpPr/>
            <p:nvPr/>
          </p:nvSpPr>
          <p:spPr>
            <a:xfrm>
              <a:off x="8256130" y="4344954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15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2" name="矩形 71"/>
            <p:cNvSpPr/>
            <p:nvPr/>
          </p:nvSpPr>
          <p:spPr>
            <a:xfrm>
              <a:off x="8256130" y="4538445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11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3" name="矩形 72"/>
            <p:cNvSpPr/>
            <p:nvPr/>
          </p:nvSpPr>
          <p:spPr>
            <a:xfrm>
              <a:off x="8256130" y="4731936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12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4" name="矩形 73"/>
            <p:cNvSpPr/>
            <p:nvPr/>
          </p:nvSpPr>
          <p:spPr>
            <a:xfrm>
              <a:off x="8256130" y="4925427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17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5" name="矩形 74"/>
            <p:cNvSpPr/>
            <p:nvPr/>
          </p:nvSpPr>
          <p:spPr>
            <a:xfrm>
              <a:off x="8256130" y="5118918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1"/>
                  </a:solidFill>
                </a:rPr>
                <a:t>10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6" name="矩形 75"/>
            <p:cNvSpPr/>
            <p:nvPr/>
          </p:nvSpPr>
          <p:spPr>
            <a:xfrm>
              <a:off x="8256130" y="5312409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19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6862582" y="2230559"/>
            <a:ext cx="908385" cy="949993"/>
            <a:chOff x="6862582" y="2230559"/>
            <a:chExt cx="908385" cy="1096077"/>
          </a:xfrm>
        </p:grpSpPr>
        <p:sp>
          <p:nvSpPr>
            <p:cNvPr id="8" name="矩形 7"/>
            <p:cNvSpPr/>
            <p:nvPr/>
          </p:nvSpPr>
          <p:spPr>
            <a:xfrm>
              <a:off x="6862582" y="2240376"/>
              <a:ext cx="908385" cy="10862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" name="组合 5"/>
            <p:cNvGrpSpPr/>
            <p:nvPr/>
          </p:nvGrpSpPr>
          <p:grpSpPr>
            <a:xfrm>
              <a:off x="6974893" y="2455926"/>
              <a:ext cx="653199" cy="773971"/>
              <a:chOff x="6852501" y="2647354"/>
              <a:chExt cx="933186" cy="773971"/>
            </a:xfrm>
          </p:grpSpPr>
          <p:sp>
            <p:nvSpPr>
              <p:cNvPr id="79" name="矩形 78"/>
              <p:cNvSpPr/>
              <p:nvPr/>
            </p:nvSpPr>
            <p:spPr>
              <a:xfrm>
                <a:off x="7322944" y="2647361"/>
                <a:ext cx="462743" cy="19349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smtClean="0">
                    <a:solidFill>
                      <a:schemeClr val="tx1"/>
                    </a:solidFill>
                  </a:rPr>
                  <a:t>8</a:t>
                </a:r>
                <a:endParaRPr lang="zh-CN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0" name="矩形 79"/>
              <p:cNvSpPr/>
              <p:nvPr/>
            </p:nvSpPr>
            <p:spPr>
              <a:xfrm>
                <a:off x="7322944" y="2840852"/>
                <a:ext cx="462743" cy="19349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smtClean="0">
                    <a:solidFill>
                      <a:schemeClr val="tx1"/>
                    </a:solidFill>
                  </a:rPr>
                  <a:t>20</a:t>
                </a:r>
                <a:endParaRPr lang="zh-CN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1" name="矩形 80"/>
              <p:cNvSpPr/>
              <p:nvPr/>
            </p:nvSpPr>
            <p:spPr>
              <a:xfrm>
                <a:off x="7322944" y="3034343"/>
                <a:ext cx="462743" cy="19349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smtClean="0">
                    <a:solidFill>
                      <a:schemeClr val="tx1"/>
                    </a:solidFill>
                  </a:rPr>
                  <a:t>…</a:t>
                </a:r>
                <a:endParaRPr lang="zh-CN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2" name="矩形 81"/>
              <p:cNvSpPr/>
              <p:nvPr/>
            </p:nvSpPr>
            <p:spPr>
              <a:xfrm>
                <a:off x="7322944" y="3227834"/>
                <a:ext cx="462743" cy="19349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smtClean="0">
                    <a:solidFill>
                      <a:schemeClr val="tx1"/>
                    </a:solidFill>
                  </a:rPr>
                  <a:t>...</a:t>
                </a:r>
                <a:endParaRPr lang="zh-CN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8" name="矩形 87"/>
              <p:cNvSpPr/>
              <p:nvPr/>
            </p:nvSpPr>
            <p:spPr>
              <a:xfrm>
                <a:off x="6852501" y="2647354"/>
                <a:ext cx="462743" cy="19349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>
                    <a:solidFill>
                      <a:schemeClr val="tx1"/>
                    </a:solidFill>
                  </a:rPr>
                  <a:t>1</a:t>
                </a:r>
                <a:endParaRPr lang="zh-CN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9" name="矩形 88"/>
              <p:cNvSpPr/>
              <p:nvPr/>
            </p:nvSpPr>
            <p:spPr>
              <a:xfrm>
                <a:off x="6852501" y="2840845"/>
                <a:ext cx="462743" cy="19349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smtClean="0">
                    <a:solidFill>
                      <a:schemeClr val="tx1"/>
                    </a:solidFill>
                  </a:rPr>
                  <a:t>10</a:t>
                </a:r>
                <a:endParaRPr lang="zh-CN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0" name="矩形 89"/>
              <p:cNvSpPr/>
              <p:nvPr/>
            </p:nvSpPr>
            <p:spPr>
              <a:xfrm>
                <a:off x="6852501" y="3034336"/>
                <a:ext cx="462743" cy="19349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smtClean="0">
                    <a:solidFill>
                      <a:schemeClr val="tx1"/>
                    </a:solidFill>
                  </a:rPr>
                  <a:t>…</a:t>
                </a:r>
                <a:endParaRPr lang="zh-CN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1" name="矩形 90"/>
              <p:cNvSpPr/>
              <p:nvPr/>
            </p:nvSpPr>
            <p:spPr>
              <a:xfrm>
                <a:off x="6852501" y="3227827"/>
                <a:ext cx="462743" cy="19349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smtClean="0">
                    <a:solidFill>
                      <a:schemeClr val="tx1"/>
                    </a:solidFill>
                  </a:rPr>
                  <a:t>…</a:t>
                </a:r>
                <a:endParaRPr lang="zh-CN" altLang="en-US" sz="9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" name="文本框 3"/>
            <p:cNvSpPr txBox="1"/>
            <p:nvPr/>
          </p:nvSpPr>
          <p:spPr>
            <a:xfrm>
              <a:off x="6946318" y="2230559"/>
              <a:ext cx="38343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smtClean="0"/>
                <a:t>min</a:t>
              </a:r>
              <a:endParaRPr lang="zh-CN" altLang="en-US" sz="1000"/>
            </a:p>
          </p:txBody>
        </p:sp>
        <p:sp>
          <p:nvSpPr>
            <p:cNvPr id="92" name="文本框 91"/>
            <p:cNvSpPr txBox="1"/>
            <p:nvPr/>
          </p:nvSpPr>
          <p:spPr>
            <a:xfrm>
              <a:off x="7237338" y="2230559"/>
              <a:ext cx="40427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smtClean="0"/>
                <a:t>max</a:t>
              </a:r>
              <a:endParaRPr lang="zh-CN" altLang="en-US" sz="1000"/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6644374" y="1963376"/>
            <a:ext cx="1300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segment </a:t>
            </a:r>
            <a:r>
              <a:rPr lang="en-US" altLang="zh-CN" sz="1200"/>
              <a:t>statistics</a:t>
            </a:r>
            <a:endParaRPr lang="zh-CN" altLang="en-US" sz="1200"/>
          </a:p>
        </p:txBody>
      </p:sp>
      <p:sp>
        <p:nvSpPr>
          <p:cNvPr id="93" name="文本框 92"/>
          <p:cNvSpPr txBox="1"/>
          <p:nvPr/>
        </p:nvSpPr>
        <p:spPr>
          <a:xfrm>
            <a:off x="7917460" y="1972902"/>
            <a:ext cx="13037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Column segments</a:t>
            </a:r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979433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153038" y="2023189"/>
            <a:ext cx="42926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/>
              <a:t>RowID = 0x00CA0103 </a:t>
            </a:r>
            <a:r>
              <a:rPr lang="en-US" altLang="zh-CN" sz="1200" smtClean="0"/>
              <a:t>= 0</a:t>
            </a:r>
            <a:r>
              <a:rPr lang="en-US" altLang="zh-CN" sz="1200" smtClean="0">
                <a:solidFill>
                  <a:srgbClr val="0070C0"/>
                </a:solidFill>
              </a:rPr>
              <a:t>0000000 11</a:t>
            </a:r>
            <a:r>
              <a:rPr lang="en-US" altLang="zh-CN" sz="1200" smtClean="0">
                <a:solidFill>
                  <a:srgbClr val="FF0000"/>
                </a:solidFill>
              </a:rPr>
              <a:t>001010 000</a:t>
            </a:r>
            <a:r>
              <a:rPr lang="en-US" altLang="zh-CN" sz="1200" smtClean="0">
                <a:solidFill>
                  <a:srgbClr val="00B050"/>
                </a:solidFill>
              </a:rPr>
              <a:t>00001 00000011 </a:t>
            </a:r>
            <a:endParaRPr lang="zh-CN" altLang="en-US" sz="1200">
              <a:solidFill>
                <a:srgbClr val="00B050"/>
              </a:solidFill>
            </a:endParaRPr>
          </a:p>
        </p:txBody>
      </p:sp>
      <p:sp>
        <p:nvSpPr>
          <p:cNvPr id="10" name="右大括号 9"/>
          <p:cNvSpPr/>
          <p:nvPr/>
        </p:nvSpPr>
        <p:spPr>
          <a:xfrm rot="5400000" flipH="1">
            <a:off x="5751038" y="1495177"/>
            <a:ext cx="79928" cy="1001485"/>
          </a:xfrm>
          <a:prstGeom prst="rightBrace">
            <a:avLst>
              <a:gd name="adj1" fmla="val 35360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15" name="右大括号 14"/>
          <p:cNvSpPr/>
          <p:nvPr/>
        </p:nvSpPr>
        <p:spPr>
          <a:xfrm rot="5400000" flipH="1">
            <a:off x="4108868" y="1636677"/>
            <a:ext cx="82620" cy="721179"/>
          </a:xfrm>
          <a:prstGeom prst="rightBrace">
            <a:avLst>
              <a:gd name="adj1" fmla="val 35360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16" name="文本框 15"/>
          <p:cNvSpPr txBox="1"/>
          <p:nvPr/>
        </p:nvSpPr>
        <p:spPr>
          <a:xfrm>
            <a:off x="5531299" y="1524295"/>
            <a:ext cx="567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900" smtClean="0"/>
              <a:t>Offset </a:t>
            </a:r>
          </a:p>
          <a:p>
            <a:pPr algn="ctr"/>
            <a:r>
              <a:rPr lang="en-US" altLang="zh-CN" sz="900" smtClean="0"/>
              <a:t>(13 bits</a:t>
            </a:r>
            <a:r>
              <a:rPr lang="en-US" altLang="zh-CN" sz="900"/>
              <a:t>)</a:t>
            </a:r>
            <a:endParaRPr lang="zh-CN" altLang="en-US" sz="900"/>
          </a:p>
        </p:txBody>
      </p:sp>
      <p:sp>
        <p:nvSpPr>
          <p:cNvPr id="18" name="文本框 17"/>
          <p:cNvSpPr txBox="1"/>
          <p:nvPr/>
        </p:nvSpPr>
        <p:spPr>
          <a:xfrm>
            <a:off x="3636890" y="1508906"/>
            <a:ext cx="10230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000" smtClean="0"/>
              <a:t>HighSegmentID </a:t>
            </a:r>
          </a:p>
          <a:p>
            <a:pPr algn="ctr"/>
            <a:r>
              <a:rPr lang="en-US" altLang="zh-CN" sz="1000" smtClean="0"/>
              <a:t>(9 bits</a:t>
            </a:r>
            <a:r>
              <a:rPr lang="en-US" altLang="zh-CN" sz="1000"/>
              <a:t>)</a:t>
            </a:r>
            <a:endParaRPr lang="zh-CN" altLang="en-US" sz="1000"/>
          </a:p>
        </p:txBody>
      </p:sp>
      <p:cxnSp>
        <p:nvCxnSpPr>
          <p:cNvPr id="28" name="直接连接符 27"/>
          <p:cNvCxnSpPr/>
          <p:nvPr/>
        </p:nvCxnSpPr>
        <p:spPr>
          <a:xfrm>
            <a:off x="3801974" y="2305050"/>
            <a:ext cx="718318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4542203" y="2305050"/>
            <a:ext cx="727843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5309309" y="2305050"/>
            <a:ext cx="1001486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组合 42"/>
          <p:cNvGrpSpPr/>
          <p:nvPr/>
        </p:nvGrpSpPr>
        <p:grpSpPr>
          <a:xfrm>
            <a:off x="2937834" y="3014174"/>
            <a:ext cx="1901578" cy="134876"/>
            <a:chOff x="2618695" y="3033536"/>
            <a:chExt cx="2651351" cy="194967"/>
          </a:xfrm>
          <a:solidFill>
            <a:schemeClr val="bg1">
              <a:lumMod val="50000"/>
            </a:schemeClr>
          </a:solidFill>
        </p:grpSpPr>
        <p:sp>
          <p:nvSpPr>
            <p:cNvPr id="35" name="矩形 34"/>
            <p:cNvSpPr/>
            <p:nvPr/>
          </p:nvSpPr>
          <p:spPr>
            <a:xfrm>
              <a:off x="2618695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0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2950225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1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328494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2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361647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3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394800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427953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4606986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4938516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4" name="直接箭头连接符 53"/>
          <p:cNvCxnSpPr>
            <a:stCxn id="37" idx="2"/>
            <a:endCxn id="65" idx="1"/>
          </p:cNvCxnSpPr>
          <p:nvPr/>
        </p:nvCxnSpPr>
        <p:spPr>
          <a:xfrm rot="5400000">
            <a:off x="3167529" y="3246437"/>
            <a:ext cx="464426" cy="26965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组合 54"/>
          <p:cNvGrpSpPr/>
          <p:nvPr/>
        </p:nvGrpSpPr>
        <p:grpSpPr>
          <a:xfrm rot="5400000">
            <a:off x="3738515" y="3544660"/>
            <a:ext cx="687389" cy="414441"/>
            <a:chOff x="2618695" y="3033536"/>
            <a:chExt cx="2651351" cy="194967"/>
          </a:xfrm>
          <a:solidFill>
            <a:schemeClr val="bg1">
              <a:lumMod val="85000"/>
            </a:schemeClr>
          </a:solidFill>
        </p:grpSpPr>
        <p:sp>
          <p:nvSpPr>
            <p:cNvPr id="56" name="矩形 55"/>
            <p:cNvSpPr/>
            <p:nvPr/>
          </p:nvSpPr>
          <p:spPr>
            <a:xfrm>
              <a:off x="2618695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>
              <a:off x="2950225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8" name="矩形 57"/>
            <p:cNvSpPr/>
            <p:nvPr/>
          </p:nvSpPr>
          <p:spPr>
            <a:xfrm>
              <a:off x="328494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9" name="矩形 58"/>
            <p:cNvSpPr/>
            <p:nvPr/>
          </p:nvSpPr>
          <p:spPr>
            <a:xfrm>
              <a:off x="361647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0" name="矩形 59"/>
            <p:cNvSpPr/>
            <p:nvPr/>
          </p:nvSpPr>
          <p:spPr>
            <a:xfrm>
              <a:off x="394800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1" name="矩形 60"/>
            <p:cNvSpPr/>
            <p:nvPr/>
          </p:nvSpPr>
          <p:spPr>
            <a:xfrm>
              <a:off x="427953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2" name="矩形 61"/>
            <p:cNvSpPr/>
            <p:nvPr/>
          </p:nvSpPr>
          <p:spPr>
            <a:xfrm>
              <a:off x="4606986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3" name="矩形 62"/>
            <p:cNvSpPr/>
            <p:nvPr/>
          </p:nvSpPr>
          <p:spPr>
            <a:xfrm>
              <a:off x="4938516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4" name="组合 63"/>
          <p:cNvGrpSpPr/>
          <p:nvPr/>
        </p:nvGrpSpPr>
        <p:grpSpPr>
          <a:xfrm rot="5400000">
            <a:off x="2784134" y="3882545"/>
            <a:ext cx="961561" cy="423422"/>
            <a:chOff x="2618695" y="3033536"/>
            <a:chExt cx="2651351" cy="194967"/>
          </a:xfrm>
        </p:grpSpPr>
        <p:sp>
          <p:nvSpPr>
            <p:cNvPr id="65" name="矩形 64"/>
            <p:cNvSpPr/>
            <p:nvPr/>
          </p:nvSpPr>
          <p:spPr>
            <a:xfrm>
              <a:off x="2618695" y="3033536"/>
              <a:ext cx="331530" cy="19496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0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6" name="矩形 65"/>
            <p:cNvSpPr/>
            <p:nvPr/>
          </p:nvSpPr>
          <p:spPr>
            <a:xfrm>
              <a:off x="2950225" y="3033536"/>
              <a:ext cx="331530" cy="19496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7" name="矩形 66"/>
            <p:cNvSpPr/>
            <p:nvPr/>
          </p:nvSpPr>
          <p:spPr>
            <a:xfrm>
              <a:off x="3284949" y="3033536"/>
              <a:ext cx="331530" cy="19496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8" name="矩形 67"/>
            <p:cNvSpPr/>
            <p:nvPr/>
          </p:nvSpPr>
          <p:spPr>
            <a:xfrm>
              <a:off x="3616479" y="3033536"/>
              <a:ext cx="331530" cy="19496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9" name="矩形 68"/>
            <p:cNvSpPr/>
            <p:nvPr/>
          </p:nvSpPr>
          <p:spPr>
            <a:xfrm>
              <a:off x="3948009" y="3033536"/>
              <a:ext cx="331530" cy="19496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0" name="矩形 69"/>
            <p:cNvSpPr/>
            <p:nvPr/>
          </p:nvSpPr>
          <p:spPr>
            <a:xfrm>
              <a:off x="4279539" y="3033536"/>
              <a:ext cx="331530" cy="19496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1" name="矩形 70"/>
            <p:cNvSpPr/>
            <p:nvPr/>
          </p:nvSpPr>
          <p:spPr>
            <a:xfrm>
              <a:off x="4606986" y="3033536"/>
              <a:ext cx="331530" cy="19496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2" name="矩形 71"/>
            <p:cNvSpPr/>
            <p:nvPr/>
          </p:nvSpPr>
          <p:spPr>
            <a:xfrm>
              <a:off x="4938516" y="3033536"/>
              <a:ext cx="331530" cy="19496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4" name="组合 73"/>
          <p:cNvGrpSpPr/>
          <p:nvPr/>
        </p:nvGrpSpPr>
        <p:grpSpPr>
          <a:xfrm rot="5400000">
            <a:off x="3738514" y="4400681"/>
            <a:ext cx="687388" cy="414441"/>
            <a:chOff x="2618695" y="3033536"/>
            <a:chExt cx="2651351" cy="194967"/>
          </a:xfrm>
          <a:solidFill>
            <a:schemeClr val="bg1">
              <a:lumMod val="85000"/>
            </a:schemeClr>
          </a:solidFill>
        </p:grpSpPr>
        <p:sp>
          <p:nvSpPr>
            <p:cNvPr id="75" name="矩形 74"/>
            <p:cNvSpPr/>
            <p:nvPr/>
          </p:nvSpPr>
          <p:spPr>
            <a:xfrm>
              <a:off x="2618695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6" name="矩形 75"/>
            <p:cNvSpPr/>
            <p:nvPr/>
          </p:nvSpPr>
          <p:spPr>
            <a:xfrm>
              <a:off x="2950225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7" name="矩形 76"/>
            <p:cNvSpPr/>
            <p:nvPr/>
          </p:nvSpPr>
          <p:spPr>
            <a:xfrm>
              <a:off x="328494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8" name="矩形 77"/>
            <p:cNvSpPr/>
            <p:nvPr/>
          </p:nvSpPr>
          <p:spPr>
            <a:xfrm>
              <a:off x="361647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9" name="矩形 78"/>
            <p:cNvSpPr/>
            <p:nvPr/>
          </p:nvSpPr>
          <p:spPr>
            <a:xfrm>
              <a:off x="3948009" y="3033536"/>
              <a:ext cx="331530" cy="19496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0" name="矩形 79"/>
            <p:cNvSpPr/>
            <p:nvPr/>
          </p:nvSpPr>
          <p:spPr>
            <a:xfrm>
              <a:off x="427953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1" name="矩形 80"/>
            <p:cNvSpPr/>
            <p:nvPr/>
          </p:nvSpPr>
          <p:spPr>
            <a:xfrm>
              <a:off x="4606986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2" name="矩形 81"/>
            <p:cNvSpPr/>
            <p:nvPr/>
          </p:nvSpPr>
          <p:spPr>
            <a:xfrm>
              <a:off x="4938516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01" name="直接箭头连接符 53"/>
          <p:cNvCxnSpPr>
            <a:stCxn id="65" idx="0"/>
            <a:endCxn id="56" idx="2"/>
          </p:cNvCxnSpPr>
          <p:nvPr/>
        </p:nvCxnSpPr>
        <p:spPr>
          <a:xfrm flipV="1">
            <a:off x="3476626" y="3451163"/>
            <a:ext cx="398363" cy="22243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箭头连接符 53"/>
          <p:cNvCxnSpPr>
            <a:stCxn id="68" idx="0"/>
            <a:endCxn id="75" idx="2"/>
          </p:cNvCxnSpPr>
          <p:nvPr/>
        </p:nvCxnSpPr>
        <p:spPr>
          <a:xfrm>
            <a:off x="3476626" y="4035459"/>
            <a:ext cx="398362" cy="27172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文本框 109"/>
          <p:cNvSpPr txBox="1"/>
          <p:nvPr/>
        </p:nvSpPr>
        <p:spPr>
          <a:xfrm>
            <a:off x="3864682" y="395031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…</a:t>
            </a:r>
            <a:endParaRPr lang="zh-CN" altLang="en-US"/>
          </a:p>
        </p:txBody>
      </p:sp>
      <p:grpSp>
        <p:nvGrpSpPr>
          <p:cNvPr id="111" name="组合 110"/>
          <p:cNvGrpSpPr/>
          <p:nvPr/>
        </p:nvGrpSpPr>
        <p:grpSpPr>
          <a:xfrm rot="5400000">
            <a:off x="4965614" y="3574178"/>
            <a:ext cx="687389" cy="414441"/>
            <a:chOff x="2618695" y="3033536"/>
            <a:chExt cx="2651351" cy="194967"/>
          </a:xfrm>
          <a:solidFill>
            <a:schemeClr val="bg2">
              <a:lumMod val="75000"/>
            </a:schemeClr>
          </a:solidFill>
        </p:grpSpPr>
        <p:sp>
          <p:nvSpPr>
            <p:cNvPr id="112" name="矩形 111"/>
            <p:cNvSpPr/>
            <p:nvPr/>
          </p:nvSpPr>
          <p:spPr>
            <a:xfrm>
              <a:off x="2618695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13" name="矩形 112"/>
            <p:cNvSpPr/>
            <p:nvPr/>
          </p:nvSpPr>
          <p:spPr>
            <a:xfrm>
              <a:off x="2950225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14" name="矩形 113"/>
            <p:cNvSpPr/>
            <p:nvPr/>
          </p:nvSpPr>
          <p:spPr>
            <a:xfrm>
              <a:off x="328494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15" name="矩形 114"/>
            <p:cNvSpPr/>
            <p:nvPr/>
          </p:nvSpPr>
          <p:spPr>
            <a:xfrm>
              <a:off x="361647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16" name="矩形 115"/>
            <p:cNvSpPr/>
            <p:nvPr/>
          </p:nvSpPr>
          <p:spPr>
            <a:xfrm>
              <a:off x="394800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17" name="矩形 116"/>
            <p:cNvSpPr/>
            <p:nvPr/>
          </p:nvSpPr>
          <p:spPr>
            <a:xfrm>
              <a:off x="427953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18" name="矩形 117"/>
            <p:cNvSpPr/>
            <p:nvPr/>
          </p:nvSpPr>
          <p:spPr>
            <a:xfrm>
              <a:off x="4606986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19" name="矩形 118"/>
            <p:cNvSpPr/>
            <p:nvPr/>
          </p:nvSpPr>
          <p:spPr>
            <a:xfrm>
              <a:off x="4938516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0" name="组合 119"/>
          <p:cNvGrpSpPr/>
          <p:nvPr/>
        </p:nvGrpSpPr>
        <p:grpSpPr>
          <a:xfrm rot="5400000">
            <a:off x="4955723" y="4451446"/>
            <a:ext cx="687388" cy="414441"/>
            <a:chOff x="2618695" y="3033536"/>
            <a:chExt cx="2651351" cy="194967"/>
          </a:xfrm>
          <a:solidFill>
            <a:schemeClr val="bg2">
              <a:lumMod val="75000"/>
            </a:schemeClr>
          </a:solidFill>
        </p:grpSpPr>
        <p:sp>
          <p:nvSpPr>
            <p:cNvPr id="121" name="矩形 120"/>
            <p:cNvSpPr/>
            <p:nvPr/>
          </p:nvSpPr>
          <p:spPr>
            <a:xfrm>
              <a:off x="2618695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22" name="矩形 121"/>
            <p:cNvSpPr/>
            <p:nvPr/>
          </p:nvSpPr>
          <p:spPr>
            <a:xfrm>
              <a:off x="2950225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23" name="矩形 122"/>
            <p:cNvSpPr/>
            <p:nvPr/>
          </p:nvSpPr>
          <p:spPr>
            <a:xfrm>
              <a:off x="328494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24" name="矩形 123"/>
            <p:cNvSpPr/>
            <p:nvPr/>
          </p:nvSpPr>
          <p:spPr>
            <a:xfrm>
              <a:off x="361647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25" name="矩形 124"/>
            <p:cNvSpPr/>
            <p:nvPr/>
          </p:nvSpPr>
          <p:spPr>
            <a:xfrm>
              <a:off x="394800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26" name="矩形 125"/>
            <p:cNvSpPr/>
            <p:nvPr/>
          </p:nvSpPr>
          <p:spPr>
            <a:xfrm>
              <a:off x="427953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27" name="矩形 126"/>
            <p:cNvSpPr/>
            <p:nvPr/>
          </p:nvSpPr>
          <p:spPr>
            <a:xfrm>
              <a:off x="4606986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28" name="矩形 127"/>
            <p:cNvSpPr/>
            <p:nvPr/>
          </p:nvSpPr>
          <p:spPr>
            <a:xfrm>
              <a:off x="4938516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9" name="组合 128"/>
          <p:cNvGrpSpPr/>
          <p:nvPr/>
        </p:nvGrpSpPr>
        <p:grpSpPr>
          <a:xfrm rot="5400000">
            <a:off x="4952253" y="5355900"/>
            <a:ext cx="687388" cy="414441"/>
            <a:chOff x="2618695" y="3033536"/>
            <a:chExt cx="2651351" cy="194967"/>
          </a:xfrm>
          <a:solidFill>
            <a:schemeClr val="bg2">
              <a:lumMod val="75000"/>
            </a:schemeClr>
          </a:solidFill>
        </p:grpSpPr>
        <p:sp>
          <p:nvSpPr>
            <p:cNvPr id="130" name="矩形 129"/>
            <p:cNvSpPr/>
            <p:nvPr/>
          </p:nvSpPr>
          <p:spPr>
            <a:xfrm>
              <a:off x="2618695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31" name="矩形 130"/>
            <p:cNvSpPr/>
            <p:nvPr/>
          </p:nvSpPr>
          <p:spPr>
            <a:xfrm>
              <a:off x="2950225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32" name="矩形 131"/>
            <p:cNvSpPr/>
            <p:nvPr/>
          </p:nvSpPr>
          <p:spPr>
            <a:xfrm>
              <a:off x="3284949" y="3033536"/>
              <a:ext cx="331530" cy="19496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33" name="矩形 132"/>
            <p:cNvSpPr/>
            <p:nvPr/>
          </p:nvSpPr>
          <p:spPr>
            <a:xfrm>
              <a:off x="361647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34" name="矩形 133"/>
            <p:cNvSpPr/>
            <p:nvPr/>
          </p:nvSpPr>
          <p:spPr>
            <a:xfrm>
              <a:off x="394800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35" name="矩形 134"/>
            <p:cNvSpPr/>
            <p:nvPr/>
          </p:nvSpPr>
          <p:spPr>
            <a:xfrm>
              <a:off x="427953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36" name="矩形 135"/>
            <p:cNvSpPr/>
            <p:nvPr/>
          </p:nvSpPr>
          <p:spPr>
            <a:xfrm>
              <a:off x="4606986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37" name="矩形 136"/>
            <p:cNvSpPr/>
            <p:nvPr/>
          </p:nvSpPr>
          <p:spPr>
            <a:xfrm>
              <a:off x="4938516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138" name="文本框 137"/>
          <p:cNvSpPr txBox="1"/>
          <p:nvPr/>
        </p:nvSpPr>
        <p:spPr>
          <a:xfrm>
            <a:off x="5089383" y="4869011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…</a:t>
            </a:r>
            <a:endParaRPr lang="zh-CN" altLang="en-US"/>
          </a:p>
        </p:txBody>
      </p:sp>
      <p:cxnSp>
        <p:nvCxnSpPr>
          <p:cNvPr id="140" name="直接箭头连接符 53"/>
          <p:cNvCxnSpPr>
            <a:stCxn id="75" idx="0"/>
            <a:endCxn id="112" idx="2"/>
          </p:cNvCxnSpPr>
          <p:nvPr/>
        </p:nvCxnSpPr>
        <p:spPr>
          <a:xfrm flipV="1">
            <a:off x="4289429" y="3480681"/>
            <a:ext cx="812659" cy="82650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箭头连接符 53"/>
          <p:cNvCxnSpPr>
            <a:stCxn id="76" idx="0"/>
            <a:endCxn id="121" idx="2"/>
          </p:cNvCxnSpPr>
          <p:nvPr/>
        </p:nvCxnSpPr>
        <p:spPr>
          <a:xfrm flipV="1">
            <a:off x="4289429" y="4357949"/>
            <a:ext cx="802768" cy="3518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箭头连接符 53"/>
          <p:cNvCxnSpPr>
            <a:stCxn id="79" idx="0"/>
            <a:endCxn id="130" idx="2"/>
          </p:cNvCxnSpPr>
          <p:nvPr/>
        </p:nvCxnSpPr>
        <p:spPr>
          <a:xfrm>
            <a:off x="4289429" y="4651821"/>
            <a:ext cx="799298" cy="61058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文本框 151"/>
          <p:cNvSpPr txBox="1"/>
          <p:nvPr/>
        </p:nvSpPr>
        <p:spPr>
          <a:xfrm>
            <a:off x="2898219" y="2786805"/>
            <a:ext cx="7922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smtClean="0"/>
              <a:t>Column List</a:t>
            </a:r>
            <a:endParaRPr lang="zh-CN" altLang="en-US" sz="1000"/>
          </a:p>
        </p:txBody>
      </p:sp>
      <p:sp>
        <p:nvSpPr>
          <p:cNvPr id="154" name="文本框 153"/>
          <p:cNvSpPr txBox="1"/>
          <p:nvPr/>
        </p:nvSpPr>
        <p:spPr>
          <a:xfrm>
            <a:off x="2891734" y="4611633"/>
            <a:ext cx="6543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smtClean="0"/>
              <a:t>Lv.1 </a:t>
            </a:r>
            <a:r>
              <a:rPr lang="en-US" altLang="zh-CN" sz="1000"/>
              <a:t>map</a:t>
            </a:r>
            <a:endParaRPr lang="zh-CN" altLang="en-US" sz="1000"/>
          </a:p>
        </p:txBody>
      </p:sp>
      <p:sp>
        <p:nvSpPr>
          <p:cNvPr id="155" name="文本框 154"/>
          <p:cNvSpPr txBox="1"/>
          <p:nvPr/>
        </p:nvSpPr>
        <p:spPr>
          <a:xfrm>
            <a:off x="3740098" y="4957112"/>
            <a:ext cx="6543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smtClean="0"/>
              <a:t>Lv.2 map</a:t>
            </a:r>
            <a:endParaRPr lang="zh-CN" altLang="en-US" sz="1000"/>
          </a:p>
        </p:txBody>
      </p:sp>
      <p:sp>
        <p:nvSpPr>
          <p:cNvPr id="156" name="文本框 155"/>
          <p:cNvSpPr txBox="1"/>
          <p:nvPr/>
        </p:nvSpPr>
        <p:spPr>
          <a:xfrm>
            <a:off x="4795081" y="5912947"/>
            <a:ext cx="10679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smtClean="0"/>
              <a:t>Column segment</a:t>
            </a:r>
            <a:endParaRPr lang="zh-CN" altLang="en-US" sz="1000"/>
          </a:p>
        </p:txBody>
      </p:sp>
      <p:sp>
        <p:nvSpPr>
          <p:cNvPr id="157" name="右大括号 156"/>
          <p:cNvSpPr/>
          <p:nvPr/>
        </p:nvSpPr>
        <p:spPr>
          <a:xfrm rot="5400000" flipH="1">
            <a:off x="4861343" y="1636677"/>
            <a:ext cx="82620" cy="721179"/>
          </a:xfrm>
          <a:prstGeom prst="rightBrace">
            <a:avLst>
              <a:gd name="adj1" fmla="val 35360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158" name="文本框 157"/>
          <p:cNvSpPr txBox="1"/>
          <p:nvPr/>
        </p:nvSpPr>
        <p:spPr>
          <a:xfrm>
            <a:off x="4517191" y="1508906"/>
            <a:ext cx="9701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000" smtClean="0"/>
              <a:t>LowSegmentID</a:t>
            </a:r>
          </a:p>
          <a:p>
            <a:pPr algn="ctr"/>
            <a:r>
              <a:rPr lang="en-US" altLang="zh-CN" sz="1000" smtClean="0"/>
              <a:t>(9 bits</a:t>
            </a:r>
            <a:r>
              <a:rPr lang="en-US" altLang="zh-CN" sz="1000"/>
              <a:t>)</a:t>
            </a:r>
            <a:endParaRPr lang="zh-CN" altLang="en-US" sz="1000"/>
          </a:p>
        </p:txBody>
      </p:sp>
      <p:cxnSp>
        <p:nvCxnSpPr>
          <p:cNvPr id="163" name="肘形连接符 162"/>
          <p:cNvCxnSpPr>
            <a:endCxn id="68" idx="2"/>
          </p:cNvCxnSpPr>
          <p:nvPr/>
        </p:nvCxnSpPr>
        <p:spPr>
          <a:xfrm rot="5400000">
            <a:off x="2722695" y="2641718"/>
            <a:ext cx="1724250" cy="1063232"/>
          </a:xfrm>
          <a:prstGeom prst="bentConnector4">
            <a:avLst>
              <a:gd name="adj1" fmla="val 23974"/>
              <a:gd name="adj2" fmla="val 121500"/>
            </a:avLst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肘形连接符 166"/>
          <p:cNvCxnSpPr>
            <a:endCxn id="79" idx="2"/>
          </p:cNvCxnSpPr>
          <p:nvPr/>
        </p:nvCxnSpPr>
        <p:spPr>
          <a:xfrm rot="5400000">
            <a:off x="3229304" y="2952030"/>
            <a:ext cx="2345476" cy="1054107"/>
          </a:xfrm>
          <a:prstGeom prst="bentConnector4">
            <a:avLst>
              <a:gd name="adj1" fmla="val 41116"/>
              <a:gd name="adj2" fmla="val 127109"/>
            </a:avLst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肘形连接符 171"/>
          <p:cNvCxnSpPr>
            <a:endCxn id="132" idx="2"/>
          </p:cNvCxnSpPr>
          <p:nvPr/>
        </p:nvCxnSpPr>
        <p:spPr>
          <a:xfrm rot="5400000">
            <a:off x="3870930" y="3515062"/>
            <a:ext cx="3137872" cy="702277"/>
          </a:xfrm>
          <a:prstGeom prst="bentConnector4">
            <a:avLst>
              <a:gd name="adj1" fmla="val 33949"/>
              <a:gd name="adj2" fmla="val 132551"/>
            </a:avLst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1719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21" name="组合 20"/>
          <p:cNvGrpSpPr/>
          <p:nvPr/>
        </p:nvGrpSpPr>
        <p:grpSpPr>
          <a:xfrm>
            <a:off x="2038350" y="2653554"/>
            <a:ext cx="540748" cy="974428"/>
            <a:chOff x="6965153" y="2630436"/>
            <a:chExt cx="426251" cy="1740312"/>
          </a:xfrm>
          <a:solidFill>
            <a:schemeClr val="bg2"/>
          </a:solidFill>
        </p:grpSpPr>
        <p:sp>
          <p:nvSpPr>
            <p:cNvPr id="22" name="矩形 21"/>
            <p:cNvSpPr/>
            <p:nvPr/>
          </p:nvSpPr>
          <p:spPr>
            <a:xfrm>
              <a:off x="6965157" y="2630436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6965153" y="2847975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6965153" y="3065514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6965153" y="3283053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6965153" y="3500592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6965153" y="3718131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6965153" y="3935670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6965153" y="4153209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32" name="文本框 31"/>
          <p:cNvSpPr txBox="1"/>
          <p:nvPr/>
        </p:nvSpPr>
        <p:spPr>
          <a:xfrm>
            <a:off x="1846893" y="3706970"/>
            <a:ext cx="9797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smtClean="0"/>
              <a:t>String Segment</a:t>
            </a:r>
            <a:endParaRPr lang="zh-CN" altLang="en-US" sz="1000" dirty="0"/>
          </a:p>
        </p:txBody>
      </p:sp>
      <p:grpSp>
        <p:nvGrpSpPr>
          <p:cNvPr id="33" name="组合 32"/>
          <p:cNvGrpSpPr/>
          <p:nvPr/>
        </p:nvGrpSpPr>
        <p:grpSpPr>
          <a:xfrm>
            <a:off x="3316522" y="2320848"/>
            <a:ext cx="1778815" cy="1740686"/>
            <a:chOff x="9574985" y="2717323"/>
            <a:chExt cx="1778815" cy="1740686"/>
          </a:xfrm>
        </p:grpSpPr>
        <p:sp>
          <p:nvSpPr>
            <p:cNvPr id="34" name="矩形 33"/>
            <p:cNvSpPr/>
            <p:nvPr/>
          </p:nvSpPr>
          <p:spPr>
            <a:xfrm>
              <a:off x="9574992" y="2717697"/>
              <a:ext cx="1778808" cy="17403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lang="en-US" altLang="zh-CN" sz="1200" dirty="0" smtClean="0">
                  <a:solidFill>
                    <a:schemeClr val="tx1"/>
                  </a:solidFill>
                </a:rPr>
                <a:t>heap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9994092" y="2717323"/>
              <a:ext cx="940608" cy="21791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dirty="0" smtClean="0">
                  <a:solidFill>
                    <a:schemeClr val="tx1"/>
                  </a:solidFill>
                </a:rPr>
                <a:t>This is a test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10934700" y="2717697"/>
              <a:ext cx="419100" cy="21753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dirty="0" smtClean="0">
                  <a:solidFill>
                    <a:schemeClr val="tx1"/>
                  </a:solidFill>
                </a:rPr>
                <a:t>hello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9574985" y="2934934"/>
              <a:ext cx="645337" cy="2301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dirty="0" smtClean="0">
                  <a:solidFill>
                    <a:schemeClr val="tx1"/>
                  </a:solidFill>
                </a:rPr>
                <a:t>world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9994092" y="3392948"/>
              <a:ext cx="1359708" cy="21965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dirty="0" smtClean="0">
                  <a:solidFill>
                    <a:schemeClr val="tx1"/>
                  </a:solidFill>
                </a:rPr>
                <a:t>This is a long string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10220322" y="2934934"/>
              <a:ext cx="1133478" cy="230191"/>
            </a:xfrm>
            <a:prstGeom prst="rect">
              <a:avLst/>
            </a:prstGeom>
            <a:pattFill prst="ltUpDiag">
              <a:fgClr>
                <a:schemeClr val="bg1">
                  <a:lumMod val="65000"/>
                </a:schemeClr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9574985" y="3382036"/>
              <a:ext cx="419108" cy="230191"/>
            </a:xfrm>
            <a:prstGeom prst="rect">
              <a:avLst/>
            </a:prstGeom>
            <a:pattFill prst="ltUpDiag">
              <a:fgClr>
                <a:schemeClr val="bg1">
                  <a:lumMod val="65000"/>
                </a:schemeClr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9574985" y="3163059"/>
              <a:ext cx="1778815" cy="230191"/>
            </a:xfrm>
            <a:prstGeom prst="rect">
              <a:avLst/>
            </a:prstGeom>
            <a:pattFill prst="ltUpDiag">
              <a:fgClr>
                <a:schemeClr val="bg1">
                  <a:lumMod val="65000"/>
                </a:schemeClr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2" name="肘形连接符 41"/>
          <p:cNvCxnSpPr>
            <a:stCxn id="29" idx="3"/>
            <a:endCxn id="38" idx="1"/>
          </p:cNvCxnSpPr>
          <p:nvPr/>
        </p:nvCxnSpPr>
        <p:spPr>
          <a:xfrm flipV="1">
            <a:off x="2579093" y="3106300"/>
            <a:ext cx="1156536" cy="46078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肘形连接符 42"/>
          <p:cNvCxnSpPr>
            <a:stCxn id="23" idx="3"/>
            <a:endCxn id="36" idx="0"/>
          </p:cNvCxnSpPr>
          <p:nvPr/>
        </p:nvCxnSpPr>
        <p:spPr>
          <a:xfrm flipV="1">
            <a:off x="2579093" y="2321222"/>
            <a:ext cx="2306694" cy="515038"/>
          </a:xfrm>
          <a:prstGeom prst="bentConnector4">
            <a:avLst>
              <a:gd name="adj1" fmla="val 24399"/>
              <a:gd name="adj2" fmla="val 14438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矩形 67"/>
          <p:cNvSpPr/>
          <p:nvPr/>
        </p:nvSpPr>
        <p:spPr>
          <a:xfrm>
            <a:off x="3316522" y="2320474"/>
            <a:ext cx="419107" cy="22675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900" smtClean="0">
                <a:solidFill>
                  <a:schemeClr val="tx1"/>
                </a:solidFill>
              </a:rPr>
              <a:t>head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44" name="肘形连接符 43"/>
          <p:cNvCxnSpPr>
            <a:stCxn id="22" idx="3"/>
            <a:endCxn id="35" idx="1"/>
          </p:cNvCxnSpPr>
          <p:nvPr/>
        </p:nvCxnSpPr>
        <p:spPr>
          <a:xfrm flipV="1">
            <a:off x="2579098" y="2429805"/>
            <a:ext cx="1156531" cy="284651"/>
          </a:xfrm>
          <a:prstGeom prst="bentConnector3">
            <a:avLst>
              <a:gd name="adj1" fmla="val 3270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8597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771655" y="2282079"/>
            <a:ext cx="1676395" cy="28967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SQL parser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771655" y="2729754"/>
            <a:ext cx="1676395" cy="28967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SQL verify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771655" y="3177429"/>
            <a:ext cx="1676395" cy="28967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SQL optimizer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771655" y="3642194"/>
            <a:ext cx="1676395" cy="28967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Vector plan </a:t>
            </a:r>
            <a:r>
              <a:rPr lang="en-US" altLang="zh-CN" sz="1200" dirty="0">
                <a:solidFill>
                  <a:schemeClr val="tx1"/>
                </a:solidFill>
              </a:rPr>
              <a:t>generator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771654" y="4585172"/>
            <a:ext cx="1676395" cy="28967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Parallel </a:t>
            </a:r>
            <a:r>
              <a:rPr lang="en-US" altLang="zh-CN" sz="1200" dirty="0" smtClean="0">
                <a:solidFill>
                  <a:schemeClr val="tx1"/>
                </a:solidFill>
              </a:rPr>
              <a:t>executor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10" name="直接箭头连接符 9"/>
          <p:cNvCxnSpPr>
            <a:stCxn id="3" idx="2"/>
            <a:endCxn id="4" idx="0"/>
          </p:cNvCxnSpPr>
          <p:nvPr/>
        </p:nvCxnSpPr>
        <p:spPr>
          <a:xfrm>
            <a:off x="2609853" y="2571751"/>
            <a:ext cx="0" cy="1580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4" idx="2"/>
            <a:endCxn id="5" idx="0"/>
          </p:cNvCxnSpPr>
          <p:nvPr/>
        </p:nvCxnSpPr>
        <p:spPr>
          <a:xfrm>
            <a:off x="2609853" y="3019426"/>
            <a:ext cx="0" cy="1580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5" idx="2"/>
            <a:endCxn id="6" idx="0"/>
          </p:cNvCxnSpPr>
          <p:nvPr/>
        </p:nvCxnSpPr>
        <p:spPr>
          <a:xfrm>
            <a:off x="2609853" y="3467101"/>
            <a:ext cx="0" cy="1750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6" idx="2"/>
            <a:endCxn id="21" idx="0"/>
          </p:cNvCxnSpPr>
          <p:nvPr/>
        </p:nvCxnSpPr>
        <p:spPr>
          <a:xfrm flipH="1">
            <a:off x="2609852" y="3931866"/>
            <a:ext cx="1" cy="1770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1771654" y="4108920"/>
            <a:ext cx="1676395" cy="28967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Parallel Rewriter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24" name="直接箭头连接符 23"/>
          <p:cNvCxnSpPr>
            <a:stCxn id="21" idx="2"/>
            <a:endCxn id="7" idx="0"/>
          </p:cNvCxnSpPr>
          <p:nvPr/>
        </p:nvCxnSpPr>
        <p:spPr>
          <a:xfrm>
            <a:off x="2609852" y="4398592"/>
            <a:ext cx="0" cy="1865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5007538" y="2398827"/>
            <a:ext cx="489737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kern="100" dirty="0">
                <a:latin typeface="Times New Roman" panose="02020603050405020304" pitchFamily="18" charset="0"/>
              </a:rPr>
              <a:t>SELECT </a:t>
            </a:r>
            <a:r>
              <a:rPr lang="en-US" altLang="zh-CN" sz="1200" i="1" kern="100" dirty="0">
                <a:latin typeface="Times New Roman" panose="02020603050405020304" pitchFamily="18" charset="0"/>
              </a:rPr>
              <a:t>f1, </a:t>
            </a:r>
            <a:r>
              <a:rPr lang="en-US" altLang="zh-CN" sz="1200" b="1" kern="100" dirty="0" smtClean="0">
                <a:latin typeface="Times New Roman" panose="02020603050405020304" pitchFamily="18" charset="0"/>
              </a:rPr>
              <a:t>COUNT(</a:t>
            </a:r>
            <a:r>
              <a:rPr lang="en-US" altLang="zh-CN" sz="1200" i="1" kern="100" dirty="0" smtClean="0">
                <a:latin typeface="Times New Roman" panose="02020603050405020304" pitchFamily="18" charset="0"/>
              </a:rPr>
              <a:t>f2</a:t>
            </a:r>
            <a:r>
              <a:rPr lang="en-US" altLang="zh-CN" sz="1200" b="1" kern="100" dirty="0">
                <a:latin typeface="Times New Roman" panose="02020603050405020304" pitchFamily="18" charset="0"/>
              </a:rPr>
              <a:t>) FROM</a:t>
            </a:r>
            <a:r>
              <a:rPr lang="en-US" altLang="zh-CN" sz="1200" kern="100" dirty="0">
                <a:latin typeface="Times New Roman" panose="02020603050405020304" pitchFamily="18" charset="0"/>
              </a:rPr>
              <a:t> </a:t>
            </a:r>
            <a:r>
              <a:rPr lang="en-US" altLang="zh-CN" sz="1200" i="1" kern="100" dirty="0">
                <a:latin typeface="Times New Roman" panose="02020603050405020304" pitchFamily="18" charset="0"/>
              </a:rPr>
              <a:t>table1</a:t>
            </a:r>
            <a:r>
              <a:rPr lang="en-US" altLang="zh-CN" sz="1200" kern="100" dirty="0">
                <a:latin typeface="Times New Roman" panose="02020603050405020304" pitchFamily="18" charset="0"/>
              </a:rPr>
              <a:t> </a:t>
            </a:r>
            <a:r>
              <a:rPr lang="en-US" altLang="zh-CN" sz="1200" b="1" kern="100" dirty="0">
                <a:latin typeface="Times New Roman" panose="02020603050405020304" pitchFamily="18" charset="0"/>
              </a:rPr>
              <a:t>WHERE</a:t>
            </a:r>
            <a:r>
              <a:rPr lang="en-US" altLang="zh-CN" sz="1200" kern="100" dirty="0">
                <a:latin typeface="Times New Roman" panose="02020603050405020304" pitchFamily="18" charset="0"/>
              </a:rPr>
              <a:t> </a:t>
            </a:r>
            <a:r>
              <a:rPr lang="en-US" altLang="zh-CN" sz="1200" i="1" kern="100" dirty="0">
                <a:latin typeface="Times New Roman" panose="02020603050405020304" pitchFamily="18" charset="0"/>
              </a:rPr>
              <a:t>f3 </a:t>
            </a:r>
            <a:r>
              <a:rPr lang="en-US" altLang="zh-CN" sz="1200" kern="100" dirty="0">
                <a:latin typeface="Times New Roman" panose="02020603050405020304" pitchFamily="18" charset="0"/>
              </a:rPr>
              <a:t>&gt; 100 </a:t>
            </a:r>
            <a:r>
              <a:rPr lang="en-US" altLang="zh-CN" sz="1200" b="1" kern="100" dirty="0">
                <a:latin typeface="Times New Roman" panose="02020603050405020304" pitchFamily="18" charset="0"/>
              </a:rPr>
              <a:t>GROUP BY </a:t>
            </a:r>
            <a:r>
              <a:rPr lang="en-US" altLang="zh-CN" sz="1200" i="1" kern="100" dirty="0">
                <a:latin typeface="Times New Roman" panose="02020603050405020304" pitchFamily="18" charset="0"/>
              </a:rPr>
              <a:t>f1</a:t>
            </a:r>
            <a:r>
              <a:rPr lang="en-US" altLang="zh-CN" sz="1200" kern="100" dirty="0">
                <a:latin typeface="Times New Roman" panose="02020603050405020304" pitchFamily="18" charset="0"/>
              </a:rPr>
              <a:t>;</a:t>
            </a:r>
            <a:endParaRPr lang="zh-CN" altLang="en-US" sz="1200" dirty="0"/>
          </a:p>
        </p:txBody>
      </p:sp>
      <p:sp>
        <p:nvSpPr>
          <p:cNvPr id="15" name="矩形 14"/>
          <p:cNvSpPr/>
          <p:nvPr/>
        </p:nvSpPr>
        <p:spPr>
          <a:xfrm>
            <a:off x="6776471" y="2808755"/>
            <a:ext cx="881629" cy="26585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project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776471" y="3338919"/>
            <a:ext cx="881629" cy="26585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group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776471" y="3887043"/>
            <a:ext cx="881629" cy="26585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scan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cxnSp>
        <p:nvCxnSpPr>
          <p:cNvPr id="19" name="直接箭头连接符 18"/>
          <p:cNvCxnSpPr>
            <a:stCxn id="16" idx="2"/>
            <a:endCxn id="18" idx="0"/>
          </p:cNvCxnSpPr>
          <p:nvPr/>
        </p:nvCxnSpPr>
        <p:spPr>
          <a:xfrm>
            <a:off x="7217286" y="3604776"/>
            <a:ext cx="0" cy="2822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15" idx="2"/>
            <a:endCxn id="16" idx="0"/>
          </p:cNvCxnSpPr>
          <p:nvPr/>
        </p:nvCxnSpPr>
        <p:spPr>
          <a:xfrm>
            <a:off x="7217286" y="3074612"/>
            <a:ext cx="0" cy="2643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>
          <a:xfrm>
            <a:off x="7202042" y="3083033"/>
            <a:ext cx="5083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i="1" dirty="0" smtClean="0"/>
              <a:t>next()</a:t>
            </a:r>
            <a:endParaRPr lang="zh-CN" altLang="en-US" sz="1000" i="1" dirty="0"/>
          </a:p>
        </p:txBody>
      </p:sp>
      <p:sp>
        <p:nvSpPr>
          <p:cNvPr id="39" name="文本框 38"/>
          <p:cNvSpPr txBox="1"/>
          <p:nvPr/>
        </p:nvSpPr>
        <p:spPr>
          <a:xfrm>
            <a:off x="7202042" y="3621772"/>
            <a:ext cx="5083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i="1" dirty="0" smtClean="0"/>
              <a:t>next()</a:t>
            </a:r>
            <a:endParaRPr lang="zh-CN" altLang="en-US" sz="1000" i="1" dirty="0"/>
          </a:p>
        </p:txBody>
      </p:sp>
    </p:spTree>
    <p:extLst>
      <p:ext uri="{BB962C8B-B14F-4D97-AF65-F5344CB8AC3E}">
        <p14:creationId xmlns:p14="http://schemas.microsoft.com/office/powerpoint/2010/main" val="1169795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 rot="16200000">
            <a:off x="2374944" y="4919220"/>
            <a:ext cx="979876" cy="421635"/>
            <a:chOff x="2618695" y="3033536"/>
            <a:chExt cx="2651351" cy="194967"/>
          </a:xfrm>
          <a:solidFill>
            <a:schemeClr val="bg2">
              <a:lumMod val="75000"/>
            </a:schemeClr>
          </a:solidFill>
        </p:grpSpPr>
        <p:sp>
          <p:nvSpPr>
            <p:cNvPr id="4" name="矩形 3"/>
            <p:cNvSpPr/>
            <p:nvPr/>
          </p:nvSpPr>
          <p:spPr>
            <a:xfrm>
              <a:off x="2618695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1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2950225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328494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361647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394800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427953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3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4606986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11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4938516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2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 rot="16200000">
            <a:off x="3209915" y="4911013"/>
            <a:ext cx="996473" cy="421634"/>
            <a:chOff x="2618695" y="3033536"/>
            <a:chExt cx="2651351" cy="194967"/>
          </a:xfrm>
          <a:solidFill>
            <a:schemeClr val="bg2">
              <a:lumMod val="75000"/>
            </a:schemeClr>
          </a:solidFill>
        </p:grpSpPr>
        <p:sp>
          <p:nvSpPr>
            <p:cNvPr id="14" name="矩形 13"/>
            <p:cNvSpPr/>
            <p:nvPr/>
          </p:nvSpPr>
          <p:spPr>
            <a:xfrm>
              <a:off x="2618695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58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2950225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328494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361647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394800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427953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11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4606986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2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4938516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3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62" name="矩形 61"/>
          <p:cNvSpPr/>
          <p:nvPr/>
        </p:nvSpPr>
        <p:spPr>
          <a:xfrm>
            <a:off x="2978606" y="4259111"/>
            <a:ext cx="615821" cy="20527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+</a:t>
            </a:r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63" name="组合 62"/>
          <p:cNvGrpSpPr/>
          <p:nvPr/>
        </p:nvGrpSpPr>
        <p:grpSpPr>
          <a:xfrm rot="16200000">
            <a:off x="2788280" y="3402974"/>
            <a:ext cx="996473" cy="421634"/>
            <a:chOff x="2618695" y="3033536"/>
            <a:chExt cx="2651351" cy="194967"/>
          </a:xfrm>
          <a:solidFill>
            <a:schemeClr val="bg2">
              <a:lumMod val="75000"/>
            </a:schemeClr>
          </a:solidFill>
        </p:grpSpPr>
        <p:sp>
          <p:nvSpPr>
            <p:cNvPr id="64" name="矩形 63"/>
            <p:cNvSpPr/>
            <p:nvPr/>
          </p:nvSpPr>
          <p:spPr>
            <a:xfrm>
              <a:off x="2618695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59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5" name="矩形 64"/>
            <p:cNvSpPr/>
            <p:nvPr/>
          </p:nvSpPr>
          <p:spPr>
            <a:xfrm>
              <a:off x="2950225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6" name="矩形 65"/>
            <p:cNvSpPr/>
            <p:nvPr/>
          </p:nvSpPr>
          <p:spPr>
            <a:xfrm>
              <a:off x="328494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7" name="矩形 66"/>
            <p:cNvSpPr/>
            <p:nvPr/>
          </p:nvSpPr>
          <p:spPr>
            <a:xfrm>
              <a:off x="361647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8" name="矩形 67"/>
            <p:cNvSpPr/>
            <p:nvPr/>
          </p:nvSpPr>
          <p:spPr>
            <a:xfrm>
              <a:off x="394800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9" name="矩形 68"/>
            <p:cNvSpPr/>
            <p:nvPr/>
          </p:nvSpPr>
          <p:spPr>
            <a:xfrm>
              <a:off x="427953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14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0" name="矩形 69"/>
            <p:cNvSpPr/>
            <p:nvPr/>
          </p:nvSpPr>
          <p:spPr>
            <a:xfrm>
              <a:off x="4606986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15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1" name="矩形 70"/>
            <p:cNvSpPr/>
            <p:nvPr/>
          </p:nvSpPr>
          <p:spPr>
            <a:xfrm>
              <a:off x="4938516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5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72" name="矩形 71"/>
          <p:cNvSpPr/>
          <p:nvPr/>
        </p:nvSpPr>
        <p:spPr>
          <a:xfrm>
            <a:off x="3400240" y="2700943"/>
            <a:ext cx="615821" cy="20527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&gt;</a:t>
            </a:r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73" name="组合 72"/>
          <p:cNvGrpSpPr/>
          <p:nvPr/>
        </p:nvGrpSpPr>
        <p:grpSpPr>
          <a:xfrm rot="16200000">
            <a:off x="3614919" y="3386660"/>
            <a:ext cx="996473" cy="421634"/>
            <a:chOff x="2618695" y="3033536"/>
            <a:chExt cx="2651351" cy="194967"/>
          </a:xfrm>
          <a:solidFill>
            <a:schemeClr val="bg2">
              <a:lumMod val="75000"/>
            </a:schemeClr>
          </a:solidFill>
        </p:grpSpPr>
        <p:sp>
          <p:nvSpPr>
            <p:cNvPr id="74" name="矩形 73"/>
            <p:cNvSpPr/>
            <p:nvPr/>
          </p:nvSpPr>
          <p:spPr>
            <a:xfrm>
              <a:off x="2618695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10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5" name="矩形 74"/>
            <p:cNvSpPr/>
            <p:nvPr/>
          </p:nvSpPr>
          <p:spPr>
            <a:xfrm>
              <a:off x="2950225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6" name="矩形 75"/>
            <p:cNvSpPr/>
            <p:nvPr/>
          </p:nvSpPr>
          <p:spPr>
            <a:xfrm>
              <a:off x="328494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7" name="矩形 76"/>
            <p:cNvSpPr/>
            <p:nvPr/>
          </p:nvSpPr>
          <p:spPr>
            <a:xfrm>
              <a:off x="361647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8" name="矩形 77"/>
            <p:cNvSpPr/>
            <p:nvPr/>
          </p:nvSpPr>
          <p:spPr>
            <a:xfrm>
              <a:off x="394800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…</a:t>
              </a:r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79" name="矩形 78"/>
            <p:cNvSpPr/>
            <p:nvPr/>
          </p:nvSpPr>
          <p:spPr>
            <a:xfrm>
              <a:off x="427953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10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0" name="矩形 79"/>
            <p:cNvSpPr/>
            <p:nvPr/>
          </p:nvSpPr>
          <p:spPr>
            <a:xfrm>
              <a:off x="4606986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10</a:t>
              </a:r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81" name="矩形 80"/>
            <p:cNvSpPr/>
            <p:nvPr/>
          </p:nvSpPr>
          <p:spPr>
            <a:xfrm>
              <a:off x="4938516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10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2" name="组合 81"/>
          <p:cNvGrpSpPr/>
          <p:nvPr/>
        </p:nvGrpSpPr>
        <p:grpSpPr>
          <a:xfrm rot="16200000">
            <a:off x="3209916" y="1856047"/>
            <a:ext cx="996473" cy="421634"/>
            <a:chOff x="2618695" y="3033536"/>
            <a:chExt cx="2651351" cy="194967"/>
          </a:xfrm>
          <a:solidFill>
            <a:schemeClr val="bg2">
              <a:lumMod val="75000"/>
            </a:schemeClr>
          </a:solidFill>
        </p:grpSpPr>
        <p:sp>
          <p:nvSpPr>
            <p:cNvPr id="83" name="矩形 82"/>
            <p:cNvSpPr/>
            <p:nvPr/>
          </p:nvSpPr>
          <p:spPr>
            <a:xfrm>
              <a:off x="2618695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1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4" name="矩形 83"/>
            <p:cNvSpPr/>
            <p:nvPr/>
          </p:nvSpPr>
          <p:spPr>
            <a:xfrm>
              <a:off x="2950225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...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5" name="矩形 84"/>
            <p:cNvSpPr/>
            <p:nvPr/>
          </p:nvSpPr>
          <p:spPr>
            <a:xfrm>
              <a:off x="328494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6" name="矩形 85"/>
            <p:cNvSpPr/>
            <p:nvPr/>
          </p:nvSpPr>
          <p:spPr>
            <a:xfrm>
              <a:off x="361647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394800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…</a:t>
              </a:r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88" name="矩形 87"/>
            <p:cNvSpPr/>
            <p:nvPr/>
          </p:nvSpPr>
          <p:spPr>
            <a:xfrm>
              <a:off x="427953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1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9" name="矩形 88"/>
            <p:cNvSpPr/>
            <p:nvPr/>
          </p:nvSpPr>
          <p:spPr>
            <a:xfrm>
              <a:off x="4606986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1</a:t>
              </a:r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90" name="矩形 89"/>
            <p:cNvSpPr/>
            <p:nvPr/>
          </p:nvSpPr>
          <p:spPr>
            <a:xfrm>
              <a:off x="4938516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0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93" name="直接箭头连接符 92"/>
          <p:cNvCxnSpPr>
            <a:stCxn id="11" idx="3"/>
          </p:cNvCxnSpPr>
          <p:nvPr/>
        </p:nvCxnSpPr>
        <p:spPr>
          <a:xfrm flipV="1">
            <a:off x="2864883" y="4464385"/>
            <a:ext cx="210816" cy="1757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箭头连接符 94"/>
          <p:cNvCxnSpPr>
            <a:stCxn id="21" idx="3"/>
          </p:cNvCxnSpPr>
          <p:nvPr/>
        </p:nvCxnSpPr>
        <p:spPr>
          <a:xfrm flipH="1" flipV="1">
            <a:off x="3497333" y="4483047"/>
            <a:ext cx="210819" cy="1405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箭头连接符 97"/>
          <p:cNvCxnSpPr>
            <a:stCxn id="62" idx="0"/>
            <a:endCxn id="64" idx="1"/>
          </p:cNvCxnSpPr>
          <p:nvPr/>
        </p:nvCxnSpPr>
        <p:spPr>
          <a:xfrm flipV="1">
            <a:off x="3286517" y="4112028"/>
            <a:ext cx="0" cy="1470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箭头连接符 100"/>
          <p:cNvCxnSpPr>
            <a:stCxn id="71" idx="3"/>
          </p:cNvCxnSpPr>
          <p:nvPr/>
        </p:nvCxnSpPr>
        <p:spPr>
          <a:xfrm flipV="1">
            <a:off x="3286517" y="2901713"/>
            <a:ext cx="210278" cy="2138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箭头连接符 103"/>
          <p:cNvCxnSpPr>
            <a:stCxn id="81" idx="3"/>
          </p:cNvCxnSpPr>
          <p:nvPr/>
        </p:nvCxnSpPr>
        <p:spPr>
          <a:xfrm flipH="1" flipV="1">
            <a:off x="3901799" y="2884131"/>
            <a:ext cx="211357" cy="2151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箭头连接符 106"/>
          <p:cNvCxnSpPr>
            <a:stCxn id="72" idx="0"/>
            <a:endCxn id="83" idx="1"/>
          </p:cNvCxnSpPr>
          <p:nvPr/>
        </p:nvCxnSpPr>
        <p:spPr>
          <a:xfrm flipV="1">
            <a:off x="3708151" y="2565101"/>
            <a:ext cx="2" cy="1358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文本框 109"/>
          <p:cNvSpPr txBox="1"/>
          <p:nvPr/>
        </p:nvSpPr>
        <p:spPr>
          <a:xfrm>
            <a:off x="2704508" y="5588440"/>
            <a:ext cx="3097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smtClean="0"/>
              <a:t>f1</a:t>
            </a:r>
            <a:endParaRPr lang="zh-CN" altLang="en-US" sz="1200" i="1"/>
          </a:p>
        </p:txBody>
      </p:sp>
      <p:sp>
        <p:nvSpPr>
          <p:cNvPr id="111" name="文本框 110"/>
          <p:cNvSpPr txBox="1"/>
          <p:nvPr/>
        </p:nvSpPr>
        <p:spPr>
          <a:xfrm>
            <a:off x="3555316" y="5576516"/>
            <a:ext cx="3097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smtClean="0"/>
              <a:t>f2</a:t>
            </a:r>
            <a:endParaRPr lang="zh-CN" altLang="en-US" sz="1200" i="1"/>
          </a:p>
        </p:txBody>
      </p:sp>
      <p:sp>
        <p:nvSpPr>
          <p:cNvPr id="112" name="矩形 111"/>
          <p:cNvSpPr/>
          <p:nvPr/>
        </p:nvSpPr>
        <p:spPr>
          <a:xfrm>
            <a:off x="957561" y="1568628"/>
            <a:ext cx="22076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i="1" kern="10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Example: f1 </a:t>
            </a:r>
            <a:r>
              <a:rPr lang="en-US" altLang="zh-CN" kern="1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altLang="zh-CN" i="1" kern="1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f2</a:t>
            </a:r>
            <a:r>
              <a:rPr lang="en-US" altLang="zh-CN" kern="1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&gt; 10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3" name="左大括号 112"/>
          <p:cNvSpPr/>
          <p:nvPr/>
        </p:nvSpPr>
        <p:spPr>
          <a:xfrm>
            <a:off x="2400107" y="4640099"/>
            <a:ext cx="121298" cy="979877"/>
          </a:xfrm>
          <a:prstGeom prst="leftBrace">
            <a:avLst>
              <a:gd name="adj1" fmla="val 24038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文本框 113"/>
          <p:cNvSpPr txBox="1"/>
          <p:nvPr/>
        </p:nvSpPr>
        <p:spPr>
          <a:xfrm>
            <a:off x="1093339" y="4912956"/>
            <a:ext cx="13067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vector size = 8192</a:t>
            </a:r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671411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31" name="组合 30"/>
          <p:cNvGrpSpPr/>
          <p:nvPr/>
        </p:nvGrpSpPr>
        <p:grpSpPr>
          <a:xfrm>
            <a:off x="2622438" y="2317263"/>
            <a:ext cx="2307771" cy="1387962"/>
            <a:chOff x="4934733" y="2879238"/>
            <a:chExt cx="3434826" cy="1524264"/>
          </a:xfrm>
        </p:grpSpPr>
        <p:sp>
          <p:nvSpPr>
            <p:cNvPr id="3" name="矩形 2"/>
            <p:cNvSpPr/>
            <p:nvPr/>
          </p:nvSpPr>
          <p:spPr>
            <a:xfrm>
              <a:off x="4934733" y="2879238"/>
              <a:ext cx="3434826" cy="190533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4934733" y="3069771"/>
              <a:ext cx="3434826" cy="19053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4934733" y="3260304"/>
              <a:ext cx="3434826" cy="190533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934733" y="3450837"/>
              <a:ext cx="3434826" cy="19053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4934733" y="3641370"/>
              <a:ext cx="3434826" cy="190533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4934733" y="3831903"/>
              <a:ext cx="3434826" cy="19053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4934733" y="4022436"/>
              <a:ext cx="3434826" cy="190533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4934733" y="4212969"/>
              <a:ext cx="3434826" cy="19053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11" name="矩形 10"/>
          <p:cNvSpPr/>
          <p:nvPr/>
        </p:nvSpPr>
        <p:spPr>
          <a:xfrm>
            <a:off x="838200" y="1433132"/>
            <a:ext cx="491932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kern="100" dirty="0">
                <a:latin typeface="Times New Roman" panose="02020603050405020304" pitchFamily="18" charset="0"/>
              </a:rPr>
              <a:t>SELECT </a:t>
            </a:r>
            <a:r>
              <a:rPr lang="en-US" altLang="zh-CN" sz="1200" i="1" kern="100" dirty="0">
                <a:latin typeface="Times New Roman" panose="02020603050405020304" pitchFamily="18" charset="0"/>
              </a:rPr>
              <a:t>f1, </a:t>
            </a:r>
            <a:r>
              <a:rPr lang="en-US" altLang="zh-CN" sz="1200" b="1" kern="100" dirty="0" smtClean="0">
                <a:latin typeface="Times New Roman" panose="02020603050405020304" pitchFamily="18" charset="0"/>
              </a:rPr>
              <a:t>COUNT(</a:t>
            </a:r>
            <a:r>
              <a:rPr lang="en-US" altLang="zh-CN" sz="1200" i="1" kern="100" dirty="0" smtClean="0">
                <a:latin typeface="Times New Roman" panose="02020603050405020304" pitchFamily="18" charset="0"/>
              </a:rPr>
              <a:t>f2</a:t>
            </a:r>
            <a:r>
              <a:rPr lang="en-US" altLang="zh-CN" sz="1200" b="1" kern="100" dirty="0">
                <a:latin typeface="Times New Roman" panose="02020603050405020304" pitchFamily="18" charset="0"/>
              </a:rPr>
              <a:t>) FROM</a:t>
            </a:r>
            <a:r>
              <a:rPr lang="en-US" altLang="zh-CN" sz="1200" kern="100" dirty="0">
                <a:latin typeface="Times New Roman" panose="02020603050405020304" pitchFamily="18" charset="0"/>
              </a:rPr>
              <a:t> </a:t>
            </a:r>
            <a:r>
              <a:rPr lang="en-US" altLang="zh-CN" sz="1200" i="1" kern="100" dirty="0">
                <a:latin typeface="Times New Roman" panose="02020603050405020304" pitchFamily="18" charset="0"/>
              </a:rPr>
              <a:t>table1</a:t>
            </a:r>
            <a:r>
              <a:rPr lang="en-US" altLang="zh-CN" sz="1200" kern="100" dirty="0">
                <a:latin typeface="Times New Roman" panose="02020603050405020304" pitchFamily="18" charset="0"/>
              </a:rPr>
              <a:t> </a:t>
            </a:r>
            <a:r>
              <a:rPr lang="en-US" altLang="zh-CN" sz="1200" b="1" kern="100" dirty="0">
                <a:latin typeface="Times New Roman" panose="02020603050405020304" pitchFamily="18" charset="0"/>
              </a:rPr>
              <a:t>WHERE</a:t>
            </a:r>
            <a:r>
              <a:rPr lang="en-US" altLang="zh-CN" sz="1200" kern="100" dirty="0">
                <a:latin typeface="Times New Roman" panose="02020603050405020304" pitchFamily="18" charset="0"/>
              </a:rPr>
              <a:t> </a:t>
            </a:r>
            <a:r>
              <a:rPr lang="en-US" altLang="zh-CN" sz="1200" i="1" kern="100" dirty="0">
                <a:latin typeface="Times New Roman" panose="02020603050405020304" pitchFamily="18" charset="0"/>
              </a:rPr>
              <a:t>f3 </a:t>
            </a:r>
            <a:r>
              <a:rPr lang="en-US" altLang="zh-CN" sz="1200" kern="100" dirty="0">
                <a:latin typeface="Times New Roman" panose="02020603050405020304" pitchFamily="18" charset="0"/>
              </a:rPr>
              <a:t>&gt; 100 </a:t>
            </a:r>
            <a:r>
              <a:rPr lang="en-US" altLang="zh-CN" sz="1200" b="1" kern="100" dirty="0">
                <a:latin typeface="Times New Roman" panose="02020603050405020304" pitchFamily="18" charset="0"/>
              </a:rPr>
              <a:t>GROUP BY </a:t>
            </a:r>
            <a:r>
              <a:rPr lang="en-US" altLang="zh-CN" sz="1200" i="1" kern="100" dirty="0">
                <a:latin typeface="Times New Roman" panose="02020603050405020304" pitchFamily="18" charset="0"/>
              </a:rPr>
              <a:t>f1</a:t>
            </a:r>
            <a:r>
              <a:rPr lang="en-US" altLang="zh-CN" sz="1200" kern="100" dirty="0">
                <a:latin typeface="Times New Roman" panose="02020603050405020304" pitchFamily="18" charset="0"/>
              </a:rPr>
              <a:t>;</a:t>
            </a:r>
            <a:endParaRPr lang="zh-CN" altLang="en-US" sz="1200" dirty="0"/>
          </a:p>
        </p:txBody>
      </p:sp>
      <p:sp>
        <p:nvSpPr>
          <p:cNvPr id="17" name="矩形 16"/>
          <p:cNvSpPr/>
          <p:nvPr/>
        </p:nvSpPr>
        <p:spPr>
          <a:xfrm>
            <a:off x="3189276" y="2231670"/>
            <a:ext cx="434646" cy="1587855"/>
          </a:xfrm>
          <a:prstGeom prst="rect">
            <a:avLst/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19" name="肘形连接符 18"/>
          <p:cNvCxnSpPr>
            <a:stCxn id="21" idx="1"/>
            <a:endCxn id="17" idx="0"/>
          </p:cNvCxnSpPr>
          <p:nvPr/>
        </p:nvCxnSpPr>
        <p:spPr>
          <a:xfrm rot="16200000" flipH="1">
            <a:off x="2461223" y="1286294"/>
            <a:ext cx="509700" cy="138105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左中括号 20"/>
          <p:cNvSpPr/>
          <p:nvPr/>
        </p:nvSpPr>
        <p:spPr>
          <a:xfrm rot="16200000">
            <a:off x="1998652" y="1435623"/>
            <a:ext cx="53792" cy="518902"/>
          </a:xfrm>
          <a:prstGeom prst="leftBracket">
            <a:avLst>
              <a:gd name="adj" fmla="val 95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左中括号 25"/>
          <p:cNvSpPr/>
          <p:nvPr/>
        </p:nvSpPr>
        <p:spPr>
          <a:xfrm rot="16200000">
            <a:off x="1594011" y="1619601"/>
            <a:ext cx="45719" cy="142875"/>
          </a:xfrm>
          <a:prstGeom prst="leftBracket">
            <a:avLst>
              <a:gd name="adj" fmla="val 26939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8" name="肘形连接符 27"/>
          <p:cNvCxnSpPr>
            <a:stCxn id="26" idx="1"/>
            <a:endCxn id="30" idx="0"/>
          </p:cNvCxnSpPr>
          <p:nvPr/>
        </p:nvCxnSpPr>
        <p:spPr>
          <a:xfrm rot="16200000" flipH="1">
            <a:off x="1984044" y="1346724"/>
            <a:ext cx="517772" cy="1252119"/>
          </a:xfrm>
          <a:prstGeom prst="bentConnector3">
            <a:avLst>
              <a:gd name="adj1" fmla="val 6839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2707456" y="2231670"/>
            <a:ext cx="323067" cy="1587855"/>
          </a:xfrm>
          <a:prstGeom prst="rect">
            <a:avLst/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2562437" y="3819525"/>
            <a:ext cx="12887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Aggregation table</a:t>
            </a:r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817173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6312990" y="1835605"/>
            <a:ext cx="520812" cy="597388"/>
            <a:chOff x="3841638" y="2288687"/>
            <a:chExt cx="558912" cy="636948"/>
          </a:xfrm>
        </p:grpSpPr>
        <p:sp>
          <p:nvSpPr>
            <p:cNvPr id="3" name="矩形 2"/>
            <p:cNvSpPr/>
            <p:nvPr/>
          </p:nvSpPr>
          <p:spPr>
            <a:xfrm>
              <a:off x="3841638" y="2288687"/>
              <a:ext cx="558912" cy="159237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smtClean="0">
                  <a:solidFill>
                    <a:schemeClr val="tx1"/>
                  </a:solidFill>
                </a:rPr>
                <a:t>hash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3841638" y="2447924"/>
              <a:ext cx="558912" cy="159237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smtClean="0">
                  <a:solidFill>
                    <a:schemeClr val="tx1"/>
                  </a:solidFill>
                </a:rPr>
                <a:t>key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841638" y="2607161"/>
              <a:ext cx="558912" cy="159237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smtClean="0">
                  <a:solidFill>
                    <a:schemeClr val="tx1"/>
                  </a:solidFill>
                </a:rPr>
                <a:t>value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3841638" y="2766398"/>
              <a:ext cx="558912" cy="159237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smtClean="0">
                  <a:solidFill>
                    <a:schemeClr val="tx1"/>
                  </a:solidFill>
                </a:rPr>
                <a:t>next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6312990" y="2432993"/>
            <a:ext cx="520812" cy="597388"/>
            <a:chOff x="3841638" y="2288687"/>
            <a:chExt cx="558912" cy="636948"/>
          </a:xfrm>
          <a:solidFill>
            <a:schemeClr val="bg1">
              <a:lumMod val="75000"/>
            </a:schemeClr>
          </a:solidFill>
        </p:grpSpPr>
        <p:sp>
          <p:nvSpPr>
            <p:cNvPr id="9" name="矩形 8"/>
            <p:cNvSpPr/>
            <p:nvPr/>
          </p:nvSpPr>
          <p:spPr>
            <a:xfrm>
              <a:off x="3841638" y="2288687"/>
              <a:ext cx="558912" cy="15923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smtClean="0">
                  <a:solidFill>
                    <a:schemeClr val="tx1"/>
                  </a:solidFill>
                </a:rPr>
                <a:t>hash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3841638" y="2447924"/>
              <a:ext cx="558912" cy="15923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smtClean="0">
                  <a:solidFill>
                    <a:schemeClr val="tx1"/>
                  </a:solidFill>
                </a:rPr>
                <a:t>key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3841638" y="2607161"/>
              <a:ext cx="558912" cy="15923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smtClean="0">
                  <a:solidFill>
                    <a:schemeClr val="tx1"/>
                  </a:solidFill>
                </a:rPr>
                <a:t>value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3841638" y="2766398"/>
              <a:ext cx="558912" cy="15923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smtClean="0">
                  <a:solidFill>
                    <a:schemeClr val="tx1"/>
                  </a:solidFill>
                </a:rPr>
                <a:t>next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6312990" y="3030381"/>
            <a:ext cx="520812" cy="597388"/>
            <a:chOff x="3841638" y="2288687"/>
            <a:chExt cx="558912" cy="636948"/>
          </a:xfrm>
          <a:solidFill>
            <a:schemeClr val="bg1"/>
          </a:solidFill>
        </p:grpSpPr>
        <p:sp>
          <p:nvSpPr>
            <p:cNvPr id="14" name="矩形 13"/>
            <p:cNvSpPr/>
            <p:nvPr/>
          </p:nvSpPr>
          <p:spPr>
            <a:xfrm>
              <a:off x="3841638" y="2288687"/>
              <a:ext cx="558912" cy="15923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smtClean="0">
                  <a:solidFill>
                    <a:schemeClr val="tx1"/>
                  </a:solidFill>
                </a:rPr>
                <a:t>hash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3841638" y="2447924"/>
              <a:ext cx="558912" cy="15923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smtClean="0">
                  <a:solidFill>
                    <a:schemeClr val="tx1"/>
                  </a:solidFill>
                </a:rPr>
                <a:t>key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3841638" y="2607161"/>
              <a:ext cx="558912" cy="15923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smtClean="0">
                  <a:solidFill>
                    <a:schemeClr val="tx1"/>
                  </a:solidFill>
                </a:rPr>
                <a:t>value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3841638" y="2766398"/>
              <a:ext cx="558912" cy="15923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smtClean="0">
                  <a:solidFill>
                    <a:schemeClr val="tx1"/>
                  </a:solidFill>
                </a:rPr>
                <a:t>next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6312990" y="3627769"/>
            <a:ext cx="520812" cy="597388"/>
            <a:chOff x="3841638" y="2288687"/>
            <a:chExt cx="558912" cy="636948"/>
          </a:xfrm>
          <a:solidFill>
            <a:schemeClr val="bg1">
              <a:lumMod val="75000"/>
            </a:schemeClr>
          </a:solidFill>
        </p:grpSpPr>
        <p:sp>
          <p:nvSpPr>
            <p:cNvPr id="19" name="矩形 18"/>
            <p:cNvSpPr/>
            <p:nvPr/>
          </p:nvSpPr>
          <p:spPr>
            <a:xfrm>
              <a:off x="3841638" y="2288687"/>
              <a:ext cx="558912" cy="15923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smtClean="0">
                  <a:solidFill>
                    <a:schemeClr val="tx1"/>
                  </a:solidFill>
                </a:rPr>
                <a:t>hash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3841638" y="2447924"/>
              <a:ext cx="558912" cy="15923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smtClean="0">
                  <a:solidFill>
                    <a:schemeClr val="tx1"/>
                  </a:solidFill>
                </a:rPr>
                <a:t>key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3841638" y="2607161"/>
              <a:ext cx="558912" cy="15923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smtClean="0">
                  <a:solidFill>
                    <a:schemeClr val="tx1"/>
                  </a:solidFill>
                </a:rPr>
                <a:t>value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3841638" y="2766398"/>
              <a:ext cx="558912" cy="15923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smtClean="0">
                  <a:solidFill>
                    <a:schemeClr val="tx1"/>
                  </a:solidFill>
                </a:rPr>
                <a:t>next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5617665" y="2134299"/>
            <a:ext cx="349362" cy="1194776"/>
            <a:chOff x="2146188" y="2438034"/>
            <a:chExt cx="349362" cy="1194776"/>
          </a:xfrm>
        </p:grpSpPr>
        <p:sp>
          <p:nvSpPr>
            <p:cNvPr id="23" name="矩形 22"/>
            <p:cNvSpPr/>
            <p:nvPr/>
          </p:nvSpPr>
          <p:spPr>
            <a:xfrm>
              <a:off x="2146188" y="2438034"/>
              <a:ext cx="349362" cy="149347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2146188" y="2587381"/>
              <a:ext cx="349362" cy="149347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2146188" y="2736728"/>
              <a:ext cx="349362" cy="149347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2146188" y="2886075"/>
              <a:ext cx="349362" cy="149347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2146188" y="3035422"/>
              <a:ext cx="349362" cy="149347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2146188" y="3184769"/>
              <a:ext cx="349362" cy="149347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2146188" y="3334116"/>
              <a:ext cx="349362" cy="149347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2146188" y="3483463"/>
              <a:ext cx="349362" cy="149347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6312990" y="4225157"/>
            <a:ext cx="520812" cy="597388"/>
            <a:chOff x="3841638" y="2288687"/>
            <a:chExt cx="558912" cy="636948"/>
          </a:xfrm>
          <a:solidFill>
            <a:schemeClr val="bg1">
              <a:lumMod val="95000"/>
            </a:schemeClr>
          </a:solidFill>
        </p:grpSpPr>
        <p:sp>
          <p:nvSpPr>
            <p:cNvPr id="33" name="矩形 32"/>
            <p:cNvSpPr/>
            <p:nvPr/>
          </p:nvSpPr>
          <p:spPr>
            <a:xfrm>
              <a:off x="3841638" y="2288687"/>
              <a:ext cx="558912" cy="15923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smtClean="0">
                  <a:solidFill>
                    <a:schemeClr val="tx1"/>
                  </a:solidFill>
                </a:rPr>
                <a:t>hash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3841638" y="2447924"/>
              <a:ext cx="558912" cy="15923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smtClean="0">
                  <a:solidFill>
                    <a:schemeClr val="tx1"/>
                  </a:solidFill>
                </a:rPr>
                <a:t>key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3841638" y="2607161"/>
              <a:ext cx="558912" cy="15923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smtClean="0">
                  <a:solidFill>
                    <a:schemeClr val="tx1"/>
                  </a:solidFill>
                </a:rPr>
                <a:t>value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3841638" y="2766398"/>
              <a:ext cx="558912" cy="15923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smtClean="0">
                  <a:solidFill>
                    <a:schemeClr val="tx1"/>
                  </a:solidFill>
                </a:rPr>
                <a:t>next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8" name="肘形连接符 37"/>
          <p:cNvCxnSpPr>
            <a:stCxn id="24" idx="3"/>
            <a:endCxn id="3" idx="1"/>
          </p:cNvCxnSpPr>
          <p:nvPr/>
        </p:nvCxnSpPr>
        <p:spPr>
          <a:xfrm flipV="1">
            <a:off x="5967027" y="1910279"/>
            <a:ext cx="345963" cy="448041"/>
          </a:xfrm>
          <a:prstGeom prst="straightConnector1">
            <a:avLst/>
          </a:prstGeom>
          <a:ln>
            <a:solidFill>
              <a:schemeClr val="tx1"/>
            </a:solidFill>
            <a:headEnd type="diamon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肘形连接符 38"/>
          <p:cNvCxnSpPr>
            <a:stCxn id="28" idx="3"/>
            <a:endCxn id="9" idx="1"/>
          </p:cNvCxnSpPr>
          <p:nvPr/>
        </p:nvCxnSpPr>
        <p:spPr>
          <a:xfrm flipV="1">
            <a:off x="5967027" y="2507667"/>
            <a:ext cx="345963" cy="448041"/>
          </a:xfrm>
          <a:prstGeom prst="straightConnector1">
            <a:avLst/>
          </a:prstGeom>
          <a:ln>
            <a:solidFill>
              <a:schemeClr val="tx1"/>
            </a:solidFill>
            <a:headEnd type="diamon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肘形连接符 42"/>
          <p:cNvCxnSpPr>
            <a:stCxn id="12" idx="3"/>
            <a:endCxn id="19" idx="1"/>
          </p:cNvCxnSpPr>
          <p:nvPr/>
        </p:nvCxnSpPr>
        <p:spPr>
          <a:xfrm flipH="1">
            <a:off x="6312990" y="2955708"/>
            <a:ext cx="520812" cy="746735"/>
          </a:xfrm>
          <a:prstGeom prst="curvedConnector5">
            <a:avLst>
              <a:gd name="adj1" fmla="val -43893"/>
              <a:gd name="adj2" fmla="val 50000"/>
              <a:gd name="adj3" fmla="val 143893"/>
            </a:avLst>
          </a:prstGeom>
          <a:ln>
            <a:solidFill>
              <a:schemeClr val="tx1"/>
            </a:solidFill>
            <a:headEnd type="diamon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肘形连接符 44"/>
          <p:cNvCxnSpPr>
            <a:stCxn id="25" idx="3"/>
            <a:endCxn id="33" idx="1"/>
          </p:cNvCxnSpPr>
          <p:nvPr/>
        </p:nvCxnSpPr>
        <p:spPr>
          <a:xfrm>
            <a:off x="5967027" y="2507667"/>
            <a:ext cx="345963" cy="1792164"/>
          </a:xfrm>
          <a:prstGeom prst="straightConnector1">
            <a:avLst/>
          </a:prstGeom>
          <a:ln>
            <a:solidFill>
              <a:schemeClr val="tx1"/>
            </a:solidFill>
            <a:headEnd type="diamon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肘形连接符 49"/>
          <p:cNvCxnSpPr>
            <a:stCxn id="26" idx="3"/>
            <a:endCxn id="14" idx="1"/>
          </p:cNvCxnSpPr>
          <p:nvPr/>
        </p:nvCxnSpPr>
        <p:spPr>
          <a:xfrm>
            <a:off x="5967027" y="2657014"/>
            <a:ext cx="345963" cy="448041"/>
          </a:xfrm>
          <a:prstGeom prst="straightConnector1">
            <a:avLst/>
          </a:prstGeom>
          <a:ln>
            <a:solidFill>
              <a:schemeClr val="tx1"/>
            </a:solidFill>
            <a:headEnd type="diamon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/>
          <p:cNvSpPr txBox="1"/>
          <p:nvPr/>
        </p:nvSpPr>
        <p:spPr>
          <a:xfrm>
            <a:off x="5362196" y="1857781"/>
            <a:ext cx="8780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Hash Table</a:t>
            </a:r>
            <a:endParaRPr lang="zh-CN" alt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7389315" y="1760932"/>
            <a:ext cx="520812" cy="14934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7389315" y="1910978"/>
            <a:ext cx="520812" cy="14934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7389315" y="2060325"/>
            <a:ext cx="520812" cy="14934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7389315" y="2210371"/>
            <a:ext cx="520812" cy="14934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7389315" y="2359019"/>
            <a:ext cx="520812" cy="14934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7389315" y="2509065"/>
            <a:ext cx="520812" cy="14934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7389315" y="2658412"/>
            <a:ext cx="520812" cy="14934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7389315" y="2808458"/>
            <a:ext cx="520812" cy="14934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7389315" y="2955708"/>
            <a:ext cx="520812" cy="14934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7389315" y="3105754"/>
            <a:ext cx="520812" cy="14934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7389315" y="3255101"/>
            <a:ext cx="520812" cy="14934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7389315" y="3405147"/>
            <a:ext cx="520812" cy="14934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7389315" y="3553795"/>
            <a:ext cx="520812" cy="14934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7389315" y="3703841"/>
            <a:ext cx="520812" cy="14934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7389315" y="3853188"/>
            <a:ext cx="520812" cy="14934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7389315" y="4003234"/>
            <a:ext cx="520812" cy="14934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7389315" y="4151882"/>
            <a:ext cx="520812" cy="14934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7389315" y="4301928"/>
            <a:ext cx="520812" cy="14934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7389315" y="4451275"/>
            <a:ext cx="520812" cy="14934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7389315" y="4601321"/>
            <a:ext cx="520812" cy="14934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7389315" y="4749969"/>
            <a:ext cx="520812" cy="14934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7389315" y="4900015"/>
            <a:ext cx="520812" cy="14934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7389315" y="5049362"/>
            <a:ext cx="520812" cy="14934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105" name="直接连接符 104"/>
          <p:cNvCxnSpPr/>
          <p:nvPr/>
        </p:nvCxnSpPr>
        <p:spPr>
          <a:xfrm>
            <a:off x="6833802" y="1834079"/>
            <a:ext cx="555513" cy="6734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连接符 107"/>
          <p:cNvCxnSpPr/>
          <p:nvPr/>
        </p:nvCxnSpPr>
        <p:spPr>
          <a:xfrm flipV="1">
            <a:off x="6833802" y="3256628"/>
            <a:ext cx="555513" cy="15674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矩形 119"/>
          <p:cNvSpPr/>
          <p:nvPr/>
        </p:nvSpPr>
        <p:spPr>
          <a:xfrm>
            <a:off x="4723853" y="1759405"/>
            <a:ext cx="520812" cy="1493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21" name="矩形 120"/>
          <p:cNvSpPr/>
          <p:nvPr/>
        </p:nvSpPr>
        <p:spPr>
          <a:xfrm>
            <a:off x="4723853" y="1909451"/>
            <a:ext cx="520812" cy="1493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22" name="矩形 121"/>
          <p:cNvSpPr/>
          <p:nvPr/>
        </p:nvSpPr>
        <p:spPr>
          <a:xfrm>
            <a:off x="4723853" y="2058798"/>
            <a:ext cx="520812" cy="1493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23" name="矩形 122"/>
          <p:cNvSpPr/>
          <p:nvPr/>
        </p:nvSpPr>
        <p:spPr>
          <a:xfrm>
            <a:off x="4723853" y="2208844"/>
            <a:ext cx="520812" cy="1493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24" name="矩形 123"/>
          <p:cNvSpPr/>
          <p:nvPr/>
        </p:nvSpPr>
        <p:spPr>
          <a:xfrm>
            <a:off x="4723853" y="2357492"/>
            <a:ext cx="520812" cy="1493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25" name="矩形 124"/>
          <p:cNvSpPr/>
          <p:nvPr/>
        </p:nvSpPr>
        <p:spPr>
          <a:xfrm>
            <a:off x="4723853" y="2507538"/>
            <a:ext cx="520812" cy="1493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26" name="矩形 125"/>
          <p:cNvSpPr/>
          <p:nvPr/>
        </p:nvSpPr>
        <p:spPr>
          <a:xfrm>
            <a:off x="4723853" y="2656885"/>
            <a:ext cx="520812" cy="1493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27" name="矩形 126"/>
          <p:cNvSpPr/>
          <p:nvPr/>
        </p:nvSpPr>
        <p:spPr>
          <a:xfrm>
            <a:off x="4723853" y="2806931"/>
            <a:ext cx="520812" cy="1493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28" name="矩形 127"/>
          <p:cNvSpPr/>
          <p:nvPr/>
        </p:nvSpPr>
        <p:spPr>
          <a:xfrm>
            <a:off x="4723853" y="2954181"/>
            <a:ext cx="520812" cy="1493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29" name="矩形 128"/>
          <p:cNvSpPr/>
          <p:nvPr/>
        </p:nvSpPr>
        <p:spPr>
          <a:xfrm>
            <a:off x="4723853" y="3104227"/>
            <a:ext cx="520812" cy="1493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30" name="矩形 129"/>
          <p:cNvSpPr/>
          <p:nvPr/>
        </p:nvSpPr>
        <p:spPr>
          <a:xfrm>
            <a:off x="4723853" y="3253574"/>
            <a:ext cx="520812" cy="1493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31" name="矩形 130"/>
          <p:cNvSpPr/>
          <p:nvPr/>
        </p:nvSpPr>
        <p:spPr>
          <a:xfrm>
            <a:off x="4723853" y="3403620"/>
            <a:ext cx="520812" cy="1493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32" name="矩形 131"/>
          <p:cNvSpPr/>
          <p:nvPr/>
        </p:nvSpPr>
        <p:spPr>
          <a:xfrm>
            <a:off x="4723853" y="3552268"/>
            <a:ext cx="520812" cy="1493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4723853" y="3702314"/>
            <a:ext cx="520812" cy="1493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34" name="矩形 133"/>
          <p:cNvSpPr/>
          <p:nvPr/>
        </p:nvSpPr>
        <p:spPr>
          <a:xfrm>
            <a:off x="4723853" y="3851661"/>
            <a:ext cx="520812" cy="1493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4723853" y="4001707"/>
            <a:ext cx="520812" cy="1493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4723853" y="4150355"/>
            <a:ext cx="520812" cy="1493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37" name="矩形 136"/>
          <p:cNvSpPr/>
          <p:nvPr/>
        </p:nvSpPr>
        <p:spPr>
          <a:xfrm>
            <a:off x="4723853" y="4300401"/>
            <a:ext cx="520812" cy="1493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38" name="矩形 137"/>
          <p:cNvSpPr/>
          <p:nvPr/>
        </p:nvSpPr>
        <p:spPr>
          <a:xfrm>
            <a:off x="4723853" y="4449748"/>
            <a:ext cx="520812" cy="1493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39" name="矩形 138"/>
          <p:cNvSpPr/>
          <p:nvPr/>
        </p:nvSpPr>
        <p:spPr>
          <a:xfrm>
            <a:off x="4723853" y="4599794"/>
            <a:ext cx="520812" cy="1493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40" name="矩形 139"/>
          <p:cNvSpPr/>
          <p:nvPr/>
        </p:nvSpPr>
        <p:spPr>
          <a:xfrm>
            <a:off x="4723853" y="4748442"/>
            <a:ext cx="520812" cy="1493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41" name="矩形 140"/>
          <p:cNvSpPr/>
          <p:nvPr/>
        </p:nvSpPr>
        <p:spPr>
          <a:xfrm>
            <a:off x="4723853" y="4898488"/>
            <a:ext cx="520812" cy="1493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42" name="矩形 141"/>
          <p:cNvSpPr/>
          <p:nvPr/>
        </p:nvSpPr>
        <p:spPr>
          <a:xfrm>
            <a:off x="4723853" y="5047835"/>
            <a:ext cx="520812" cy="1493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43" name="下箭头 142"/>
          <p:cNvSpPr/>
          <p:nvPr/>
        </p:nvSpPr>
        <p:spPr>
          <a:xfrm>
            <a:off x="4366476" y="2364041"/>
            <a:ext cx="246236" cy="896082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4" name="右大括号 143"/>
          <p:cNvSpPr/>
          <p:nvPr/>
        </p:nvSpPr>
        <p:spPr>
          <a:xfrm>
            <a:off x="7961873" y="2507666"/>
            <a:ext cx="100488" cy="746735"/>
          </a:xfrm>
          <a:prstGeom prst="rightBrace">
            <a:avLst>
              <a:gd name="adj1" fmla="val 25187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5" name="文本框 144"/>
          <p:cNvSpPr txBox="1"/>
          <p:nvPr/>
        </p:nvSpPr>
        <p:spPr>
          <a:xfrm>
            <a:off x="4704017" y="1487283"/>
            <a:ext cx="5787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table1</a:t>
            </a:r>
            <a:endParaRPr lang="zh-CN" alt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6" name="文本框 145"/>
          <p:cNvSpPr txBox="1"/>
          <p:nvPr/>
        </p:nvSpPr>
        <p:spPr>
          <a:xfrm>
            <a:off x="7383381" y="1496257"/>
            <a:ext cx="5784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table2</a:t>
            </a:r>
            <a:endParaRPr lang="zh-CN" alt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7" name="文本框 146"/>
          <p:cNvSpPr txBox="1"/>
          <p:nvPr/>
        </p:nvSpPr>
        <p:spPr>
          <a:xfrm>
            <a:off x="4151957" y="1941295"/>
            <a:ext cx="62228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Phase 2</a:t>
            </a:r>
          </a:p>
          <a:p>
            <a:r>
              <a:rPr lang="en-US" altLang="zh-CN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Probe </a:t>
            </a:r>
            <a:endParaRPr lang="zh-CN" alt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8" name="文本框 147"/>
          <p:cNvSpPr txBox="1"/>
          <p:nvPr/>
        </p:nvSpPr>
        <p:spPr>
          <a:xfrm>
            <a:off x="8012117" y="2091341"/>
            <a:ext cx="62228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Phase 1</a:t>
            </a:r>
          </a:p>
          <a:p>
            <a:r>
              <a:rPr lang="en-US" altLang="zh-CN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Build</a:t>
            </a:r>
            <a:endParaRPr lang="zh-CN" alt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9" name="下箭头 148"/>
          <p:cNvSpPr/>
          <p:nvPr/>
        </p:nvSpPr>
        <p:spPr>
          <a:xfrm>
            <a:off x="8129904" y="2573644"/>
            <a:ext cx="307159" cy="293698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5833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cxnSp>
        <p:nvCxnSpPr>
          <p:cNvPr id="12" name="肘形连接符 11"/>
          <p:cNvCxnSpPr>
            <a:stCxn id="50" idx="3"/>
            <a:endCxn id="8" idx="1"/>
          </p:cNvCxnSpPr>
          <p:nvPr/>
        </p:nvCxnSpPr>
        <p:spPr>
          <a:xfrm flipV="1">
            <a:off x="3619196" y="2355341"/>
            <a:ext cx="556755" cy="55455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肘形连接符 34"/>
          <p:cNvCxnSpPr>
            <a:stCxn id="67" idx="3"/>
            <a:endCxn id="50" idx="1"/>
          </p:cNvCxnSpPr>
          <p:nvPr/>
        </p:nvCxnSpPr>
        <p:spPr>
          <a:xfrm flipV="1">
            <a:off x="2006597" y="2909893"/>
            <a:ext cx="574552" cy="106033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肘形连接符 37"/>
          <p:cNvCxnSpPr>
            <a:stCxn id="67" idx="3"/>
            <a:endCxn id="62" idx="1"/>
          </p:cNvCxnSpPr>
          <p:nvPr/>
        </p:nvCxnSpPr>
        <p:spPr>
          <a:xfrm>
            <a:off x="2006597" y="3970223"/>
            <a:ext cx="574552" cy="36299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肘形连接符 40"/>
          <p:cNvCxnSpPr>
            <a:stCxn id="67" idx="3"/>
            <a:endCxn id="65" idx="1"/>
          </p:cNvCxnSpPr>
          <p:nvPr/>
        </p:nvCxnSpPr>
        <p:spPr>
          <a:xfrm>
            <a:off x="2006597" y="3970223"/>
            <a:ext cx="574551" cy="139954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2909193" y="4923108"/>
            <a:ext cx="5348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smtClean="0"/>
              <a:t>…</a:t>
            </a:r>
            <a:endParaRPr lang="zh-CN" altLang="en-US" sz="1200"/>
          </a:p>
        </p:txBody>
      </p:sp>
      <p:sp>
        <p:nvSpPr>
          <p:cNvPr id="48" name="文本框 47"/>
          <p:cNvSpPr txBox="1"/>
          <p:nvPr/>
        </p:nvSpPr>
        <p:spPr>
          <a:xfrm>
            <a:off x="5770753" y="2204483"/>
            <a:ext cx="532553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mtClean="0"/>
              <a:t>Block</a:t>
            </a:r>
            <a:r>
              <a:rPr lang="zh-CN" altLang="en-US" smtClean="0"/>
              <a:t>是定长的纯数据，支持</a:t>
            </a:r>
            <a:r>
              <a:rPr lang="en-US" altLang="zh-CN" smtClean="0"/>
              <a:t>8,16,32,64bits</a:t>
            </a:r>
            <a:r>
              <a:rPr lang="zh-CN" altLang="en-US" smtClean="0"/>
              <a:t>（</a:t>
            </a:r>
            <a:r>
              <a:rPr lang="en-US" altLang="zh-CN" smtClean="0"/>
              <a:t>1,2,4</a:t>
            </a:r>
            <a:r>
              <a:rPr lang="zh-CN" altLang="en-US" smtClean="0"/>
              <a:t>暂不支持）</a:t>
            </a:r>
            <a:endParaRPr lang="en-US" altLang="zh-CN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一</a:t>
            </a:r>
            <a:r>
              <a:rPr lang="zh-CN" altLang="en-US" smtClean="0"/>
              <a:t>个列的不同的</a:t>
            </a:r>
            <a:r>
              <a:rPr lang="en-US" altLang="zh-CN" smtClean="0"/>
              <a:t>block</a:t>
            </a:r>
            <a:r>
              <a:rPr lang="zh-CN" altLang="en-US" smtClean="0"/>
              <a:t>的大小不一定是一样的，可能是经过压缩后的数据</a:t>
            </a:r>
            <a:endParaRPr lang="en-US" altLang="zh-CN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mtClean="0"/>
              <a:t>Column</a:t>
            </a:r>
            <a:r>
              <a:rPr lang="zh-CN" altLang="en-US" smtClean="0"/>
              <a:t>保存了列的</a:t>
            </a:r>
            <a:r>
              <a:rPr lang="en-US" altLang="zh-CN" smtClean="0"/>
              <a:t>block</a:t>
            </a:r>
            <a:r>
              <a:rPr lang="zh-CN" altLang="en-US" smtClean="0"/>
              <a:t>数据首地址，当需要定位到表的某行某列时，需要用到这个信息</a:t>
            </a:r>
            <a:endParaRPr lang="en-US" altLang="zh-CN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mtClean="0"/>
              <a:t>列的</a:t>
            </a:r>
            <a:r>
              <a:rPr lang="en-US" altLang="zh-CN" smtClean="0"/>
              <a:t>block</a:t>
            </a:r>
            <a:r>
              <a:rPr lang="zh-CN" altLang="en-US" smtClean="0"/>
              <a:t>列表用</a:t>
            </a:r>
            <a:r>
              <a:rPr lang="en-US" altLang="zh-CN" smtClean="0"/>
              <a:t>vector</a:t>
            </a:r>
            <a:r>
              <a:rPr lang="zh-CN" altLang="en-US" smtClean="0"/>
              <a:t>存储，用于直接寻址</a:t>
            </a:r>
            <a:endParaRPr lang="en-US" altLang="zh-CN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mtClean="0"/>
              <a:t>表的列汇总信息用</a:t>
            </a:r>
            <a:r>
              <a:rPr lang="en-US" altLang="zh-CN"/>
              <a:t>vector</a:t>
            </a:r>
            <a:r>
              <a:rPr lang="zh-CN" altLang="en-US"/>
              <a:t>存储，用于直接寻址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175951" y="2199414"/>
            <a:ext cx="1038047" cy="3118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block</a:t>
            </a:r>
            <a:endParaRPr lang="zh-CN" altLang="en-US" sz="1200"/>
          </a:p>
        </p:txBody>
      </p:sp>
      <p:sp>
        <p:nvSpPr>
          <p:cNvPr id="36" name="矩形 35"/>
          <p:cNvSpPr/>
          <p:nvPr/>
        </p:nvSpPr>
        <p:spPr>
          <a:xfrm>
            <a:off x="4175951" y="2515735"/>
            <a:ext cx="1038047" cy="3118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block</a:t>
            </a:r>
            <a:endParaRPr lang="zh-CN" altLang="en-US" sz="1200"/>
          </a:p>
        </p:txBody>
      </p:sp>
      <p:sp>
        <p:nvSpPr>
          <p:cNvPr id="37" name="矩形 36"/>
          <p:cNvSpPr/>
          <p:nvPr/>
        </p:nvSpPr>
        <p:spPr>
          <a:xfrm>
            <a:off x="4175951" y="2824267"/>
            <a:ext cx="1038047" cy="3118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block</a:t>
            </a:r>
            <a:endParaRPr lang="zh-CN" altLang="en-US" sz="1200"/>
          </a:p>
        </p:txBody>
      </p:sp>
      <p:sp>
        <p:nvSpPr>
          <p:cNvPr id="39" name="矩形 38"/>
          <p:cNvSpPr/>
          <p:nvPr/>
        </p:nvSpPr>
        <p:spPr>
          <a:xfrm>
            <a:off x="4175951" y="3140738"/>
            <a:ext cx="1038047" cy="3118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block</a:t>
            </a:r>
            <a:endParaRPr lang="zh-CN" altLang="en-US" sz="1200"/>
          </a:p>
        </p:txBody>
      </p:sp>
      <p:cxnSp>
        <p:nvCxnSpPr>
          <p:cNvPr id="43" name="肘形连接符 42"/>
          <p:cNvCxnSpPr>
            <a:stCxn id="50" idx="3"/>
            <a:endCxn id="36" idx="1"/>
          </p:cNvCxnSpPr>
          <p:nvPr/>
        </p:nvCxnSpPr>
        <p:spPr>
          <a:xfrm flipV="1">
            <a:off x="3619196" y="2671662"/>
            <a:ext cx="556755" cy="23823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肘形连接符 48"/>
          <p:cNvCxnSpPr>
            <a:stCxn id="50" idx="3"/>
            <a:endCxn id="37" idx="1"/>
          </p:cNvCxnSpPr>
          <p:nvPr/>
        </p:nvCxnSpPr>
        <p:spPr>
          <a:xfrm>
            <a:off x="3619196" y="2909893"/>
            <a:ext cx="556755" cy="7030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 49"/>
          <p:cNvSpPr/>
          <p:nvPr/>
        </p:nvSpPr>
        <p:spPr>
          <a:xfrm>
            <a:off x="2581149" y="2753966"/>
            <a:ext cx="1038047" cy="3118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column</a:t>
            </a:r>
            <a:endParaRPr lang="zh-CN" altLang="en-US" sz="1200"/>
          </a:p>
        </p:txBody>
      </p:sp>
      <p:cxnSp>
        <p:nvCxnSpPr>
          <p:cNvPr id="52" name="肘形连接符 51"/>
          <p:cNvCxnSpPr>
            <a:stCxn id="50" idx="3"/>
            <a:endCxn id="39" idx="1"/>
          </p:cNvCxnSpPr>
          <p:nvPr/>
        </p:nvCxnSpPr>
        <p:spPr>
          <a:xfrm>
            <a:off x="3619196" y="2909893"/>
            <a:ext cx="556755" cy="38677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肘形连接符 54"/>
          <p:cNvCxnSpPr>
            <a:stCxn id="62" idx="3"/>
            <a:endCxn id="56" idx="1"/>
          </p:cNvCxnSpPr>
          <p:nvPr/>
        </p:nvCxnSpPr>
        <p:spPr>
          <a:xfrm flipV="1">
            <a:off x="3619196" y="3778666"/>
            <a:ext cx="556755" cy="55455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矩形 55"/>
          <p:cNvSpPr/>
          <p:nvPr/>
        </p:nvSpPr>
        <p:spPr>
          <a:xfrm>
            <a:off x="4175951" y="3622739"/>
            <a:ext cx="1038047" cy="3118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block</a:t>
            </a:r>
            <a:endParaRPr lang="zh-CN" altLang="en-US" sz="1200"/>
          </a:p>
        </p:txBody>
      </p:sp>
      <p:sp>
        <p:nvSpPr>
          <p:cNvPr id="57" name="矩形 56"/>
          <p:cNvSpPr/>
          <p:nvPr/>
        </p:nvSpPr>
        <p:spPr>
          <a:xfrm>
            <a:off x="4175951" y="3939060"/>
            <a:ext cx="1038047" cy="3118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block</a:t>
            </a:r>
            <a:endParaRPr lang="zh-CN" altLang="en-US" sz="1200"/>
          </a:p>
        </p:txBody>
      </p:sp>
      <p:sp>
        <p:nvSpPr>
          <p:cNvPr id="58" name="矩形 57"/>
          <p:cNvSpPr/>
          <p:nvPr/>
        </p:nvSpPr>
        <p:spPr>
          <a:xfrm>
            <a:off x="4175951" y="4247592"/>
            <a:ext cx="1038047" cy="3118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block</a:t>
            </a:r>
            <a:endParaRPr lang="zh-CN" altLang="en-US" sz="1200"/>
          </a:p>
        </p:txBody>
      </p:sp>
      <p:sp>
        <p:nvSpPr>
          <p:cNvPr id="59" name="矩形 58"/>
          <p:cNvSpPr/>
          <p:nvPr/>
        </p:nvSpPr>
        <p:spPr>
          <a:xfrm>
            <a:off x="4175951" y="4564063"/>
            <a:ext cx="1038047" cy="3118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block</a:t>
            </a:r>
            <a:endParaRPr lang="zh-CN" altLang="en-US" sz="1200"/>
          </a:p>
        </p:txBody>
      </p:sp>
      <p:cxnSp>
        <p:nvCxnSpPr>
          <p:cNvPr id="60" name="肘形连接符 59"/>
          <p:cNvCxnSpPr>
            <a:stCxn id="62" idx="3"/>
            <a:endCxn id="57" idx="1"/>
          </p:cNvCxnSpPr>
          <p:nvPr/>
        </p:nvCxnSpPr>
        <p:spPr>
          <a:xfrm flipV="1">
            <a:off x="3619196" y="4094987"/>
            <a:ext cx="556755" cy="23823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肘形连接符 60"/>
          <p:cNvCxnSpPr>
            <a:stCxn id="62" idx="3"/>
            <a:endCxn id="58" idx="1"/>
          </p:cNvCxnSpPr>
          <p:nvPr/>
        </p:nvCxnSpPr>
        <p:spPr>
          <a:xfrm>
            <a:off x="3619196" y="4333218"/>
            <a:ext cx="556755" cy="7030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矩形 61"/>
          <p:cNvSpPr/>
          <p:nvPr/>
        </p:nvSpPr>
        <p:spPr>
          <a:xfrm>
            <a:off x="2581149" y="4177291"/>
            <a:ext cx="1038047" cy="3118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column</a:t>
            </a:r>
            <a:endParaRPr lang="zh-CN" altLang="en-US" sz="1200"/>
          </a:p>
        </p:txBody>
      </p:sp>
      <p:cxnSp>
        <p:nvCxnSpPr>
          <p:cNvPr id="63" name="肘形连接符 62"/>
          <p:cNvCxnSpPr>
            <a:stCxn id="62" idx="3"/>
            <a:endCxn id="59" idx="1"/>
          </p:cNvCxnSpPr>
          <p:nvPr/>
        </p:nvCxnSpPr>
        <p:spPr>
          <a:xfrm>
            <a:off x="3619196" y="4333218"/>
            <a:ext cx="556755" cy="38677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矩形 64"/>
          <p:cNvSpPr/>
          <p:nvPr/>
        </p:nvSpPr>
        <p:spPr>
          <a:xfrm>
            <a:off x="2581148" y="5213844"/>
            <a:ext cx="1038047" cy="3118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column</a:t>
            </a:r>
            <a:endParaRPr lang="zh-CN" altLang="en-US" sz="1200"/>
          </a:p>
        </p:txBody>
      </p:sp>
      <p:sp>
        <p:nvSpPr>
          <p:cNvPr id="67" name="矩形 66"/>
          <p:cNvSpPr/>
          <p:nvPr/>
        </p:nvSpPr>
        <p:spPr>
          <a:xfrm>
            <a:off x="968550" y="3814296"/>
            <a:ext cx="1038047" cy="31185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table</a:t>
            </a:r>
            <a:endParaRPr lang="zh-CN" altLang="en-US" sz="1200"/>
          </a:p>
        </p:txBody>
      </p:sp>
      <p:sp>
        <p:nvSpPr>
          <p:cNvPr id="72" name="矩形 71"/>
          <p:cNvSpPr/>
          <p:nvPr/>
        </p:nvSpPr>
        <p:spPr>
          <a:xfrm>
            <a:off x="968549" y="5601367"/>
            <a:ext cx="1038047" cy="31185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table</a:t>
            </a:r>
            <a:endParaRPr lang="zh-CN" altLang="en-US" sz="1200"/>
          </a:p>
        </p:txBody>
      </p:sp>
      <p:sp>
        <p:nvSpPr>
          <p:cNvPr id="73" name="矩形 72"/>
          <p:cNvSpPr/>
          <p:nvPr/>
        </p:nvSpPr>
        <p:spPr>
          <a:xfrm>
            <a:off x="968549" y="5057917"/>
            <a:ext cx="1038047" cy="31185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table</a:t>
            </a:r>
            <a:endParaRPr lang="zh-CN" altLang="en-US" sz="1200"/>
          </a:p>
        </p:txBody>
      </p:sp>
      <p:sp>
        <p:nvSpPr>
          <p:cNvPr id="74" name="文本框 73"/>
          <p:cNvSpPr txBox="1"/>
          <p:nvPr/>
        </p:nvSpPr>
        <p:spPr>
          <a:xfrm>
            <a:off x="1307737" y="4687821"/>
            <a:ext cx="5348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smtClean="0"/>
              <a:t>…</a:t>
            </a:r>
            <a:endParaRPr lang="zh-CN" altLang="en-US" sz="1200"/>
          </a:p>
        </p:txBody>
      </p:sp>
      <p:sp>
        <p:nvSpPr>
          <p:cNvPr id="75" name="矩形 74"/>
          <p:cNvSpPr/>
          <p:nvPr/>
        </p:nvSpPr>
        <p:spPr>
          <a:xfrm>
            <a:off x="1774849" y="1944385"/>
            <a:ext cx="605804" cy="5427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900" smtClean="0"/>
              <a:t>base</a:t>
            </a:r>
          </a:p>
          <a:p>
            <a:r>
              <a:rPr lang="en-US" altLang="zh-CN" sz="900" smtClean="0"/>
              <a:t>offset</a:t>
            </a:r>
          </a:p>
          <a:p>
            <a:r>
              <a:rPr lang="en-US" altLang="zh-CN" sz="900"/>
              <a:t>type</a:t>
            </a:r>
            <a:endParaRPr lang="zh-CN" altLang="en-US" sz="900"/>
          </a:p>
        </p:txBody>
      </p:sp>
      <p:cxnSp>
        <p:nvCxnSpPr>
          <p:cNvPr id="77" name="肘形连接符 76"/>
          <p:cNvCxnSpPr>
            <a:stCxn id="75" idx="2"/>
            <a:endCxn id="50" idx="0"/>
          </p:cNvCxnSpPr>
          <p:nvPr/>
        </p:nvCxnSpPr>
        <p:spPr>
          <a:xfrm rot="16200000" flipH="1">
            <a:off x="2455522" y="2109314"/>
            <a:ext cx="266881" cy="1022422"/>
          </a:xfrm>
          <a:prstGeom prst="bentConnector3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圆角矩形 2"/>
          <p:cNvSpPr/>
          <p:nvPr/>
        </p:nvSpPr>
        <p:spPr>
          <a:xfrm>
            <a:off x="4005918" y="2048255"/>
            <a:ext cx="1353312" cy="3009661"/>
          </a:xfrm>
          <a:prstGeom prst="roundRect">
            <a:avLst>
              <a:gd name="adj" fmla="val 8559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359943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218418" y="2246837"/>
            <a:ext cx="503375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a.*</a:t>
            </a:r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table1 a, table2 b, table3 c</a:t>
            </a:r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a.f1 = b.f1 </a:t>
            </a:r>
            <a:r>
              <a:rPr lang="en-US" altLang="zh-CN" sz="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b.f2 = c.f2 </a:t>
            </a:r>
            <a:r>
              <a:rPr lang="en-US" altLang="zh-CN" sz="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a.f3 = c.f3</a:t>
            </a:r>
            <a:endParaRPr lang="zh-CN" altLang="en-US" sz="9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914341" y="2771775"/>
            <a:ext cx="524060" cy="2203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join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552022" y="3304672"/>
            <a:ext cx="524060" cy="2203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join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294972" y="3304672"/>
            <a:ext cx="524060" cy="2203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scan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180547" y="3837569"/>
            <a:ext cx="524060" cy="2203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scan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914341" y="3847363"/>
            <a:ext cx="524060" cy="2203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scan</a:t>
            </a:r>
            <a:endParaRPr lang="zh-CN" altLang="en-US" sz="900">
              <a:solidFill>
                <a:schemeClr val="tx1"/>
              </a:solidFill>
            </a:endParaRPr>
          </a:p>
        </p:txBody>
      </p:sp>
      <p:cxnSp>
        <p:nvCxnSpPr>
          <p:cNvPr id="9" name="直接箭头连接符 8"/>
          <p:cNvCxnSpPr>
            <a:stCxn id="7" idx="0"/>
          </p:cNvCxnSpPr>
          <p:nvPr/>
        </p:nvCxnSpPr>
        <p:spPr>
          <a:xfrm flipV="1">
            <a:off x="1442577" y="3525023"/>
            <a:ext cx="262030" cy="3125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8" idx="0"/>
          </p:cNvCxnSpPr>
          <p:nvPr/>
        </p:nvCxnSpPr>
        <p:spPr>
          <a:xfrm flipH="1" flipV="1">
            <a:off x="1966637" y="3525023"/>
            <a:ext cx="209734" cy="3223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6" idx="0"/>
          </p:cNvCxnSpPr>
          <p:nvPr/>
        </p:nvCxnSpPr>
        <p:spPr>
          <a:xfrm flipH="1" flipV="1">
            <a:off x="2294972" y="2992126"/>
            <a:ext cx="262030" cy="3125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5" idx="0"/>
          </p:cNvCxnSpPr>
          <p:nvPr/>
        </p:nvCxnSpPr>
        <p:spPr>
          <a:xfrm flipV="1">
            <a:off x="1814052" y="2992126"/>
            <a:ext cx="257452" cy="3125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1126115" y="4053856"/>
            <a:ext cx="5784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smtClean="0"/>
              <a:t>table1</a:t>
            </a:r>
            <a:endParaRPr lang="zh-CN" altLang="en-US" sz="1200" i="1"/>
          </a:p>
        </p:txBody>
      </p:sp>
      <p:sp>
        <p:nvSpPr>
          <p:cNvPr id="23" name="文本框 22"/>
          <p:cNvSpPr txBox="1"/>
          <p:nvPr/>
        </p:nvSpPr>
        <p:spPr>
          <a:xfrm>
            <a:off x="1866348" y="4053856"/>
            <a:ext cx="5784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smtClean="0"/>
              <a:t>table2</a:t>
            </a:r>
            <a:endParaRPr lang="zh-CN" altLang="en-US" sz="1200" i="1"/>
          </a:p>
        </p:txBody>
      </p:sp>
      <p:sp>
        <p:nvSpPr>
          <p:cNvPr id="24" name="文本框 23"/>
          <p:cNvSpPr txBox="1"/>
          <p:nvPr/>
        </p:nvSpPr>
        <p:spPr>
          <a:xfrm>
            <a:off x="2277281" y="3507562"/>
            <a:ext cx="5784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smtClean="0"/>
              <a:t>table3</a:t>
            </a:r>
            <a:endParaRPr lang="zh-CN" altLang="en-US" sz="1200" i="1"/>
          </a:p>
        </p:txBody>
      </p:sp>
      <p:sp>
        <p:nvSpPr>
          <p:cNvPr id="25" name="矩形 24"/>
          <p:cNvSpPr/>
          <p:nvPr/>
        </p:nvSpPr>
        <p:spPr>
          <a:xfrm>
            <a:off x="3578130" y="2771775"/>
            <a:ext cx="524060" cy="2203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join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215811" y="3304672"/>
            <a:ext cx="524060" cy="2203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join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3958761" y="3304672"/>
            <a:ext cx="524060" cy="2203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scan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2844336" y="3837569"/>
            <a:ext cx="524060" cy="2203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scan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3578130" y="3847363"/>
            <a:ext cx="524060" cy="2203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scan</a:t>
            </a:r>
            <a:endParaRPr lang="zh-CN" altLang="en-US" sz="900">
              <a:solidFill>
                <a:schemeClr val="tx1"/>
              </a:solidFill>
            </a:endParaRPr>
          </a:p>
        </p:txBody>
      </p:sp>
      <p:cxnSp>
        <p:nvCxnSpPr>
          <p:cNvPr id="30" name="直接箭头连接符 29"/>
          <p:cNvCxnSpPr>
            <a:stCxn id="28" idx="0"/>
          </p:cNvCxnSpPr>
          <p:nvPr/>
        </p:nvCxnSpPr>
        <p:spPr>
          <a:xfrm flipV="1">
            <a:off x="3106366" y="3525023"/>
            <a:ext cx="262030" cy="3125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29" idx="0"/>
          </p:cNvCxnSpPr>
          <p:nvPr/>
        </p:nvCxnSpPr>
        <p:spPr>
          <a:xfrm flipH="1" flipV="1">
            <a:off x="3630426" y="3525023"/>
            <a:ext cx="209734" cy="3223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27" idx="0"/>
          </p:cNvCxnSpPr>
          <p:nvPr/>
        </p:nvCxnSpPr>
        <p:spPr>
          <a:xfrm flipH="1" flipV="1">
            <a:off x="3958761" y="2992126"/>
            <a:ext cx="262030" cy="3125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26" idx="0"/>
          </p:cNvCxnSpPr>
          <p:nvPr/>
        </p:nvCxnSpPr>
        <p:spPr>
          <a:xfrm flipV="1">
            <a:off x="3477841" y="2992126"/>
            <a:ext cx="257452" cy="3125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2789904" y="4053856"/>
            <a:ext cx="5784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smtClean="0"/>
              <a:t>table3</a:t>
            </a:r>
            <a:endParaRPr lang="zh-CN" altLang="en-US" sz="1200" i="1"/>
          </a:p>
        </p:txBody>
      </p:sp>
      <p:sp>
        <p:nvSpPr>
          <p:cNvPr id="35" name="文本框 34"/>
          <p:cNvSpPr txBox="1"/>
          <p:nvPr/>
        </p:nvSpPr>
        <p:spPr>
          <a:xfrm>
            <a:off x="3530137" y="4053856"/>
            <a:ext cx="5784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smtClean="0"/>
              <a:t>table1</a:t>
            </a:r>
            <a:endParaRPr lang="zh-CN" altLang="en-US" sz="1200" i="1"/>
          </a:p>
        </p:txBody>
      </p:sp>
      <p:sp>
        <p:nvSpPr>
          <p:cNvPr id="36" name="文本框 35"/>
          <p:cNvSpPr txBox="1"/>
          <p:nvPr/>
        </p:nvSpPr>
        <p:spPr>
          <a:xfrm>
            <a:off x="3941070" y="3507562"/>
            <a:ext cx="5784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smtClean="0"/>
              <a:t>table2</a:t>
            </a:r>
            <a:endParaRPr lang="zh-CN" altLang="en-US" sz="1200" i="1"/>
          </a:p>
        </p:txBody>
      </p:sp>
      <p:sp>
        <p:nvSpPr>
          <p:cNvPr id="37" name="矩形 36"/>
          <p:cNvSpPr/>
          <p:nvPr/>
        </p:nvSpPr>
        <p:spPr>
          <a:xfrm>
            <a:off x="5151339" y="2771775"/>
            <a:ext cx="524060" cy="2203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join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4789020" y="3304672"/>
            <a:ext cx="524060" cy="2203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join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5531970" y="3304672"/>
            <a:ext cx="524060" cy="2203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scan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4417545" y="3837569"/>
            <a:ext cx="524060" cy="2203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scan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5151339" y="3847363"/>
            <a:ext cx="524060" cy="2203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scan</a:t>
            </a:r>
            <a:endParaRPr lang="zh-CN" altLang="en-US" sz="900">
              <a:solidFill>
                <a:schemeClr val="tx1"/>
              </a:solidFill>
            </a:endParaRPr>
          </a:p>
        </p:txBody>
      </p:sp>
      <p:cxnSp>
        <p:nvCxnSpPr>
          <p:cNvPr id="42" name="直接箭头连接符 41"/>
          <p:cNvCxnSpPr>
            <a:stCxn id="40" idx="0"/>
          </p:cNvCxnSpPr>
          <p:nvPr/>
        </p:nvCxnSpPr>
        <p:spPr>
          <a:xfrm flipV="1">
            <a:off x="4679575" y="3525023"/>
            <a:ext cx="262030" cy="3125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41" idx="0"/>
          </p:cNvCxnSpPr>
          <p:nvPr/>
        </p:nvCxnSpPr>
        <p:spPr>
          <a:xfrm flipH="1" flipV="1">
            <a:off x="5203635" y="3525023"/>
            <a:ext cx="209734" cy="3223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stCxn id="39" idx="0"/>
          </p:cNvCxnSpPr>
          <p:nvPr/>
        </p:nvCxnSpPr>
        <p:spPr>
          <a:xfrm flipH="1" flipV="1">
            <a:off x="5531970" y="2992126"/>
            <a:ext cx="262030" cy="3125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38" idx="0"/>
          </p:cNvCxnSpPr>
          <p:nvPr/>
        </p:nvCxnSpPr>
        <p:spPr>
          <a:xfrm flipV="1">
            <a:off x="5051050" y="2992126"/>
            <a:ext cx="257452" cy="3125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/>
          <p:cNvSpPr txBox="1"/>
          <p:nvPr/>
        </p:nvSpPr>
        <p:spPr>
          <a:xfrm>
            <a:off x="4363113" y="4053856"/>
            <a:ext cx="5784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smtClean="0"/>
              <a:t>table2</a:t>
            </a:r>
            <a:endParaRPr lang="zh-CN" altLang="en-US" sz="1200" i="1"/>
          </a:p>
        </p:txBody>
      </p:sp>
      <p:sp>
        <p:nvSpPr>
          <p:cNvPr id="47" name="文本框 46"/>
          <p:cNvSpPr txBox="1"/>
          <p:nvPr/>
        </p:nvSpPr>
        <p:spPr>
          <a:xfrm>
            <a:off x="5103346" y="4053856"/>
            <a:ext cx="5784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smtClean="0"/>
              <a:t>table3</a:t>
            </a:r>
            <a:endParaRPr lang="zh-CN" altLang="en-US" sz="1200" i="1"/>
          </a:p>
        </p:txBody>
      </p:sp>
      <p:sp>
        <p:nvSpPr>
          <p:cNvPr id="48" name="文本框 47"/>
          <p:cNvSpPr txBox="1"/>
          <p:nvPr/>
        </p:nvSpPr>
        <p:spPr>
          <a:xfrm>
            <a:off x="5514279" y="3507562"/>
            <a:ext cx="5784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smtClean="0"/>
              <a:t>table3</a:t>
            </a:r>
            <a:endParaRPr lang="zh-CN" altLang="en-US" sz="1200" i="1"/>
          </a:p>
        </p:txBody>
      </p:sp>
      <p:sp>
        <p:nvSpPr>
          <p:cNvPr id="49" name="文本框 48"/>
          <p:cNvSpPr txBox="1"/>
          <p:nvPr/>
        </p:nvSpPr>
        <p:spPr>
          <a:xfrm>
            <a:off x="1716299" y="4285460"/>
            <a:ext cx="9060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smtClean="0"/>
              <a:t>Join Plan(a)</a:t>
            </a:r>
            <a:endParaRPr lang="zh-CN" altLang="en-US" sz="1200" i="1"/>
          </a:p>
        </p:txBody>
      </p:sp>
      <p:sp>
        <p:nvSpPr>
          <p:cNvPr id="50" name="文本框 49"/>
          <p:cNvSpPr txBox="1"/>
          <p:nvPr/>
        </p:nvSpPr>
        <p:spPr>
          <a:xfrm>
            <a:off x="3392277" y="4285460"/>
            <a:ext cx="9060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smtClean="0"/>
              <a:t>Join Plan(b)</a:t>
            </a:r>
            <a:endParaRPr lang="zh-CN" altLang="en-US" sz="1200" i="1"/>
          </a:p>
        </p:txBody>
      </p:sp>
      <p:sp>
        <p:nvSpPr>
          <p:cNvPr id="51" name="文本框 50"/>
          <p:cNvSpPr txBox="1"/>
          <p:nvPr/>
        </p:nvSpPr>
        <p:spPr>
          <a:xfrm>
            <a:off x="4964183" y="4285460"/>
            <a:ext cx="8915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smtClean="0"/>
              <a:t>Join Plan(c)</a:t>
            </a:r>
            <a:endParaRPr lang="zh-CN" altLang="en-US" sz="1200" i="1"/>
          </a:p>
        </p:txBody>
      </p:sp>
    </p:spTree>
    <p:extLst>
      <p:ext uri="{BB962C8B-B14F-4D97-AF65-F5344CB8AC3E}">
        <p14:creationId xmlns:p14="http://schemas.microsoft.com/office/powerpoint/2010/main" val="1985395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1218418" y="2246837"/>
            <a:ext cx="428194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a.*</a:t>
            </a:r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table1 a, table2 b, table3 c</a:t>
            </a:r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a.f1 = b.f1 </a:t>
            </a:r>
            <a:r>
              <a:rPr lang="en-US" altLang="zh-CN" sz="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b.f1 = c.f1</a:t>
            </a:r>
            <a:endParaRPr lang="zh-CN" altLang="en-US" sz="9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676526" y="2600326"/>
            <a:ext cx="981074" cy="2180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Merge Join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904572" y="3133222"/>
            <a:ext cx="524060" cy="2203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scan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23" name="直接箭头连接符 22"/>
          <p:cNvCxnSpPr>
            <a:stCxn id="22" idx="0"/>
            <a:endCxn id="20" idx="2"/>
          </p:cNvCxnSpPr>
          <p:nvPr/>
        </p:nvCxnSpPr>
        <p:spPr>
          <a:xfrm flipV="1">
            <a:off x="3166602" y="2818394"/>
            <a:ext cx="461" cy="3148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35" idx="0"/>
          </p:cNvCxnSpPr>
          <p:nvPr/>
        </p:nvCxnSpPr>
        <p:spPr>
          <a:xfrm flipV="1">
            <a:off x="2523940" y="2820676"/>
            <a:ext cx="380632" cy="3102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2261910" y="3130940"/>
            <a:ext cx="524060" cy="2203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scan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3589450" y="3130940"/>
            <a:ext cx="524060" cy="2203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scan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41" name="直接箭头连接符 40"/>
          <p:cNvCxnSpPr>
            <a:stCxn id="36" idx="0"/>
          </p:cNvCxnSpPr>
          <p:nvPr/>
        </p:nvCxnSpPr>
        <p:spPr>
          <a:xfrm flipH="1" flipV="1">
            <a:off x="3428632" y="2820676"/>
            <a:ext cx="422848" cy="3102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/>
          <p:cNvSpPr txBox="1"/>
          <p:nvPr/>
        </p:nvSpPr>
        <p:spPr>
          <a:xfrm>
            <a:off x="2226528" y="3333165"/>
            <a:ext cx="5784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smtClean="0"/>
              <a:t>table1</a:t>
            </a:r>
            <a:endParaRPr lang="zh-CN" altLang="en-US" sz="1200" i="1"/>
          </a:p>
        </p:txBody>
      </p:sp>
      <p:sp>
        <p:nvSpPr>
          <p:cNvPr id="50" name="文本框 49"/>
          <p:cNvSpPr txBox="1"/>
          <p:nvPr/>
        </p:nvSpPr>
        <p:spPr>
          <a:xfrm>
            <a:off x="2886881" y="3333165"/>
            <a:ext cx="5784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smtClean="0"/>
              <a:t>table2</a:t>
            </a:r>
            <a:endParaRPr lang="zh-CN" altLang="en-US" sz="1200" i="1"/>
          </a:p>
        </p:txBody>
      </p:sp>
      <p:sp>
        <p:nvSpPr>
          <p:cNvPr id="51" name="文本框 50"/>
          <p:cNvSpPr txBox="1"/>
          <p:nvPr/>
        </p:nvSpPr>
        <p:spPr>
          <a:xfrm>
            <a:off x="3578566" y="3333165"/>
            <a:ext cx="5784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dirty="0" smtClean="0"/>
              <a:t>table3</a:t>
            </a:r>
            <a:endParaRPr lang="zh-CN" altLang="en-US" sz="1200" i="1" dirty="0"/>
          </a:p>
        </p:txBody>
      </p:sp>
    </p:spTree>
    <p:extLst>
      <p:ext uri="{BB962C8B-B14F-4D97-AF65-F5344CB8AC3E}">
        <p14:creationId xmlns:p14="http://schemas.microsoft.com/office/powerpoint/2010/main" val="411853640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4048170" y="3537859"/>
            <a:ext cx="707570" cy="707570"/>
          </a:xfrm>
          <a:prstGeom prst="ellipse">
            <a:avLst/>
          </a:prstGeom>
          <a:solidFill>
            <a:schemeClr val="bg1">
              <a:lumMod val="65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4454116" y="3622220"/>
            <a:ext cx="503463" cy="503463"/>
          </a:xfrm>
          <a:prstGeom prst="ellipse">
            <a:avLst/>
          </a:prstGeom>
          <a:solidFill>
            <a:schemeClr val="tx1">
              <a:lumMod val="85000"/>
              <a:lumOff val="15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2824866" y="3537859"/>
            <a:ext cx="707570" cy="707570"/>
          </a:xfrm>
          <a:prstGeom prst="ellipse">
            <a:avLst/>
          </a:prstGeom>
          <a:solidFill>
            <a:schemeClr val="bg1">
              <a:lumMod val="65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3007201" y="3639912"/>
            <a:ext cx="503463" cy="503463"/>
          </a:xfrm>
          <a:prstGeom prst="ellipse">
            <a:avLst/>
          </a:prstGeom>
          <a:solidFill>
            <a:schemeClr val="tx1">
              <a:lumMod val="85000"/>
              <a:lumOff val="15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1295866" y="3537859"/>
            <a:ext cx="707570" cy="707570"/>
          </a:xfrm>
          <a:prstGeom prst="ellipse">
            <a:avLst/>
          </a:prstGeom>
          <a:solidFill>
            <a:schemeClr val="bg1">
              <a:lumMod val="65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2040969" y="3622219"/>
            <a:ext cx="503463" cy="503463"/>
          </a:xfrm>
          <a:prstGeom prst="ellipse">
            <a:avLst/>
          </a:prstGeom>
          <a:solidFill>
            <a:schemeClr val="tx1">
              <a:lumMod val="85000"/>
              <a:lumOff val="15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本框 13"/>
              <p:cNvSpPr txBox="1"/>
              <p:nvPr/>
            </p:nvSpPr>
            <p:spPr>
              <a:xfrm>
                <a:off x="1569984" y="4345240"/>
                <a:ext cx="70929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zh-CN" altLang="en-US" sz="1200" i="1">
                          <a:latin typeface="Cambria Math" panose="02040503050406030204" pitchFamily="18" charset="0"/>
                        </a:rPr>
                        <m:t>∩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1200" i="1">
                          <a:latin typeface="Cambria Math" panose="02040503050406030204" pitchFamily="18" charset="0"/>
                        </a:rPr>
                        <m:t>∅</m:t>
                      </m:r>
                    </m:oMath>
                  </m:oMathPara>
                </a14:m>
                <a:endParaRPr lang="zh-CN" altLang="en-US" sz="1200"/>
              </a:p>
            </p:txBody>
          </p:sp>
        </mc:Choice>
        <mc:Fallback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9984" y="4345240"/>
                <a:ext cx="709297" cy="184666"/>
              </a:xfrm>
              <a:prstGeom prst="rect">
                <a:avLst/>
              </a:prstGeom>
              <a:blipFill rotWithShape="0">
                <a:blip r:embed="rId2"/>
                <a:stretch>
                  <a:fillRect l="-5172" t="-3333" r="-6034"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矩形 18"/>
              <p:cNvSpPr/>
              <p:nvPr/>
            </p:nvSpPr>
            <p:spPr>
              <a:xfrm>
                <a:off x="2651012" y="4299073"/>
                <a:ext cx="90287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zh-CN" altLang="en-US" sz="1200" i="1">
                          <a:latin typeface="Cambria Math" panose="02040503050406030204" pitchFamily="18" charset="0"/>
                        </a:rPr>
                        <m:t>∩</m:t>
                      </m:r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zh-CN" altLang="en-US" sz="1200"/>
              </a:p>
            </p:txBody>
          </p:sp>
        </mc:Choice>
        <mc:Fallback>
          <p:sp>
            <p:nvSpPr>
              <p:cNvPr id="19" name="矩形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1012" y="4299073"/>
                <a:ext cx="902876" cy="27699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文本框 19"/>
              <p:cNvSpPr txBox="1"/>
              <p:nvPr/>
            </p:nvSpPr>
            <p:spPr>
              <a:xfrm>
                <a:off x="3736360" y="4345240"/>
                <a:ext cx="155856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zh-CN"/>
                </a:defPPr>
                <a:lvl1pPr>
                  <a:defRPr sz="1200" b="0" i="1">
                    <a:latin typeface="Cambria Math" panose="02040503050406030204" pitchFamily="18" charset="0"/>
                  </a:defRPr>
                </a:lvl1pPr>
              </a:lstStyle>
              <a:p>
                <a14:m>
                  <m:oMath xmlns:m="http://schemas.openxmlformats.org/officeDocument/2006/math">
                    <m:r>
                      <a:rPr lang="en-US" altLang="zh-CN" smtClean="0"/>
                      <m:t>𝐴</m:t>
                    </m:r>
                    <m:r>
                      <a:rPr lang="zh-CN" altLang="en-US"/>
                      <m:t>∩</m:t>
                    </m:r>
                    <m:r>
                      <a:rPr lang="en-US" altLang="zh-CN"/>
                      <m:t>𝐵</m:t>
                    </m:r>
                    <m:r>
                      <a:rPr lang="zh-CN" altLang="en-US"/>
                      <m:t>≠∅</m:t>
                    </m:r>
                    <m:r>
                      <a:rPr lang="en-US" altLang="zh-CN"/>
                      <m:t> </m:t>
                    </m:r>
                    <m:r>
                      <a:rPr lang="zh-CN" altLang="en-US"/>
                      <m:t>且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/>
                      <m:t>𝐴</m:t>
                    </m:r>
                    <m:r>
                      <a:rPr lang="zh-CN" altLang="en-US"/>
                      <m:t>∩</m:t>
                    </m:r>
                    <m:r>
                      <a:rPr lang="en-US" altLang="zh-CN"/>
                      <m:t>𝐵</m:t>
                    </m:r>
                    <m:r>
                      <a:rPr lang="zh-CN" altLang="en-US"/>
                      <m:t>≠</m:t>
                    </m:r>
                    <m:r>
                      <a:rPr lang="en-US" altLang="zh-CN"/>
                      <m:t> </m:t>
                    </m:r>
                  </m:oMath>
                </a14:m>
                <a:r>
                  <a:rPr lang="en-US" altLang="zh-CN"/>
                  <a:t>B</a:t>
                </a:r>
                <a:endParaRPr lang="zh-CN" altLang="en-US"/>
              </a:p>
            </p:txBody>
          </p:sp>
        </mc:Choice>
        <mc:Fallback>
          <p:sp>
            <p:nvSpPr>
              <p:cNvPr id="20" name="文本框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6360" y="4345240"/>
                <a:ext cx="1558568" cy="184666"/>
              </a:xfrm>
              <a:prstGeom prst="rect">
                <a:avLst/>
              </a:prstGeom>
              <a:blipFill rotWithShape="0">
                <a:blip r:embed="rId4"/>
                <a:stretch>
                  <a:fillRect l="-3516" t="-26667" r="-4688" b="-5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573723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3778739" y="2218394"/>
            <a:ext cx="51179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900" smtClean="0">
                <a:solidFill>
                  <a:schemeClr val="tx1"/>
                </a:solidFill>
              </a:rPr>
              <a:t>Sum[0]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778739" y="2453270"/>
            <a:ext cx="51179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900" smtClean="0">
                <a:solidFill>
                  <a:schemeClr val="tx1"/>
                </a:solidFill>
              </a:rPr>
              <a:t>Sum[1]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778739" y="2689245"/>
            <a:ext cx="51179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900" smtClean="0">
                <a:solidFill>
                  <a:schemeClr val="tx1"/>
                </a:solidFill>
              </a:rPr>
              <a:t>Sum[2]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778739" y="2923022"/>
            <a:ext cx="51179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900" smtClean="0">
                <a:solidFill>
                  <a:schemeClr val="tx1"/>
                </a:solidFill>
              </a:rPr>
              <a:t>Sum[3]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3086196" y="2531676"/>
            <a:ext cx="7393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smtClean="0"/>
              <a:t>SIMD (+)</a:t>
            </a:r>
            <a:endParaRPr lang="zh-CN" altLang="en-US" sz="1200" b="1"/>
          </a:p>
        </p:txBody>
      </p:sp>
      <p:sp>
        <p:nvSpPr>
          <p:cNvPr id="34" name="右箭头 33"/>
          <p:cNvSpPr/>
          <p:nvPr/>
        </p:nvSpPr>
        <p:spPr>
          <a:xfrm rot="5400000">
            <a:off x="1868490" y="2516825"/>
            <a:ext cx="564581" cy="327069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2348593" y="1890916"/>
            <a:ext cx="9765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Sum Column</a:t>
            </a:r>
            <a:endParaRPr lang="zh-CN" altLang="en-US" sz="1200"/>
          </a:p>
        </p:txBody>
      </p:sp>
      <p:sp>
        <p:nvSpPr>
          <p:cNvPr id="37" name="文本框 36"/>
          <p:cNvSpPr txBox="1"/>
          <p:nvPr/>
        </p:nvSpPr>
        <p:spPr>
          <a:xfrm>
            <a:off x="3572664" y="1884245"/>
            <a:ext cx="9473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Temp Result</a:t>
            </a:r>
            <a:endParaRPr lang="zh-CN" altLang="en-US" sz="1200"/>
          </a:p>
        </p:txBody>
      </p:sp>
      <p:sp>
        <p:nvSpPr>
          <p:cNvPr id="38" name="文本框 37"/>
          <p:cNvSpPr txBox="1"/>
          <p:nvPr/>
        </p:nvSpPr>
        <p:spPr>
          <a:xfrm>
            <a:off x="1959851" y="2121070"/>
            <a:ext cx="4639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scan</a:t>
            </a:r>
            <a:endParaRPr lang="zh-CN" altLang="en-US" sz="1200"/>
          </a:p>
        </p:txBody>
      </p:sp>
      <p:sp>
        <p:nvSpPr>
          <p:cNvPr id="45" name="矩形 44"/>
          <p:cNvSpPr/>
          <p:nvPr/>
        </p:nvSpPr>
        <p:spPr>
          <a:xfrm>
            <a:off x="4850485" y="2586161"/>
            <a:ext cx="585362" cy="22340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900" smtClean="0">
                <a:solidFill>
                  <a:schemeClr val="tx1"/>
                </a:solidFill>
              </a:rPr>
              <a:t>Sum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4528804" y="2315715"/>
            <a:ext cx="9070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Total Result</a:t>
            </a:r>
            <a:endParaRPr lang="zh-CN" altLang="en-US" sz="1200"/>
          </a:p>
        </p:txBody>
      </p:sp>
      <p:cxnSp>
        <p:nvCxnSpPr>
          <p:cNvPr id="48" name="直接箭头连接符 47"/>
          <p:cNvCxnSpPr>
            <a:stCxn id="15" idx="3"/>
            <a:endCxn id="45" idx="1"/>
          </p:cNvCxnSpPr>
          <p:nvPr/>
        </p:nvCxnSpPr>
        <p:spPr>
          <a:xfrm>
            <a:off x="4290529" y="2340690"/>
            <a:ext cx="559956" cy="357172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>
            <a:stCxn id="17" idx="3"/>
            <a:endCxn id="45" idx="1"/>
          </p:cNvCxnSpPr>
          <p:nvPr/>
        </p:nvCxnSpPr>
        <p:spPr>
          <a:xfrm flipV="1">
            <a:off x="4290529" y="2697862"/>
            <a:ext cx="559956" cy="113679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16" idx="3"/>
            <a:endCxn id="45" idx="1"/>
          </p:cNvCxnSpPr>
          <p:nvPr/>
        </p:nvCxnSpPr>
        <p:spPr>
          <a:xfrm>
            <a:off x="4290529" y="2575566"/>
            <a:ext cx="559956" cy="122296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>
            <a:stCxn id="18" idx="3"/>
            <a:endCxn id="45" idx="1"/>
          </p:cNvCxnSpPr>
          <p:nvPr/>
        </p:nvCxnSpPr>
        <p:spPr>
          <a:xfrm flipV="1">
            <a:off x="4290529" y="2697862"/>
            <a:ext cx="559956" cy="347456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矩形 76"/>
          <p:cNvSpPr/>
          <p:nvPr/>
        </p:nvSpPr>
        <p:spPr>
          <a:xfrm>
            <a:off x="2509191" y="2209509"/>
            <a:ext cx="527781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900" smtClean="0">
                <a:solidFill>
                  <a:schemeClr val="tx1"/>
                </a:solidFill>
              </a:rPr>
              <a:t>V[0]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2509191" y="2444385"/>
            <a:ext cx="527781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900" smtClean="0">
                <a:solidFill>
                  <a:schemeClr val="tx1"/>
                </a:solidFill>
              </a:rPr>
              <a:t>V[1]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2509191" y="2680360"/>
            <a:ext cx="527781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900" smtClean="0">
                <a:solidFill>
                  <a:schemeClr val="tx1"/>
                </a:solidFill>
              </a:rPr>
              <a:t>V[2]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2509191" y="2914137"/>
            <a:ext cx="527781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900" smtClean="0">
                <a:solidFill>
                  <a:schemeClr val="tx1"/>
                </a:solidFill>
              </a:rPr>
              <a:t>V[3]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2509191" y="3150112"/>
            <a:ext cx="527781" cy="24459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900" smtClean="0">
                <a:solidFill>
                  <a:schemeClr val="tx1"/>
                </a:solidFill>
              </a:rPr>
              <a:t>V[4]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2509191" y="3384988"/>
            <a:ext cx="527781" cy="24459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900" smtClean="0">
                <a:solidFill>
                  <a:schemeClr val="tx1"/>
                </a:solidFill>
              </a:rPr>
              <a:t>V[5]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2509191" y="3620963"/>
            <a:ext cx="527781" cy="24459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900" smtClean="0">
                <a:solidFill>
                  <a:schemeClr val="tx1"/>
                </a:solidFill>
              </a:rPr>
              <a:t>V[6]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2509191" y="3854740"/>
            <a:ext cx="527781" cy="24459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900" smtClean="0">
                <a:solidFill>
                  <a:schemeClr val="tx1"/>
                </a:solidFill>
              </a:rPr>
              <a:t>V[7]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2509191" y="4089616"/>
            <a:ext cx="527781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900" smtClean="0">
                <a:solidFill>
                  <a:schemeClr val="tx1"/>
                </a:solidFill>
              </a:rPr>
              <a:t>…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2509191" y="4324492"/>
            <a:ext cx="527781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900">
                <a:solidFill>
                  <a:schemeClr val="tx1"/>
                </a:solidFill>
              </a:rPr>
              <a:t>…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2509191" y="4560467"/>
            <a:ext cx="527781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900">
                <a:solidFill>
                  <a:schemeClr val="tx1"/>
                </a:solidFill>
              </a:rPr>
              <a:t>…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2509191" y="4794244"/>
            <a:ext cx="527781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900" smtClean="0">
                <a:solidFill>
                  <a:schemeClr val="tx1"/>
                </a:solidFill>
              </a:rPr>
              <a:t>V[n]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06" name="矩形 105"/>
          <p:cNvSpPr/>
          <p:nvPr/>
        </p:nvSpPr>
        <p:spPr>
          <a:xfrm>
            <a:off x="2405743" y="2149645"/>
            <a:ext cx="1975757" cy="1094945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843626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4559470" y="4089616"/>
            <a:ext cx="6411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sort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559470" y="4575391"/>
            <a:ext cx="6411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sub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13" name="直接箭头连接符 12"/>
          <p:cNvCxnSpPr>
            <a:stCxn id="12" idx="0"/>
            <a:endCxn id="11" idx="2"/>
          </p:cNvCxnSpPr>
          <p:nvPr/>
        </p:nvCxnSpPr>
        <p:spPr>
          <a:xfrm flipV="1">
            <a:off x="4880060" y="4334208"/>
            <a:ext cx="0" cy="2411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4559469" y="3600432"/>
            <a:ext cx="641181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exchange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166097" y="3600432"/>
            <a:ext cx="6411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sort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166097" y="4086207"/>
            <a:ext cx="6411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sub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20" name="直接箭头连接符 19"/>
          <p:cNvCxnSpPr>
            <a:stCxn id="19" idx="0"/>
            <a:endCxn id="18" idx="2"/>
          </p:cNvCxnSpPr>
          <p:nvPr/>
        </p:nvCxnSpPr>
        <p:spPr>
          <a:xfrm flipV="1">
            <a:off x="2486687" y="3845024"/>
            <a:ext cx="0" cy="2411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5387499" y="4089616"/>
            <a:ext cx="6411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sort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387499" y="4575391"/>
            <a:ext cx="6411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sub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23" name="直接箭头连接符 22"/>
          <p:cNvCxnSpPr>
            <a:stCxn id="22" idx="0"/>
            <a:endCxn id="21" idx="2"/>
          </p:cNvCxnSpPr>
          <p:nvPr/>
        </p:nvCxnSpPr>
        <p:spPr>
          <a:xfrm flipV="1">
            <a:off x="5708089" y="4334208"/>
            <a:ext cx="0" cy="2411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3731441" y="4089616"/>
            <a:ext cx="6411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sort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3731441" y="4575391"/>
            <a:ext cx="6411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sub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26" name="直接箭头连接符 25"/>
          <p:cNvCxnSpPr>
            <a:stCxn id="25" idx="0"/>
            <a:endCxn id="24" idx="2"/>
          </p:cNvCxnSpPr>
          <p:nvPr/>
        </p:nvCxnSpPr>
        <p:spPr>
          <a:xfrm flipV="1">
            <a:off x="4052031" y="4334208"/>
            <a:ext cx="0" cy="2411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11" idx="0"/>
            <a:endCxn id="17" idx="2"/>
          </p:cNvCxnSpPr>
          <p:nvPr/>
        </p:nvCxnSpPr>
        <p:spPr>
          <a:xfrm flipV="1">
            <a:off x="4880060" y="3845024"/>
            <a:ext cx="0" cy="244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3731440" y="3600432"/>
            <a:ext cx="641181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exchange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5391207" y="3600432"/>
            <a:ext cx="641181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exchange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34" name="直接箭头连接符 33"/>
          <p:cNvCxnSpPr>
            <a:stCxn id="24" idx="0"/>
            <a:endCxn id="32" idx="2"/>
          </p:cNvCxnSpPr>
          <p:nvPr/>
        </p:nvCxnSpPr>
        <p:spPr>
          <a:xfrm flipV="1">
            <a:off x="4052031" y="3845024"/>
            <a:ext cx="0" cy="244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21" idx="0"/>
            <a:endCxn id="33" idx="2"/>
          </p:cNvCxnSpPr>
          <p:nvPr/>
        </p:nvCxnSpPr>
        <p:spPr>
          <a:xfrm flipV="1">
            <a:off x="5708089" y="3845024"/>
            <a:ext cx="3709" cy="244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/>
          <p:cNvSpPr/>
          <p:nvPr/>
        </p:nvSpPr>
        <p:spPr>
          <a:xfrm>
            <a:off x="4559469" y="3111248"/>
            <a:ext cx="6411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merge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41" name="直接箭头连接符 40"/>
          <p:cNvCxnSpPr>
            <a:stCxn id="17" idx="0"/>
            <a:endCxn id="40" idx="2"/>
          </p:cNvCxnSpPr>
          <p:nvPr/>
        </p:nvCxnSpPr>
        <p:spPr>
          <a:xfrm flipH="1" flipV="1">
            <a:off x="4880059" y="3355840"/>
            <a:ext cx="1" cy="244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stCxn id="32" idx="0"/>
          </p:cNvCxnSpPr>
          <p:nvPr/>
        </p:nvCxnSpPr>
        <p:spPr>
          <a:xfrm flipV="1">
            <a:off x="4052031" y="3355840"/>
            <a:ext cx="665879" cy="244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33" idx="0"/>
          </p:cNvCxnSpPr>
          <p:nvPr/>
        </p:nvCxnSpPr>
        <p:spPr>
          <a:xfrm flipH="1" flipV="1">
            <a:off x="5038501" y="3354136"/>
            <a:ext cx="673297" cy="2462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右箭头 50"/>
          <p:cNvSpPr/>
          <p:nvPr/>
        </p:nvSpPr>
        <p:spPr>
          <a:xfrm>
            <a:off x="3142479" y="3759299"/>
            <a:ext cx="381000" cy="40312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8244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SQLITE</a:t>
            </a:r>
            <a:r>
              <a:rPr lang="zh-CN" altLang="en-US" smtClean="0"/>
              <a:t>的结构</a:t>
            </a: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968550" y="3814296"/>
            <a:ext cx="1038047" cy="3118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Table hash</a:t>
            </a:r>
            <a:endParaRPr lang="zh-CN" altLang="en-US" sz="1200"/>
          </a:p>
        </p:txBody>
      </p:sp>
      <p:sp>
        <p:nvSpPr>
          <p:cNvPr id="4" name="矩形 3"/>
          <p:cNvSpPr/>
          <p:nvPr/>
        </p:nvSpPr>
        <p:spPr>
          <a:xfrm>
            <a:off x="668413" y="2871064"/>
            <a:ext cx="1038047" cy="31185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SQLITE DB</a:t>
            </a:r>
            <a:endParaRPr lang="zh-CN" altLang="en-US" sz="1200"/>
          </a:p>
        </p:txBody>
      </p:sp>
      <p:sp>
        <p:nvSpPr>
          <p:cNvPr id="5" name="矩形 4"/>
          <p:cNvSpPr/>
          <p:nvPr/>
        </p:nvSpPr>
        <p:spPr>
          <a:xfrm>
            <a:off x="2444369" y="4220471"/>
            <a:ext cx="1038047" cy="31185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Table</a:t>
            </a:r>
            <a:endParaRPr lang="zh-CN" altLang="en-US" sz="1200"/>
          </a:p>
        </p:txBody>
      </p:sp>
      <p:sp>
        <p:nvSpPr>
          <p:cNvPr id="6" name="矩形 5"/>
          <p:cNvSpPr/>
          <p:nvPr/>
        </p:nvSpPr>
        <p:spPr>
          <a:xfrm>
            <a:off x="2444370" y="3094254"/>
            <a:ext cx="1038047" cy="31185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Table</a:t>
            </a:r>
            <a:endParaRPr lang="zh-CN" altLang="en-US" sz="1200"/>
          </a:p>
        </p:txBody>
      </p:sp>
      <p:sp>
        <p:nvSpPr>
          <p:cNvPr id="7" name="矩形 6"/>
          <p:cNvSpPr/>
          <p:nvPr/>
        </p:nvSpPr>
        <p:spPr>
          <a:xfrm>
            <a:off x="2444369" y="3658369"/>
            <a:ext cx="1038047" cy="31185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Table</a:t>
            </a:r>
            <a:endParaRPr lang="zh-CN" altLang="en-US" sz="1200"/>
          </a:p>
        </p:txBody>
      </p:sp>
      <p:cxnSp>
        <p:nvCxnSpPr>
          <p:cNvPr id="8" name="肘形连接符 7"/>
          <p:cNvCxnSpPr>
            <a:stCxn id="3" idx="3"/>
            <a:endCxn id="6" idx="1"/>
          </p:cNvCxnSpPr>
          <p:nvPr/>
        </p:nvCxnSpPr>
        <p:spPr>
          <a:xfrm flipV="1">
            <a:off x="2006597" y="3250181"/>
            <a:ext cx="437773" cy="72004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肘形连接符 11"/>
          <p:cNvCxnSpPr>
            <a:stCxn id="3" idx="3"/>
            <a:endCxn id="7" idx="1"/>
          </p:cNvCxnSpPr>
          <p:nvPr/>
        </p:nvCxnSpPr>
        <p:spPr>
          <a:xfrm flipV="1">
            <a:off x="2006597" y="3814296"/>
            <a:ext cx="437772" cy="15592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肘形连接符 14"/>
          <p:cNvCxnSpPr>
            <a:stCxn id="3" idx="3"/>
            <a:endCxn id="5" idx="1"/>
          </p:cNvCxnSpPr>
          <p:nvPr/>
        </p:nvCxnSpPr>
        <p:spPr>
          <a:xfrm>
            <a:off x="2006597" y="3970223"/>
            <a:ext cx="437772" cy="40617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肘形连接符 17"/>
          <p:cNvCxnSpPr>
            <a:stCxn id="4" idx="2"/>
          </p:cNvCxnSpPr>
          <p:nvPr/>
        </p:nvCxnSpPr>
        <p:spPr>
          <a:xfrm rot="16200000" flipH="1">
            <a:off x="959787" y="3410568"/>
            <a:ext cx="755437" cy="30013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2444368" y="2186921"/>
            <a:ext cx="1038047" cy="31185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Column table</a:t>
            </a:r>
            <a:endParaRPr lang="zh-CN" altLang="en-US" sz="1200"/>
          </a:p>
        </p:txBody>
      </p:sp>
      <p:sp>
        <p:nvSpPr>
          <p:cNvPr id="22" name="矩形 21"/>
          <p:cNvSpPr/>
          <p:nvPr/>
        </p:nvSpPr>
        <p:spPr>
          <a:xfrm>
            <a:off x="4030154" y="2645292"/>
            <a:ext cx="1038047" cy="3118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aCol: Column</a:t>
            </a:r>
            <a:endParaRPr lang="zh-CN" altLang="en-US" sz="1200"/>
          </a:p>
        </p:txBody>
      </p:sp>
      <p:cxnSp>
        <p:nvCxnSpPr>
          <p:cNvPr id="23" name="肘形连接符 22"/>
          <p:cNvCxnSpPr>
            <a:stCxn id="6" idx="3"/>
            <a:endCxn id="22" idx="1"/>
          </p:cNvCxnSpPr>
          <p:nvPr/>
        </p:nvCxnSpPr>
        <p:spPr>
          <a:xfrm flipV="1">
            <a:off x="3482417" y="2801219"/>
            <a:ext cx="547737" cy="44896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肘形连接符 25"/>
          <p:cNvCxnSpPr>
            <a:stCxn id="21" idx="2"/>
            <a:endCxn id="6" idx="0"/>
          </p:cNvCxnSpPr>
          <p:nvPr/>
        </p:nvCxnSpPr>
        <p:spPr>
          <a:xfrm rot="16200000" flipH="1">
            <a:off x="2665654" y="2796513"/>
            <a:ext cx="595479" cy="2"/>
          </a:xfrm>
          <a:prstGeom prst="bent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5669280" y="1801293"/>
            <a:ext cx="6172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mtClean="0"/>
              <a:t>SQLITE</a:t>
            </a:r>
            <a:r>
              <a:rPr lang="zh-CN" altLang="en-US" smtClean="0"/>
              <a:t>的表组织结构可以参考</a:t>
            </a:r>
            <a:r>
              <a:rPr lang="en-US" altLang="zh-CN" smtClean="0"/>
              <a:t>sqlite3FindTable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mtClean="0"/>
              <a:t>Column table </a:t>
            </a:r>
            <a:r>
              <a:rPr lang="zh-CN" altLang="en-US" smtClean="0"/>
              <a:t>挂在</a:t>
            </a:r>
            <a:r>
              <a:rPr lang="en-US" altLang="zh-CN" smtClean="0"/>
              <a:t>Table</a:t>
            </a:r>
            <a:r>
              <a:rPr lang="zh-CN" altLang="en-US" smtClean="0"/>
              <a:t>结构下，保持自身结构的独立型，避免过多的破坏现在结构</a:t>
            </a:r>
            <a:endParaRPr lang="en-US" altLang="zh-CN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33603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838199" y="1589903"/>
            <a:ext cx="8646460" cy="4801701"/>
            <a:chOff x="838198" y="1208747"/>
            <a:chExt cx="9864147" cy="5501147"/>
          </a:xfrm>
        </p:grpSpPr>
        <p:sp>
          <p:nvSpPr>
            <p:cNvPr id="5" name="圆角矩形 4"/>
            <p:cNvSpPr/>
            <p:nvPr/>
          </p:nvSpPr>
          <p:spPr>
            <a:xfrm>
              <a:off x="838200" y="6119090"/>
              <a:ext cx="9864144" cy="590804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/>
                <a:t>HDFS</a:t>
              </a:r>
              <a:endParaRPr lang="zh-CN" altLang="en-US" sz="1200"/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838198" y="4873243"/>
              <a:ext cx="1880809" cy="1128512"/>
            </a:xfrm>
            <a:prstGeom prst="roundRect">
              <a:avLst>
                <a:gd name="adj" fmla="val 9690"/>
              </a:avLst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/>
                <a:t>Metadata</a:t>
              </a:r>
            </a:p>
            <a:p>
              <a:pPr algn="ctr"/>
              <a:r>
                <a:rPr lang="en-US" altLang="zh-CN" sz="1200" smtClean="0"/>
                <a:t>Base on SQLite</a:t>
              </a:r>
              <a:endParaRPr lang="zh-CN" altLang="en-US" sz="1200"/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2905535" y="4873243"/>
              <a:ext cx="7796807" cy="515414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/>
                <a:t>Table &amp; Column Management</a:t>
              </a:r>
              <a:endParaRPr lang="zh-CN" altLang="en-US" sz="1200"/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2905535" y="5505992"/>
              <a:ext cx="7796810" cy="495763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/>
                <a:t>Memory Buffer Management</a:t>
              </a:r>
              <a:endParaRPr lang="zh-CN" altLang="en-US" sz="1200"/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838200" y="3136268"/>
              <a:ext cx="9864144" cy="495763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/>
                <a:t>Parser base </a:t>
              </a:r>
              <a:r>
                <a:rPr lang="en-US" altLang="zh-CN" sz="1200"/>
                <a:t>on SQLite</a:t>
              </a:r>
              <a:endParaRPr lang="zh-CN" altLang="en-US" sz="1200"/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4159876" y="4335535"/>
              <a:ext cx="4572000" cy="420374"/>
            </a:xfrm>
            <a:prstGeom prst="roundRect">
              <a:avLst>
                <a:gd name="adj" fmla="val 9690"/>
              </a:avLst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/>
                <a:t>SELECT executor</a:t>
              </a:r>
              <a:endParaRPr lang="zh-CN" altLang="en-US" sz="1200"/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8886423" y="3778508"/>
              <a:ext cx="1815922" cy="977400"/>
            </a:xfrm>
            <a:prstGeom prst="roundRect">
              <a:avLst>
                <a:gd name="adj" fmla="val 9690"/>
              </a:avLst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/>
                <a:t>DML </a:t>
              </a:r>
              <a:r>
                <a:rPr lang="en-US" altLang="zh-CN" sz="1200"/>
                <a:t>executor</a:t>
              </a:r>
              <a:r>
                <a:rPr lang="en-US" altLang="zh-CN" sz="1200" smtClean="0"/>
                <a:t> (no support)</a:t>
              </a:r>
              <a:endParaRPr lang="zh-CN" altLang="en-US" sz="1200"/>
            </a:p>
          </p:txBody>
        </p:sp>
        <p:sp>
          <p:nvSpPr>
            <p:cNvPr id="12" name="圆角矩形 11"/>
            <p:cNvSpPr/>
            <p:nvPr/>
          </p:nvSpPr>
          <p:spPr>
            <a:xfrm>
              <a:off x="838201" y="3759191"/>
              <a:ext cx="3167128" cy="996718"/>
            </a:xfrm>
            <a:prstGeom prst="roundRect">
              <a:avLst>
                <a:gd name="adj" fmla="val 9690"/>
              </a:avLst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/>
                <a:t>DDL executor</a:t>
              </a:r>
              <a:endParaRPr lang="zh-CN" altLang="en-US" sz="1200"/>
            </a:p>
          </p:txBody>
        </p:sp>
        <p:sp>
          <p:nvSpPr>
            <p:cNvPr id="13" name="圆角矩形 12"/>
            <p:cNvSpPr/>
            <p:nvPr/>
          </p:nvSpPr>
          <p:spPr>
            <a:xfrm>
              <a:off x="4159876" y="3778508"/>
              <a:ext cx="4572000" cy="420374"/>
            </a:xfrm>
            <a:prstGeom prst="roundRect">
              <a:avLst>
                <a:gd name="adj" fmla="val 9690"/>
              </a:avLst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/>
                <a:t>SELECT </a:t>
              </a:r>
              <a:r>
                <a:rPr lang="en-US" altLang="zh-CN" sz="1200" smtClean="0"/>
                <a:t>optimizer</a:t>
              </a:r>
              <a:endParaRPr lang="zh-CN" altLang="en-US" sz="1200"/>
            </a:p>
          </p:txBody>
        </p:sp>
        <p:sp>
          <p:nvSpPr>
            <p:cNvPr id="14" name="圆角矩形 13"/>
            <p:cNvSpPr/>
            <p:nvPr/>
          </p:nvSpPr>
          <p:spPr>
            <a:xfrm>
              <a:off x="838200" y="2485623"/>
              <a:ext cx="9864144" cy="495763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/>
                <a:t>Scheduler</a:t>
              </a:r>
              <a:endParaRPr lang="zh-CN" altLang="en-US" sz="1200"/>
            </a:p>
          </p:txBody>
        </p:sp>
        <p:sp>
          <p:nvSpPr>
            <p:cNvPr id="15" name="圆角矩形 14"/>
            <p:cNvSpPr/>
            <p:nvPr/>
          </p:nvSpPr>
          <p:spPr>
            <a:xfrm>
              <a:off x="838200" y="1834978"/>
              <a:ext cx="9864144" cy="495763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/>
                <a:t>Network IO</a:t>
              </a:r>
              <a:endParaRPr lang="zh-CN" altLang="en-US" sz="1200"/>
            </a:p>
          </p:txBody>
        </p:sp>
        <p:sp>
          <p:nvSpPr>
            <p:cNvPr id="16" name="圆角矩形 15"/>
            <p:cNvSpPr/>
            <p:nvPr/>
          </p:nvSpPr>
          <p:spPr>
            <a:xfrm>
              <a:off x="838200" y="1208747"/>
              <a:ext cx="2497968" cy="49576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/>
                <a:t>JDBC</a:t>
              </a:r>
              <a:endParaRPr lang="zh-CN" altLang="en-US" sz="1200"/>
            </a:p>
          </p:txBody>
        </p:sp>
        <p:sp>
          <p:nvSpPr>
            <p:cNvPr id="17" name="圆角矩形 16"/>
            <p:cNvSpPr/>
            <p:nvPr/>
          </p:nvSpPr>
          <p:spPr>
            <a:xfrm>
              <a:off x="3465492" y="1208747"/>
              <a:ext cx="2175456" cy="49576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/>
                <a:t>ODBC</a:t>
              </a:r>
              <a:endParaRPr lang="zh-CN" altLang="en-US" sz="1200"/>
            </a:p>
          </p:txBody>
        </p:sp>
        <p:sp>
          <p:nvSpPr>
            <p:cNvPr id="18" name="圆角矩形 17"/>
            <p:cNvSpPr/>
            <p:nvPr/>
          </p:nvSpPr>
          <p:spPr>
            <a:xfrm>
              <a:off x="5770272" y="1219716"/>
              <a:ext cx="2627292" cy="49576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/>
                <a:t>CMD</a:t>
              </a:r>
              <a:endParaRPr lang="zh-CN" altLang="en-US" sz="1200"/>
            </a:p>
          </p:txBody>
        </p:sp>
        <p:sp>
          <p:nvSpPr>
            <p:cNvPr id="19" name="圆角矩形 18"/>
            <p:cNvSpPr/>
            <p:nvPr/>
          </p:nvSpPr>
          <p:spPr>
            <a:xfrm>
              <a:off x="8526888" y="1229881"/>
              <a:ext cx="2175456" cy="49576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/>
                <a:t>others</a:t>
              </a:r>
              <a:endParaRPr lang="zh-CN" altLang="en-US" sz="1200"/>
            </a:p>
          </p:txBody>
        </p:sp>
      </p:grpSp>
    </p:spTree>
    <p:extLst>
      <p:ext uri="{BB962C8B-B14F-4D97-AF65-F5344CB8AC3E}">
        <p14:creationId xmlns:p14="http://schemas.microsoft.com/office/powerpoint/2010/main" val="9959784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617994" y="1430349"/>
            <a:ext cx="6464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Select a.f1, b.f1 from test1 a, test2 b where a.f1 &gt; 3 and a.f1 = b.f1</a:t>
            </a:r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2498814" y="4100111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join</a:t>
            </a:r>
            <a:endParaRPr lang="zh-CN" altLang="en-US" sz="1400"/>
          </a:p>
        </p:txBody>
      </p:sp>
      <p:sp>
        <p:nvSpPr>
          <p:cNvPr id="5" name="圆角矩形 4"/>
          <p:cNvSpPr/>
          <p:nvPr/>
        </p:nvSpPr>
        <p:spPr>
          <a:xfrm>
            <a:off x="1816895" y="4981856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</a:t>
            </a:r>
            <a:endParaRPr lang="zh-CN" altLang="en-US" sz="1400"/>
          </a:p>
        </p:txBody>
      </p:sp>
      <p:sp>
        <p:nvSpPr>
          <p:cNvPr id="6" name="圆角矩形 5"/>
          <p:cNvSpPr/>
          <p:nvPr/>
        </p:nvSpPr>
        <p:spPr>
          <a:xfrm>
            <a:off x="3287861" y="4981856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</a:t>
            </a:r>
            <a:endParaRPr lang="zh-CN" altLang="en-US" sz="1400"/>
          </a:p>
        </p:txBody>
      </p:sp>
      <p:sp>
        <p:nvSpPr>
          <p:cNvPr id="7" name="圆角矩形 6"/>
          <p:cNvSpPr/>
          <p:nvPr/>
        </p:nvSpPr>
        <p:spPr>
          <a:xfrm>
            <a:off x="2498814" y="3252235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project</a:t>
            </a:r>
            <a:endParaRPr lang="zh-CN" altLang="en-US" sz="1400"/>
          </a:p>
        </p:txBody>
      </p:sp>
      <p:cxnSp>
        <p:nvCxnSpPr>
          <p:cNvPr id="9" name="直接箭头连接符 8"/>
          <p:cNvCxnSpPr>
            <a:stCxn id="5" idx="0"/>
            <a:endCxn id="4" idx="2"/>
          </p:cNvCxnSpPr>
          <p:nvPr/>
        </p:nvCxnSpPr>
        <p:spPr>
          <a:xfrm flipV="1">
            <a:off x="2379068" y="4575972"/>
            <a:ext cx="681919" cy="405884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6" idx="0"/>
            <a:endCxn id="4" idx="2"/>
          </p:cNvCxnSpPr>
          <p:nvPr/>
        </p:nvCxnSpPr>
        <p:spPr>
          <a:xfrm flipH="1" flipV="1">
            <a:off x="3060987" y="4575972"/>
            <a:ext cx="789047" cy="405884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4" idx="0"/>
            <a:endCxn id="7" idx="2"/>
          </p:cNvCxnSpPr>
          <p:nvPr/>
        </p:nvCxnSpPr>
        <p:spPr>
          <a:xfrm flipV="1">
            <a:off x="3060987" y="3728096"/>
            <a:ext cx="0" cy="372015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1807027" y="2612571"/>
            <a:ext cx="3155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由</a:t>
            </a:r>
            <a:r>
              <a:rPr lang="en-US" altLang="zh-CN" smtClean="0"/>
              <a:t>SELECT</a:t>
            </a:r>
            <a:r>
              <a:rPr lang="zh-CN" altLang="en-US" smtClean="0"/>
              <a:t>上下文产生的执行树</a:t>
            </a:r>
            <a:endParaRPr lang="zh-CN" altLang="en-US"/>
          </a:p>
        </p:txBody>
      </p:sp>
      <p:sp>
        <p:nvSpPr>
          <p:cNvPr id="24" name="圆角矩形 23"/>
          <p:cNvSpPr/>
          <p:nvPr/>
        </p:nvSpPr>
        <p:spPr>
          <a:xfrm>
            <a:off x="7629292" y="4100111"/>
            <a:ext cx="1265860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join</a:t>
            </a:r>
            <a:endParaRPr lang="zh-CN" altLang="en-US" sz="1400"/>
          </a:p>
        </p:txBody>
      </p:sp>
      <p:sp>
        <p:nvSpPr>
          <p:cNvPr id="25" name="圆角矩形 24"/>
          <p:cNvSpPr/>
          <p:nvPr/>
        </p:nvSpPr>
        <p:spPr>
          <a:xfrm>
            <a:off x="6855738" y="5805455"/>
            <a:ext cx="1183300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</a:t>
            </a:r>
            <a:endParaRPr lang="zh-CN" altLang="en-US" sz="1400"/>
          </a:p>
        </p:txBody>
      </p:sp>
      <p:sp>
        <p:nvSpPr>
          <p:cNvPr id="27" name="圆角矩形 26"/>
          <p:cNvSpPr/>
          <p:nvPr/>
        </p:nvSpPr>
        <p:spPr>
          <a:xfrm>
            <a:off x="7629292" y="2505349"/>
            <a:ext cx="1265860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project</a:t>
            </a:r>
            <a:endParaRPr lang="zh-CN" altLang="en-US" sz="1400"/>
          </a:p>
        </p:txBody>
      </p:sp>
      <p:cxnSp>
        <p:nvCxnSpPr>
          <p:cNvPr id="28" name="直接箭头连接符 27"/>
          <p:cNvCxnSpPr>
            <a:stCxn id="25" idx="0"/>
            <a:endCxn id="33" idx="2"/>
          </p:cNvCxnSpPr>
          <p:nvPr/>
        </p:nvCxnSpPr>
        <p:spPr>
          <a:xfrm flipV="1">
            <a:off x="7447388" y="5352575"/>
            <a:ext cx="0" cy="452880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39" idx="0"/>
            <a:endCxn id="24" idx="2"/>
          </p:cNvCxnSpPr>
          <p:nvPr/>
        </p:nvCxnSpPr>
        <p:spPr>
          <a:xfrm flipH="1" flipV="1">
            <a:off x="8262222" y="4575972"/>
            <a:ext cx="1083955" cy="300742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24" idx="0"/>
            <a:endCxn id="44" idx="2"/>
          </p:cNvCxnSpPr>
          <p:nvPr/>
        </p:nvCxnSpPr>
        <p:spPr>
          <a:xfrm flipV="1">
            <a:off x="8262222" y="3757813"/>
            <a:ext cx="0" cy="342298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右箭头 30"/>
          <p:cNvSpPr/>
          <p:nvPr/>
        </p:nvSpPr>
        <p:spPr>
          <a:xfrm>
            <a:off x="5186331" y="3842657"/>
            <a:ext cx="838200" cy="92528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圆角矩形 32"/>
          <p:cNvSpPr/>
          <p:nvPr/>
        </p:nvSpPr>
        <p:spPr>
          <a:xfrm>
            <a:off x="6814458" y="4876714"/>
            <a:ext cx="1265860" cy="47586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Exchange(1:1)</a:t>
            </a:r>
            <a:endParaRPr lang="zh-CN" altLang="en-US" sz="1400"/>
          </a:p>
        </p:txBody>
      </p:sp>
      <p:sp>
        <p:nvSpPr>
          <p:cNvPr id="37" name="圆角矩形 36"/>
          <p:cNvSpPr/>
          <p:nvPr/>
        </p:nvSpPr>
        <p:spPr>
          <a:xfrm>
            <a:off x="8754527" y="5794569"/>
            <a:ext cx="1183300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</a:t>
            </a:r>
            <a:endParaRPr lang="zh-CN" altLang="en-US" sz="1400"/>
          </a:p>
        </p:txBody>
      </p:sp>
      <p:cxnSp>
        <p:nvCxnSpPr>
          <p:cNvPr id="38" name="直接箭头连接符 37"/>
          <p:cNvCxnSpPr>
            <a:stCxn id="37" idx="0"/>
            <a:endCxn id="39" idx="2"/>
          </p:cNvCxnSpPr>
          <p:nvPr/>
        </p:nvCxnSpPr>
        <p:spPr>
          <a:xfrm flipV="1">
            <a:off x="9346177" y="5352575"/>
            <a:ext cx="0" cy="441994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圆角矩形 38"/>
          <p:cNvSpPr/>
          <p:nvPr/>
        </p:nvSpPr>
        <p:spPr>
          <a:xfrm>
            <a:off x="8713247" y="4876714"/>
            <a:ext cx="1265860" cy="47586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Exchange(1:1)</a:t>
            </a:r>
            <a:endParaRPr lang="zh-CN" altLang="en-US" sz="1400"/>
          </a:p>
        </p:txBody>
      </p:sp>
      <p:cxnSp>
        <p:nvCxnSpPr>
          <p:cNvPr id="41" name="直接箭头连接符 40"/>
          <p:cNvCxnSpPr>
            <a:stCxn id="33" idx="0"/>
            <a:endCxn id="24" idx="2"/>
          </p:cNvCxnSpPr>
          <p:nvPr/>
        </p:nvCxnSpPr>
        <p:spPr>
          <a:xfrm flipV="1">
            <a:off x="7447388" y="4575972"/>
            <a:ext cx="814834" cy="300742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圆角矩形 43"/>
          <p:cNvSpPr/>
          <p:nvPr/>
        </p:nvSpPr>
        <p:spPr>
          <a:xfrm>
            <a:off x="7629292" y="3281952"/>
            <a:ext cx="1265860" cy="47586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Exchange(1:1)</a:t>
            </a:r>
            <a:endParaRPr lang="zh-CN" altLang="en-US" sz="1400"/>
          </a:p>
        </p:txBody>
      </p:sp>
      <p:cxnSp>
        <p:nvCxnSpPr>
          <p:cNvPr id="54" name="直接箭头连接符 53"/>
          <p:cNvCxnSpPr>
            <a:stCxn id="44" idx="0"/>
            <a:endCxn id="27" idx="2"/>
          </p:cNvCxnSpPr>
          <p:nvPr/>
        </p:nvCxnSpPr>
        <p:spPr>
          <a:xfrm flipV="1">
            <a:off x="8262222" y="2981210"/>
            <a:ext cx="0" cy="300742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组合 58"/>
          <p:cNvGrpSpPr/>
          <p:nvPr/>
        </p:nvGrpSpPr>
        <p:grpSpPr>
          <a:xfrm>
            <a:off x="10592835" y="3329481"/>
            <a:ext cx="335939" cy="1377332"/>
            <a:chOff x="5629416" y="3130423"/>
            <a:chExt cx="335939" cy="1377332"/>
          </a:xfrm>
        </p:grpSpPr>
        <p:sp>
          <p:nvSpPr>
            <p:cNvPr id="60" name="圆角矩形 59"/>
            <p:cNvSpPr/>
            <p:nvPr/>
          </p:nvSpPr>
          <p:spPr>
            <a:xfrm>
              <a:off x="5631008" y="3130423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1" name="圆角矩形 60"/>
            <p:cNvSpPr/>
            <p:nvPr/>
          </p:nvSpPr>
          <p:spPr>
            <a:xfrm>
              <a:off x="5631007" y="3308442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2" name="圆角矩形 61"/>
            <p:cNvSpPr/>
            <p:nvPr/>
          </p:nvSpPr>
          <p:spPr>
            <a:xfrm>
              <a:off x="5629422" y="3481058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3" name="圆角矩形 62"/>
            <p:cNvSpPr/>
            <p:nvPr/>
          </p:nvSpPr>
          <p:spPr>
            <a:xfrm>
              <a:off x="5629422" y="3664930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4" name="圆角矩形 63"/>
            <p:cNvSpPr/>
            <p:nvPr/>
          </p:nvSpPr>
          <p:spPr>
            <a:xfrm>
              <a:off x="5631008" y="3818596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5" name="圆角矩形 64"/>
            <p:cNvSpPr/>
            <p:nvPr/>
          </p:nvSpPr>
          <p:spPr>
            <a:xfrm>
              <a:off x="5631007" y="3996615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6" name="圆角矩形 65"/>
            <p:cNvSpPr/>
            <p:nvPr/>
          </p:nvSpPr>
          <p:spPr>
            <a:xfrm>
              <a:off x="5629422" y="4169231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7" name="圆角矩形 66"/>
            <p:cNvSpPr/>
            <p:nvPr/>
          </p:nvSpPr>
          <p:spPr>
            <a:xfrm>
              <a:off x="5629416" y="4335139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</p:grpSp>
      <p:sp>
        <p:nvSpPr>
          <p:cNvPr id="68" name="文本框 67"/>
          <p:cNvSpPr txBox="1"/>
          <p:nvPr/>
        </p:nvSpPr>
        <p:spPr>
          <a:xfrm>
            <a:off x="6782733" y="2110732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进过优化后的</a:t>
            </a:r>
            <a:r>
              <a:rPr lang="zh-CN" altLang="en-US"/>
              <a:t>多线程</a:t>
            </a:r>
            <a:r>
              <a:rPr lang="zh-CN" altLang="en-US" smtClean="0"/>
              <a:t>执行树</a:t>
            </a:r>
            <a:endParaRPr lang="zh-CN" altLang="en-US"/>
          </a:p>
        </p:txBody>
      </p:sp>
      <p:sp>
        <p:nvSpPr>
          <p:cNvPr id="69" name="文本框 68"/>
          <p:cNvSpPr txBox="1"/>
          <p:nvPr/>
        </p:nvSpPr>
        <p:spPr>
          <a:xfrm>
            <a:off x="10135197" y="2912620"/>
            <a:ext cx="1218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Buffer</a:t>
            </a:r>
            <a:r>
              <a:rPr lang="zh-CN" altLang="en-US" smtClean="0"/>
              <a:t>管理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52902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cxnSp>
        <p:nvCxnSpPr>
          <p:cNvPr id="4" name="直接连接符 3"/>
          <p:cNvCxnSpPr/>
          <p:nvPr/>
        </p:nvCxnSpPr>
        <p:spPr>
          <a:xfrm>
            <a:off x="1433032" y="3058887"/>
            <a:ext cx="0" cy="31599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>
          <a:xfrm>
            <a:off x="1433032" y="3441442"/>
            <a:ext cx="89293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>
            <a:off x="1433032" y="4271867"/>
            <a:ext cx="89293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>
            <a:off x="1433032" y="5125615"/>
            <a:ext cx="89293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圆角矩形 10"/>
          <p:cNvSpPr/>
          <p:nvPr/>
        </p:nvSpPr>
        <p:spPr>
          <a:xfrm>
            <a:off x="1600979" y="3203511"/>
            <a:ext cx="1094024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 table</a:t>
            </a:r>
            <a:endParaRPr lang="zh-CN" altLang="en-US" sz="1400"/>
          </a:p>
        </p:txBody>
      </p:sp>
      <p:sp>
        <p:nvSpPr>
          <p:cNvPr id="12" name="圆角矩形 11"/>
          <p:cNvSpPr/>
          <p:nvPr/>
        </p:nvSpPr>
        <p:spPr>
          <a:xfrm>
            <a:off x="1688841" y="4033936"/>
            <a:ext cx="114923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 table</a:t>
            </a:r>
            <a:endParaRPr lang="zh-CN" altLang="en-US" sz="1400"/>
          </a:p>
        </p:txBody>
      </p:sp>
      <p:sp>
        <p:nvSpPr>
          <p:cNvPr id="13" name="圆角矩形 12"/>
          <p:cNvSpPr/>
          <p:nvPr/>
        </p:nvSpPr>
        <p:spPr>
          <a:xfrm>
            <a:off x="2894821" y="3203511"/>
            <a:ext cx="1311741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Exchange(1:1)</a:t>
            </a:r>
            <a:endParaRPr lang="zh-CN" altLang="en-US" sz="1400"/>
          </a:p>
        </p:txBody>
      </p:sp>
      <p:sp>
        <p:nvSpPr>
          <p:cNvPr id="15" name="文本框 14"/>
          <p:cNvSpPr txBox="1"/>
          <p:nvPr/>
        </p:nvSpPr>
        <p:spPr>
          <a:xfrm>
            <a:off x="487369" y="1892214"/>
            <a:ext cx="6464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Select a.f1, b.f1 from test1 a, test2 b where a.f1 &gt; 3 and a.f1 = b.f1</a:t>
            </a:r>
            <a:endParaRPr lang="zh-CN" altLang="en-US"/>
          </a:p>
        </p:txBody>
      </p:sp>
      <p:sp>
        <p:nvSpPr>
          <p:cNvPr id="18" name="圆角矩形 17"/>
          <p:cNvSpPr/>
          <p:nvPr/>
        </p:nvSpPr>
        <p:spPr>
          <a:xfrm>
            <a:off x="3153511" y="4044336"/>
            <a:ext cx="1206223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Exchange(1:1)</a:t>
            </a:r>
            <a:endParaRPr lang="zh-CN" altLang="en-US" sz="1400"/>
          </a:p>
        </p:txBody>
      </p:sp>
      <p:sp>
        <p:nvSpPr>
          <p:cNvPr id="20" name="圆角矩形 19"/>
          <p:cNvSpPr/>
          <p:nvPr/>
        </p:nvSpPr>
        <p:spPr>
          <a:xfrm>
            <a:off x="4665070" y="4862108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join</a:t>
            </a:r>
            <a:endParaRPr lang="zh-CN" altLang="en-US" sz="1400"/>
          </a:p>
        </p:txBody>
      </p:sp>
      <p:cxnSp>
        <p:nvCxnSpPr>
          <p:cNvPr id="22" name="直接箭头连接符 21"/>
          <p:cNvCxnSpPr/>
          <p:nvPr/>
        </p:nvCxnSpPr>
        <p:spPr>
          <a:xfrm>
            <a:off x="1433032" y="5861138"/>
            <a:ext cx="89293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圆角矩形 20"/>
          <p:cNvSpPr/>
          <p:nvPr/>
        </p:nvSpPr>
        <p:spPr>
          <a:xfrm>
            <a:off x="8095090" y="5623208"/>
            <a:ext cx="1511559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project</a:t>
            </a:r>
            <a:endParaRPr lang="zh-CN" altLang="en-US" sz="1400"/>
          </a:p>
        </p:txBody>
      </p:sp>
      <p:sp>
        <p:nvSpPr>
          <p:cNvPr id="24" name="圆角矩形 23"/>
          <p:cNvSpPr/>
          <p:nvPr/>
        </p:nvSpPr>
        <p:spPr>
          <a:xfrm>
            <a:off x="6002558" y="4864481"/>
            <a:ext cx="1220120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Exchange(1:1)</a:t>
            </a:r>
            <a:endParaRPr lang="zh-CN" altLang="en-US" sz="1400"/>
          </a:p>
        </p:txBody>
      </p:sp>
      <p:sp>
        <p:nvSpPr>
          <p:cNvPr id="26" name="文本框 25"/>
          <p:cNvSpPr txBox="1"/>
          <p:nvPr/>
        </p:nvSpPr>
        <p:spPr>
          <a:xfrm>
            <a:off x="487369" y="3256775"/>
            <a:ext cx="925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thread1</a:t>
            </a:r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487369" y="4058860"/>
            <a:ext cx="925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thread2</a:t>
            </a:r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487369" y="4940908"/>
            <a:ext cx="925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thread3</a:t>
            </a:r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487369" y="5676471"/>
            <a:ext cx="925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thread4</a:t>
            </a:r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4517909" y="3289511"/>
            <a:ext cx="335939" cy="1377332"/>
            <a:chOff x="5629416" y="3130423"/>
            <a:chExt cx="335939" cy="1377332"/>
          </a:xfrm>
        </p:grpSpPr>
        <p:sp>
          <p:nvSpPr>
            <p:cNvPr id="16" name="圆角矩形 15"/>
            <p:cNvSpPr/>
            <p:nvPr/>
          </p:nvSpPr>
          <p:spPr>
            <a:xfrm>
              <a:off x="5631008" y="3130423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30" name="圆角矩形 29"/>
            <p:cNvSpPr/>
            <p:nvPr/>
          </p:nvSpPr>
          <p:spPr>
            <a:xfrm>
              <a:off x="5631007" y="3308442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31" name="圆角矩形 30"/>
            <p:cNvSpPr/>
            <p:nvPr/>
          </p:nvSpPr>
          <p:spPr>
            <a:xfrm>
              <a:off x="5629422" y="3481058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32" name="圆角矩形 31"/>
            <p:cNvSpPr/>
            <p:nvPr/>
          </p:nvSpPr>
          <p:spPr>
            <a:xfrm>
              <a:off x="5629422" y="3664930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33" name="圆角矩形 32"/>
            <p:cNvSpPr/>
            <p:nvPr/>
          </p:nvSpPr>
          <p:spPr>
            <a:xfrm>
              <a:off x="5631008" y="3818596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34" name="圆角矩形 33"/>
            <p:cNvSpPr/>
            <p:nvPr/>
          </p:nvSpPr>
          <p:spPr>
            <a:xfrm>
              <a:off x="5631007" y="3996615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35" name="圆角矩形 34"/>
            <p:cNvSpPr/>
            <p:nvPr/>
          </p:nvSpPr>
          <p:spPr>
            <a:xfrm>
              <a:off x="5629422" y="4169231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36" name="圆角矩形 35"/>
            <p:cNvSpPr/>
            <p:nvPr/>
          </p:nvSpPr>
          <p:spPr>
            <a:xfrm>
              <a:off x="5629416" y="4335139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</p:grpSp>
      <p:cxnSp>
        <p:nvCxnSpPr>
          <p:cNvPr id="38" name="直接箭头连接符 37"/>
          <p:cNvCxnSpPr>
            <a:stCxn id="36" idx="2"/>
            <a:endCxn id="20" idx="0"/>
          </p:cNvCxnSpPr>
          <p:nvPr/>
        </p:nvCxnSpPr>
        <p:spPr>
          <a:xfrm rot="16200000" flipH="1">
            <a:off x="4858531" y="4493395"/>
            <a:ext cx="195265" cy="542160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7"/>
          <p:cNvCxnSpPr>
            <a:stCxn id="18" idx="3"/>
            <a:endCxn id="59" idx="0"/>
          </p:cNvCxnSpPr>
          <p:nvPr/>
        </p:nvCxnSpPr>
        <p:spPr>
          <a:xfrm flipV="1">
            <a:off x="4359734" y="2971532"/>
            <a:ext cx="1065458" cy="1310735"/>
          </a:xfrm>
          <a:prstGeom prst="bentConnector4">
            <a:avLst>
              <a:gd name="adj1" fmla="val 42155"/>
              <a:gd name="adj2" fmla="val 117441"/>
            </a:avLst>
          </a:prstGeom>
          <a:ln w="222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37"/>
          <p:cNvCxnSpPr>
            <a:stCxn id="13" idx="3"/>
            <a:endCxn id="16" idx="0"/>
          </p:cNvCxnSpPr>
          <p:nvPr/>
        </p:nvCxnSpPr>
        <p:spPr>
          <a:xfrm flipV="1">
            <a:off x="4206562" y="3289511"/>
            <a:ext cx="480113" cy="151931"/>
          </a:xfrm>
          <a:prstGeom prst="bentConnector4">
            <a:avLst>
              <a:gd name="adj1" fmla="val 32590"/>
              <a:gd name="adj2" fmla="val 307068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组合 36"/>
          <p:cNvGrpSpPr/>
          <p:nvPr/>
        </p:nvGrpSpPr>
        <p:grpSpPr>
          <a:xfrm>
            <a:off x="7435821" y="4838782"/>
            <a:ext cx="335939" cy="1377332"/>
            <a:chOff x="5629416" y="3130423"/>
            <a:chExt cx="335939" cy="1377332"/>
          </a:xfrm>
        </p:grpSpPr>
        <p:sp>
          <p:nvSpPr>
            <p:cNvPr id="39" name="圆角矩形 38"/>
            <p:cNvSpPr/>
            <p:nvPr/>
          </p:nvSpPr>
          <p:spPr>
            <a:xfrm>
              <a:off x="5631008" y="3130423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41" name="圆角矩形 40"/>
            <p:cNvSpPr/>
            <p:nvPr/>
          </p:nvSpPr>
          <p:spPr>
            <a:xfrm>
              <a:off x="5631007" y="3308442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42" name="圆角矩形 41"/>
            <p:cNvSpPr/>
            <p:nvPr/>
          </p:nvSpPr>
          <p:spPr>
            <a:xfrm>
              <a:off x="5629422" y="3481058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44" name="圆角矩形 43"/>
            <p:cNvSpPr/>
            <p:nvPr/>
          </p:nvSpPr>
          <p:spPr>
            <a:xfrm>
              <a:off x="5629422" y="3664930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45" name="圆角矩形 44"/>
            <p:cNvSpPr/>
            <p:nvPr/>
          </p:nvSpPr>
          <p:spPr>
            <a:xfrm>
              <a:off x="5631008" y="3818596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46" name="圆角矩形 45"/>
            <p:cNvSpPr/>
            <p:nvPr/>
          </p:nvSpPr>
          <p:spPr>
            <a:xfrm>
              <a:off x="5631007" y="3996615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47" name="圆角矩形 46"/>
            <p:cNvSpPr/>
            <p:nvPr/>
          </p:nvSpPr>
          <p:spPr>
            <a:xfrm>
              <a:off x="5629422" y="4169231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48" name="圆角矩形 47"/>
            <p:cNvSpPr/>
            <p:nvPr/>
          </p:nvSpPr>
          <p:spPr>
            <a:xfrm>
              <a:off x="5629416" y="4335139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</p:grpSp>
      <p:cxnSp>
        <p:nvCxnSpPr>
          <p:cNvPr id="49" name="直接箭头连接符 37"/>
          <p:cNvCxnSpPr>
            <a:stCxn id="24" idx="3"/>
            <a:endCxn id="39" idx="0"/>
          </p:cNvCxnSpPr>
          <p:nvPr/>
        </p:nvCxnSpPr>
        <p:spPr>
          <a:xfrm flipV="1">
            <a:off x="7222678" y="4838782"/>
            <a:ext cx="381909" cy="263630"/>
          </a:xfrm>
          <a:prstGeom prst="bentConnector4">
            <a:avLst>
              <a:gd name="adj1" fmla="val 28113"/>
              <a:gd name="adj2" fmla="val 186712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37"/>
          <p:cNvCxnSpPr>
            <a:stCxn id="48" idx="2"/>
            <a:endCxn id="21" idx="0"/>
          </p:cNvCxnSpPr>
          <p:nvPr/>
        </p:nvCxnSpPr>
        <p:spPr>
          <a:xfrm rot="5400000" flipH="1" flipV="1">
            <a:off x="7930479" y="5295723"/>
            <a:ext cx="592906" cy="1247875"/>
          </a:xfrm>
          <a:prstGeom prst="bentConnector5">
            <a:avLst>
              <a:gd name="adj1" fmla="val -38556"/>
              <a:gd name="adj2" fmla="val 26416"/>
              <a:gd name="adj3" fmla="val 138556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组合 57"/>
          <p:cNvGrpSpPr/>
          <p:nvPr/>
        </p:nvGrpSpPr>
        <p:grpSpPr>
          <a:xfrm>
            <a:off x="5256426" y="2971532"/>
            <a:ext cx="335939" cy="1377332"/>
            <a:chOff x="5629416" y="3130423"/>
            <a:chExt cx="335939" cy="1377332"/>
          </a:xfrm>
        </p:grpSpPr>
        <p:sp>
          <p:nvSpPr>
            <p:cNvPr id="59" name="圆角矩形 58"/>
            <p:cNvSpPr/>
            <p:nvPr/>
          </p:nvSpPr>
          <p:spPr>
            <a:xfrm>
              <a:off x="5631008" y="3130423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0" name="圆角矩形 59"/>
            <p:cNvSpPr/>
            <p:nvPr/>
          </p:nvSpPr>
          <p:spPr>
            <a:xfrm>
              <a:off x="5631007" y="3308442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1" name="圆角矩形 60"/>
            <p:cNvSpPr/>
            <p:nvPr/>
          </p:nvSpPr>
          <p:spPr>
            <a:xfrm>
              <a:off x="5629422" y="3481058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2" name="圆角矩形 61"/>
            <p:cNvSpPr/>
            <p:nvPr/>
          </p:nvSpPr>
          <p:spPr>
            <a:xfrm>
              <a:off x="5629422" y="3664930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3" name="圆角矩形 62"/>
            <p:cNvSpPr/>
            <p:nvPr/>
          </p:nvSpPr>
          <p:spPr>
            <a:xfrm>
              <a:off x="5631008" y="3818596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4" name="圆角矩形 63"/>
            <p:cNvSpPr/>
            <p:nvPr/>
          </p:nvSpPr>
          <p:spPr>
            <a:xfrm>
              <a:off x="5631007" y="3996615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5" name="圆角矩形 64"/>
            <p:cNvSpPr/>
            <p:nvPr/>
          </p:nvSpPr>
          <p:spPr>
            <a:xfrm>
              <a:off x="5629422" y="4169231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6" name="圆角矩形 65"/>
            <p:cNvSpPr/>
            <p:nvPr/>
          </p:nvSpPr>
          <p:spPr>
            <a:xfrm>
              <a:off x="5629416" y="4335139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</p:grpSp>
      <p:cxnSp>
        <p:nvCxnSpPr>
          <p:cNvPr id="67" name="直接箭头连接符 37"/>
          <p:cNvCxnSpPr>
            <a:stCxn id="66" idx="2"/>
            <a:endCxn id="20" idx="0"/>
          </p:cNvCxnSpPr>
          <p:nvPr/>
        </p:nvCxnSpPr>
        <p:spPr>
          <a:xfrm rot="5400000">
            <a:off x="5068800" y="4507308"/>
            <a:ext cx="513244" cy="196357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91874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parallel </a:t>
            </a:r>
            <a:r>
              <a:rPr lang="en-US" altLang="zh-CN" smtClean="0"/>
              <a:t>GROUP BY</a:t>
            </a:r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2172242" y="2681858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group</a:t>
            </a:r>
            <a:endParaRPr lang="zh-CN" altLang="en-US" sz="1400"/>
          </a:p>
        </p:txBody>
      </p:sp>
      <p:sp>
        <p:nvSpPr>
          <p:cNvPr id="4" name="圆角矩形 3"/>
          <p:cNvSpPr/>
          <p:nvPr/>
        </p:nvSpPr>
        <p:spPr>
          <a:xfrm>
            <a:off x="2172242" y="3529734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</a:t>
            </a:r>
            <a:endParaRPr lang="zh-CN" altLang="en-US" sz="1400"/>
          </a:p>
        </p:txBody>
      </p:sp>
      <p:sp>
        <p:nvSpPr>
          <p:cNvPr id="6" name="圆角矩形 5"/>
          <p:cNvSpPr/>
          <p:nvPr/>
        </p:nvSpPr>
        <p:spPr>
          <a:xfrm>
            <a:off x="2172242" y="1833982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project</a:t>
            </a:r>
            <a:endParaRPr lang="zh-CN" altLang="en-US" sz="1400"/>
          </a:p>
        </p:txBody>
      </p:sp>
      <p:cxnSp>
        <p:nvCxnSpPr>
          <p:cNvPr id="7" name="直接箭头连接符 6"/>
          <p:cNvCxnSpPr>
            <a:stCxn id="4" idx="0"/>
            <a:endCxn id="3" idx="2"/>
          </p:cNvCxnSpPr>
          <p:nvPr/>
        </p:nvCxnSpPr>
        <p:spPr>
          <a:xfrm flipV="1">
            <a:off x="2734415" y="3157719"/>
            <a:ext cx="0" cy="372015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3" idx="0"/>
            <a:endCxn id="6" idx="2"/>
          </p:cNvCxnSpPr>
          <p:nvPr/>
        </p:nvCxnSpPr>
        <p:spPr>
          <a:xfrm flipV="1">
            <a:off x="2734415" y="2309843"/>
            <a:ext cx="0" cy="372015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圆角矩形 10"/>
          <p:cNvSpPr/>
          <p:nvPr/>
        </p:nvSpPr>
        <p:spPr>
          <a:xfrm>
            <a:off x="5898266" y="3534656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group</a:t>
            </a:r>
            <a:endParaRPr lang="zh-CN" altLang="en-US" sz="1400"/>
          </a:p>
        </p:txBody>
      </p:sp>
      <p:sp>
        <p:nvSpPr>
          <p:cNvPr id="12" name="圆角矩形 11"/>
          <p:cNvSpPr/>
          <p:nvPr/>
        </p:nvSpPr>
        <p:spPr>
          <a:xfrm>
            <a:off x="5898266" y="4382532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</a:t>
            </a:r>
            <a:endParaRPr lang="zh-CN" altLang="en-US" sz="1400"/>
          </a:p>
        </p:txBody>
      </p:sp>
      <p:sp>
        <p:nvSpPr>
          <p:cNvPr id="13" name="圆角矩形 12"/>
          <p:cNvSpPr/>
          <p:nvPr/>
        </p:nvSpPr>
        <p:spPr>
          <a:xfrm>
            <a:off x="7297858" y="1647280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project</a:t>
            </a:r>
            <a:endParaRPr lang="zh-CN" altLang="en-US" sz="1400"/>
          </a:p>
        </p:txBody>
      </p:sp>
      <p:cxnSp>
        <p:nvCxnSpPr>
          <p:cNvPr id="14" name="直接箭头连接符 13"/>
          <p:cNvCxnSpPr>
            <a:stCxn id="12" idx="0"/>
            <a:endCxn id="11" idx="2"/>
          </p:cNvCxnSpPr>
          <p:nvPr/>
        </p:nvCxnSpPr>
        <p:spPr>
          <a:xfrm flipV="1">
            <a:off x="6460439" y="4010517"/>
            <a:ext cx="0" cy="372015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11" idx="0"/>
            <a:endCxn id="28" idx="2"/>
          </p:cNvCxnSpPr>
          <p:nvPr/>
        </p:nvCxnSpPr>
        <p:spPr>
          <a:xfrm flipV="1">
            <a:off x="6460439" y="2971017"/>
            <a:ext cx="1399592" cy="563639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圆角矩形 16"/>
          <p:cNvSpPr/>
          <p:nvPr/>
        </p:nvSpPr>
        <p:spPr>
          <a:xfrm>
            <a:off x="7440152" y="3529734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group</a:t>
            </a:r>
            <a:endParaRPr lang="zh-CN" altLang="en-US" sz="1400"/>
          </a:p>
        </p:txBody>
      </p:sp>
      <p:sp>
        <p:nvSpPr>
          <p:cNvPr id="18" name="圆角矩形 17"/>
          <p:cNvSpPr/>
          <p:nvPr/>
        </p:nvSpPr>
        <p:spPr>
          <a:xfrm>
            <a:off x="7440152" y="4377610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</a:t>
            </a:r>
            <a:endParaRPr lang="zh-CN" altLang="en-US" sz="1400"/>
          </a:p>
        </p:txBody>
      </p:sp>
      <p:cxnSp>
        <p:nvCxnSpPr>
          <p:cNvPr id="19" name="直接箭头连接符 18"/>
          <p:cNvCxnSpPr>
            <a:stCxn id="18" idx="0"/>
            <a:endCxn id="17" idx="2"/>
          </p:cNvCxnSpPr>
          <p:nvPr/>
        </p:nvCxnSpPr>
        <p:spPr>
          <a:xfrm flipV="1">
            <a:off x="8002325" y="4005595"/>
            <a:ext cx="0" cy="372015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圆角矩形 19"/>
          <p:cNvSpPr/>
          <p:nvPr/>
        </p:nvSpPr>
        <p:spPr>
          <a:xfrm>
            <a:off x="9204411" y="3539578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group</a:t>
            </a:r>
            <a:endParaRPr lang="zh-CN" altLang="en-US" sz="1400"/>
          </a:p>
        </p:txBody>
      </p:sp>
      <p:sp>
        <p:nvSpPr>
          <p:cNvPr id="21" name="圆角矩形 20"/>
          <p:cNvSpPr/>
          <p:nvPr/>
        </p:nvSpPr>
        <p:spPr>
          <a:xfrm>
            <a:off x="9204411" y="4387454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</a:t>
            </a:r>
            <a:endParaRPr lang="zh-CN" altLang="en-US" sz="1400"/>
          </a:p>
        </p:txBody>
      </p:sp>
      <p:cxnSp>
        <p:nvCxnSpPr>
          <p:cNvPr id="22" name="直接箭头连接符 21"/>
          <p:cNvCxnSpPr>
            <a:stCxn id="21" idx="0"/>
            <a:endCxn id="20" idx="2"/>
          </p:cNvCxnSpPr>
          <p:nvPr/>
        </p:nvCxnSpPr>
        <p:spPr>
          <a:xfrm flipV="1">
            <a:off x="9766584" y="4015439"/>
            <a:ext cx="0" cy="372015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8842078" y="4015439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…</a:t>
            </a:r>
            <a:endParaRPr lang="zh-CN" altLang="en-US"/>
          </a:p>
        </p:txBody>
      </p:sp>
      <p:sp>
        <p:nvSpPr>
          <p:cNvPr id="28" name="圆角矩形 27"/>
          <p:cNvSpPr/>
          <p:nvPr/>
        </p:nvSpPr>
        <p:spPr>
          <a:xfrm>
            <a:off x="7297858" y="2495156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Exchange</a:t>
            </a:r>
          </a:p>
          <a:p>
            <a:pPr algn="ctr"/>
            <a:r>
              <a:rPr lang="en-US" altLang="zh-CN" sz="1400" smtClean="0"/>
              <a:t>(n:1)</a:t>
            </a:r>
            <a:endParaRPr lang="zh-CN" altLang="en-US" sz="1400"/>
          </a:p>
        </p:txBody>
      </p:sp>
      <p:cxnSp>
        <p:nvCxnSpPr>
          <p:cNvPr id="30" name="直接箭头连接符 29"/>
          <p:cNvCxnSpPr>
            <a:stCxn id="17" idx="0"/>
            <a:endCxn id="28" idx="2"/>
          </p:cNvCxnSpPr>
          <p:nvPr/>
        </p:nvCxnSpPr>
        <p:spPr>
          <a:xfrm flipH="1" flipV="1">
            <a:off x="7860031" y="2971017"/>
            <a:ext cx="142294" cy="558717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20" idx="0"/>
            <a:endCxn id="28" idx="2"/>
          </p:cNvCxnSpPr>
          <p:nvPr/>
        </p:nvCxnSpPr>
        <p:spPr>
          <a:xfrm flipH="1" flipV="1">
            <a:off x="7860031" y="2971017"/>
            <a:ext cx="1906553" cy="568561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28" idx="0"/>
            <a:endCxn id="13" idx="2"/>
          </p:cNvCxnSpPr>
          <p:nvPr/>
        </p:nvCxnSpPr>
        <p:spPr>
          <a:xfrm flipV="1">
            <a:off x="7860031" y="2123141"/>
            <a:ext cx="0" cy="372015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/>
          <p:cNvSpPr txBox="1"/>
          <p:nvPr/>
        </p:nvSpPr>
        <p:spPr>
          <a:xfrm>
            <a:off x="3433665" y="5220121"/>
            <a:ext cx="814838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增加两种游标，实际使用时，根据参数来决定：</a:t>
            </a:r>
            <a:endParaRPr lang="en-US" altLang="zh-CN" smtClean="0"/>
          </a:p>
          <a:p>
            <a:pPr marL="342900" indent="-342900">
              <a:buAutoNum type="arabicPeriod"/>
            </a:pPr>
            <a:r>
              <a:rPr lang="zh-CN" altLang="en-US" smtClean="0"/>
              <a:t>均分范围型游标，相当于将一个表拆分成多个表</a:t>
            </a:r>
            <a:endParaRPr lang="en-US" altLang="zh-CN" smtClean="0"/>
          </a:p>
          <a:p>
            <a:pPr marL="342900" indent="-342900">
              <a:buAutoNum type="arabicPeriod"/>
            </a:pPr>
            <a:r>
              <a:rPr lang="zh-CN" altLang="en-US" smtClean="0"/>
              <a:t>资源竞争型游标，公用一个表，但都全部遍历，只是每一个段只被遍历一次</a:t>
            </a:r>
            <a:endParaRPr lang="en-US" altLang="zh-CN" smtClean="0"/>
          </a:p>
          <a:p>
            <a:pPr marL="342900" indent="-342900">
              <a:buAutoNum type="arabicPeriod"/>
            </a:pPr>
            <a:endParaRPr lang="en-US" altLang="zh-CN"/>
          </a:p>
          <a:p>
            <a:r>
              <a:rPr lang="zh-CN" altLang="en-US" smtClean="0"/>
              <a:t>目前先使用资源竞争型游标做</a:t>
            </a:r>
            <a:r>
              <a:rPr lang="en-US" altLang="zh-CN" smtClean="0"/>
              <a:t>DEMO</a:t>
            </a:r>
            <a:endParaRPr lang="zh-CN" altLang="en-US"/>
          </a:p>
        </p:txBody>
      </p:sp>
      <p:sp>
        <p:nvSpPr>
          <p:cNvPr id="43" name="右箭头 42"/>
          <p:cNvSpPr/>
          <p:nvPr/>
        </p:nvSpPr>
        <p:spPr>
          <a:xfrm>
            <a:off x="4562669" y="2309843"/>
            <a:ext cx="895739" cy="1002524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61837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7240</TotalTime>
  <Words>2069</Words>
  <Application>Microsoft Office PowerPoint</Application>
  <PresentationFormat>宽屏</PresentationFormat>
  <Paragraphs>830</Paragraphs>
  <Slides>44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44</vt:i4>
      </vt:variant>
    </vt:vector>
  </HeadingPairs>
  <TitlesOfParts>
    <vt:vector size="52" baseType="lpstr">
      <vt:lpstr>宋体</vt:lpstr>
      <vt:lpstr>微软雅黑</vt:lpstr>
      <vt:lpstr>Arial</vt:lpstr>
      <vt:lpstr>Calibri</vt:lpstr>
      <vt:lpstr>Calibri Light</vt:lpstr>
      <vt:lpstr>Cambria Math</vt:lpstr>
      <vt:lpstr>Times New Roman</vt:lpstr>
      <vt:lpstr>Office Theme</vt:lpstr>
      <vt:lpstr>Thor Architecture</vt:lpstr>
      <vt:lpstr>PowerPoint 演示文稿</vt:lpstr>
      <vt:lpstr>PowerPoint 演示文稿</vt:lpstr>
      <vt:lpstr>PowerPoint 演示文稿</vt:lpstr>
      <vt:lpstr>SQLITE的结构</vt:lpstr>
      <vt:lpstr>PowerPoint 演示文稿</vt:lpstr>
      <vt:lpstr>PowerPoint 演示文稿</vt:lpstr>
      <vt:lpstr>PowerPoint 演示文稿</vt:lpstr>
      <vt:lpstr>parallel GROUP BY</vt:lpstr>
      <vt:lpstr>parallel GROUP BY</vt:lpstr>
      <vt:lpstr>Parallel hash join</vt:lpstr>
      <vt:lpstr>Parallel merge join</vt:lpstr>
      <vt:lpstr>Parallel star join</vt:lpstr>
      <vt:lpstr>Multi-thread execute plan</vt:lpstr>
      <vt:lpstr>多线程执行框架</vt:lpstr>
      <vt:lpstr>PowerPoint 演示文稿</vt:lpstr>
      <vt:lpstr>PowerPoint 演示文稿</vt:lpstr>
      <vt:lpstr>内存管理</vt:lpstr>
      <vt:lpstr>Project parallelization</vt:lpstr>
      <vt:lpstr>Order by parallelization</vt:lpstr>
      <vt:lpstr>Group by parallelization</vt:lpstr>
      <vt:lpstr>Group by parallelization(hash table parallelize)</vt:lpstr>
      <vt:lpstr>Group by parallelization(hash table parallelize)</vt:lpstr>
      <vt:lpstr>JOIN DAGs</vt:lpstr>
      <vt:lpstr>Join parallelization (simple join)</vt:lpstr>
      <vt:lpstr>PowerPoint 演示文稿</vt:lpstr>
      <vt:lpstr>Multi-join parallelization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China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scott.zgeng</cp:lastModifiedBy>
  <cp:revision>882</cp:revision>
  <dcterms:created xsi:type="dcterms:W3CDTF">2014-07-24T15:03:51Z</dcterms:created>
  <dcterms:modified xsi:type="dcterms:W3CDTF">2014-11-10T11:44:41Z</dcterms:modified>
</cp:coreProperties>
</file>