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333" r:id="rId4"/>
    <p:sldId id="280" r:id="rId5"/>
    <p:sldId id="285" r:id="rId6"/>
    <p:sldId id="286" r:id="rId7"/>
    <p:sldId id="290" r:id="rId8"/>
    <p:sldId id="287" r:id="rId9"/>
    <p:sldId id="288" r:id="rId10"/>
    <p:sldId id="291" r:id="rId11"/>
    <p:sldId id="289" r:id="rId12"/>
    <p:sldId id="292" r:id="rId13"/>
    <p:sldId id="293" r:id="rId14"/>
    <p:sldId id="294" r:id="rId15"/>
    <p:sldId id="295" r:id="rId16"/>
    <p:sldId id="296" r:id="rId17"/>
    <p:sldId id="297" r:id="rId18"/>
    <p:sldId id="306" r:id="rId19"/>
    <p:sldId id="299" r:id="rId20"/>
    <p:sldId id="300" r:id="rId21"/>
    <p:sldId id="301" r:id="rId22"/>
    <p:sldId id="337" r:id="rId23"/>
    <p:sldId id="302" r:id="rId24"/>
    <p:sldId id="303" r:id="rId25"/>
    <p:sldId id="336" r:id="rId26"/>
    <p:sldId id="304" r:id="rId27"/>
    <p:sldId id="335" r:id="rId28"/>
    <p:sldId id="305" r:id="rId29"/>
    <p:sldId id="309" r:id="rId30"/>
    <p:sldId id="310" r:id="rId31"/>
    <p:sldId id="311" r:id="rId32"/>
    <p:sldId id="312" r:id="rId33"/>
    <p:sldId id="313" r:id="rId34"/>
    <p:sldId id="314" r:id="rId35"/>
    <p:sldId id="332" r:id="rId36"/>
    <p:sldId id="308" r:id="rId37"/>
    <p:sldId id="307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31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>
        <p:scale>
          <a:sx n="100" d="100"/>
          <a:sy n="100" d="100"/>
        </p:scale>
        <p:origin x="9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eon#E5-16xx.2F26xx_v3-series_.22Haswell-EP.22" TargetMode="External"/><Relationship Id="rId2" Type="http://schemas.openxmlformats.org/officeDocument/2006/relationships/hyperlink" Target="http://www.intel.com/content/dam/www/public/us/en/documents/guides/xeon-intel-server-processor-comparison-guid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well_(microarchitecture)#SERVER-CPU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3038" y="2023189"/>
            <a:ext cx="42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RowID</a:t>
            </a:r>
            <a:r>
              <a:rPr lang="en-US" altLang="zh-CN" sz="1200" dirty="0"/>
              <a:t> = 0x00CA0103 </a:t>
            </a:r>
            <a:r>
              <a:rPr lang="en-US" altLang="zh-CN" sz="1200" dirty="0" smtClean="0"/>
              <a:t>= 0</a:t>
            </a:r>
            <a:r>
              <a:rPr lang="en-US" altLang="zh-CN" sz="1200" dirty="0" smtClean="0">
                <a:solidFill>
                  <a:srgbClr val="0070C0"/>
                </a:solidFill>
              </a:rPr>
              <a:t>0000000 11</a:t>
            </a:r>
            <a:r>
              <a:rPr lang="en-US" altLang="zh-CN" sz="1200" dirty="0" smtClean="0">
                <a:solidFill>
                  <a:srgbClr val="FF0000"/>
                </a:solidFill>
              </a:rPr>
              <a:t>001010 000</a:t>
            </a:r>
            <a:r>
              <a:rPr lang="en-US" altLang="zh-CN" sz="1200" dirty="0" smtClean="0">
                <a:solidFill>
                  <a:srgbClr val="00B050"/>
                </a:solidFill>
              </a:rPr>
              <a:t>00001 00000011 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 rot="5400000" flipH="1">
            <a:off x="5751038" y="1495177"/>
            <a:ext cx="79928" cy="1001485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右大括号 14"/>
          <p:cNvSpPr/>
          <p:nvPr/>
        </p:nvSpPr>
        <p:spPr>
          <a:xfrm rot="5400000" flipH="1">
            <a:off x="4108868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5531299" y="152429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smtClean="0"/>
              <a:t>Offset </a:t>
            </a:r>
          </a:p>
          <a:p>
            <a:pPr algn="ctr"/>
            <a:r>
              <a:rPr lang="en-US" altLang="zh-CN" sz="900" smtClean="0"/>
              <a:t>(13 bits</a:t>
            </a:r>
            <a:r>
              <a:rPr lang="en-US" altLang="zh-CN" sz="900"/>
              <a:t>)</a:t>
            </a:r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3636890" y="1508906"/>
            <a:ext cx="102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err="1" smtClean="0"/>
              <a:t>HighSegmentID</a:t>
            </a:r>
            <a:r>
              <a:rPr lang="en-US" altLang="zh-CN" sz="1000" dirty="0" smtClean="0"/>
              <a:t> </a:t>
            </a:r>
          </a:p>
          <a:p>
            <a:pPr algn="ctr"/>
            <a:r>
              <a:rPr lang="en-US" altLang="zh-CN" sz="1000" dirty="0" smtClean="0"/>
              <a:t>(9 bits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3801974" y="2305050"/>
            <a:ext cx="71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42203" y="2305050"/>
            <a:ext cx="7278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09309" y="2305050"/>
            <a:ext cx="10014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937834" y="3014174"/>
            <a:ext cx="1901578" cy="134876"/>
            <a:chOff x="2618695" y="3033536"/>
            <a:chExt cx="2651351" cy="194967"/>
          </a:xfrm>
          <a:solidFill>
            <a:schemeClr val="bg1">
              <a:lumMod val="5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/>
          <p:cNvCxnSpPr>
            <a:stCxn id="37" idx="2"/>
            <a:endCxn id="65" idx="1"/>
          </p:cNvCxnSpPr>
          <p:nvPr/>
        </p:nvCxnSpPr>
        <p:spPr>
          <a:xfrm rot="5400000">
            <a:off x="3167529" y="3246437"/>
            <a:ext cx="464426" cy="269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5400000">
            <a:off x="3738515" y="3544660"/>
            <a:ext cx="687389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5400000">
            <a:off x="2784134" y="3882545"/>
            <a:ext cx="961561" cy="423422"/>
            <a:chOff x="2618695" y="3033536"/>
            <a:chExt cx="2651351" cy="194967"/>
          </a:xfrm>
        </p:grpSpPr>
        <p:sp>
          <p:nvSpPr>
            <p:cNvPr id="65" name="矩形 6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5400000">
            <a:off x="3738514" y="4400681"/>
            <a:ext cx="687388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直接箭头连接符 53"/>
          <p:cNvCxnSpPr>
            <a:stCxn id="65" idx="0"/>
            <a:endCxn id="56" idx="2"/>
          </p:cNvCxnSpPr>
          <p:nvPr/>
        </p:nvCxnSpPr>
        <p:spPr>
          <a:xfrm flipV="1">
            <a:off x="3476626" y="3451163"/>
            <a:ext cx="398363" cy="222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53"/>
          <p:cNvCxnSpPr>
            <a:stCxn id="68" idx="0"/>
            <a:endCxn id="75" idx="2"/>
          </p:cNvCxnSpPr>
          <p:nvPr/>
        </p:nvCxnSpPr>
        <p:spPr>
          <a:xfrm>
            <a:off x="3476626" y="4035459"/>
            <a:ext cx="398362" cy="271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864682" y="3950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 rot="5400000">
            <a:off x="4965614" y="3574178"/>
            <a:ext cx="687389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12" name="矩形 111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 rot="5400000">
            <a:off x="4955723" y="4451446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21" name="矩形 120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5400000">
            <a:off x="4952253" y="5355900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30" name="矩形 129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5089383" y="48690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140" name="直接箭头连接符 53"/>
          <p:cNvCxnSpPr>
            <a:stCxn id="75" idx="0"/>
            <a:endCxn id="112" idx="2"/>
          </p:cNvCxnSpPr>
          <p:nvPr/>
        </p:nvCxnSpPr>
        <p:spPr>
          <a:xfrm flipV="1">
            <a:off x="4289429" y="3480681"/>
            <a:ext cx="812659" cy="826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53"/>
          <p:cNvCxnSpPr>
            <a:stCxn id="76" idx="0"/>
            <a:endCxn id="121" idx="2"/>
          </p:cNvCxnSpPr>
          <p:nvPr/>
        </p:nvCxnSpPr>
        <p:spPr>
          <a:xfrm flipV="1">
            <a:off x="4289429" y="4357949"/>
            <a:ext cx="802768" cy="35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53"/>
          <p:cNvCxnSpPr>
            <a:stCxn id="79" idx="0"/>
            <a:endCxn id="130" idx="2"/>
          </p:cNvCxnSpPr>
          <p:nvPr/>
        </p:nvCxnSpPr>
        <p:spPr>
          <a:xfrm>
            <a:off x="4289429" y="4651821"/>
            <a:ext cx="799298" cy="610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2898219" y="278680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List</a:t>
            </a:r>
            <a:endParaRPr lang="zh-CN" altLang="en-US" sz="1000"/>
          </a:p>
        </p:txBody>
      </p:sp>
      <p:sp>
        <p:nvSpPr>
          <p:cNvPr id="154" name="文本框 153"/>
          <p:cNvSpPr txBox="1"/>
          <p:nvPr/>
        </p:nvSpPr>
        <p:spPr>
          <a:xfrm>
            <a:off x="2891734" y="461163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Lv.1 </a:t>
            </a:r>
            <a:r>
              <a:rPr lang="en-US" altLang="zh-CN" sz="1000"/>
              <a:t>map</a:t>
            </a:r>
            <a:endParaRPr lang="zh-CN" altLang="en-US" sz="1000"/>
          </a:p>
        </p:txBody>
      </p:sp>
      <p:sp>
        <p:nvSpPr>
          <p:cNvPr id="155" name="文本框 154"/>
          <p:cNvSpPr txBox="1"/>
          <p:nvPr/>
        </p:nvSpPr>
        <p:spPr>
          <a:xfrm>
            <a:off x="3740098" y="495711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Lv.2 map</a:t>
            </a:r>
            <a:endParaRPr lang="zh-CN" altLang="en-US" sz="1000"/>
          </a:p>
        </p:txBody>
      </p:sp>
      <p:sp>
        <p:nvSpPr>
          <p:cNvPr id="156" name="文本框 155"/>
          <p:cNvSpPr txBox="1"/>
          <p:nvPr/>
        </p:nvSpPr>
        <p:spPr>
          <a:xfrm>
            <a:off x="4795081" y="591294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segment</a:t>
            </a:r>
            <a:endParaRPr lang="zh-CN" altLang="en-US" sz="1000"/>
          </a:p>
        </p:txBody>
      </p:sp>
      <p:sp>
        <p:nvSpPr>
          <p:cNvPr id="157" name="右大括号 156"/>
          <p:cNvSpPr/>
          <p:nvPr/>
        </p:nvSpPr>
        <p:spPr>
          <a:xfrm rot="5400000" flipH="1">
            <a:off x="4861343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8" name="文本框 157"/>
          <p:cNvSpPr txBox="1"/>
          <p:nvPr/>
        </p:nvSpPr>
        <p:spPr>
          <a:xfrm>
            <a:off x="4517191" y="1508906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LowSegmentID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163" name="肘形连接符 162"/>
          <p:cNvCxnSpPr>
            <a:endCxn id="68" idx="2"/>
          </p:cNvCxnSpPr>
          <p:nvPr/>
        </p:nvCxnSpPr>
        <p:spPr>
          <a:xfrm rot="5400000">
            <a:off x="2722695" y="2641718"/>
            <a:ext cx="1724250" cy="1063232"/>
          </a:xfrm>
          <a:prstGeom prst="bentConnector4">
            <a:avLst>
              <a:gd name="adj1" fmla="val 23974"/>
              <a:gd name="adj2" fmla="val 1215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endCxn id="79" idx="2"/>
          </p:cNvCxnSpPr>
          <p:nvPr/>
        </p:nvCxnSpPr>
        <p:spPr>
          <a:xfrm rot="5400000">
            <a:off x="3229304" y="2952030"/>
            <a:ext cx="2345476" cy="1054107"/>
          </a:xfrm>
          <a:prstGeom prst="bentConnector4">
            <a:avLst>
              <a:gd name="adj1" fmla="val 41116"/>
              <a:gd name="adj2" fmla="val 12710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endCxn id="132" idx="2"/>
          </p:cNvCxnSpPr>
          <p:nvPr/>
        </p:nvCxnSpPr>
        <p:spPr>
          <a:xfrm rot="5400000">
            <a:off x="3870930" y="3515062"/>
            <a:ext cx="3137872" cy="702277"/>
          </a:xfrm>
          <a:prstGeom prst="bentConnector4">
            <a:avLst>
              <a:gd name="adj1" fmla="val 33949"/>
              <a:gd name="adj2" fmla="val 13255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038350" y="2653554"/>
            <a:ext cx="540748" cy="974428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22" name="矩形 21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846893" y="370697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String Segment</a:t>
            </a:r>
            <a:endParaRPr lang="zh-CN" altLang="en-US" sz="10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316522" y="2320848"/>
            <a:ext cx="1778815" cy="1740686"/>
            <a:chOff x="9574985" y="2717323"/>
            <a:chExt cx="1778815" cy="1740686"/>
          </a:xfrm>
        </p:grpSpPr>
        <p:sp>
          <p:nvSpPr>
            <p:cNvPr id="34" name="矩形 33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994092" y="2717323"/>
              <a:ext cx="940608" cy="217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肘形连接符 41"/>
          <p:cNvCxnSpPr>
            <a:stCxn id="29" idx="3"/>
            <a:endCxn id="38" idx="1"/>
          </p:cNvCxnSpPr>
          <p:nvPr/>
        </p:nvCxnSpPr>
        <p:spPr>
          <a:xfrm flipV="1">
            <a:off x="2579093" y="3106300"/>
            <a:ext cx="1156536" cy="460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3" idx="3"/>
            <a:endCxn id="36" idx="0"/>
          </p:cNvCxnSpPr>
          <p:nvPr/>
        </p:nvCxnSpPr>
        <p:spPr>
          <a:xfrm flipV="1">
            <a:off x="2579093" y="2321222"/>
            <a:ext cx="2306694" cy="515038"/>
          </a:xfrm>
          <a:prstGeom prst="bentConnector4">
            <a:avLst>
              <a:gd name="adj1" fmla="val 24399"/>
              <a:gd name="adj2" fmla="val 144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316522" y="2320474"/>
            <a:ext cx="419107" cy="2267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head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22" idx="3"/>
            <a:endCxn id="35" idx="1"/>
          </p:cNvCxnSpPr>
          <p:nvPr/>
        </p:nvCxnSpPr>
        <p:spPr>
          <a:xfrm flipV="1">
            <a:off x="2579098" y="2429805"/>
            <a:ext cx="1156531" cy="284651"/>
          </a:xfrm>
          <a:prstGeom prst="bentConnector3">
            <a:avLst>
              <a:gd name="adj1" fmla="val 32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1655" y="228207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parser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1655" y="272975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verify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5" y="317742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optimizer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1655" y="364219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Vector plan </a:t>
            </a:r>
            <a:r>
              <a:rPr lang="en-US" altLang="zh-CN" sz="1200" dirty="0">
                <a:solidFill>
                  <a:schemeClr val="tx1"/>
                </a:solidFill>
              </a:rPr>
              <a:t>generator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1656" y="508804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>
            <a:off x="2609853" y="2571751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2609853" y="3019426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2609853" y="3467101"/>
            <a:ext cx="0" cy="175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35" idx="0"/>
          </p:cNvCxnSpPr>
          <p:nvPr/>
        </p:nvCxnSpPr>
        <p:spPr>
          <a:xfrm>
            <a:off x="2609853" y="3931866"/>
            <a:ext cx="0" cy="169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71656" y="4592738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1" idx="2"/>
            <a:endCxn id="7" idx="0"/>
          </p:cNvCxnSpPr>
          <p:nvPr/>
        </p:nvCxnSpPr>
        <p:spPr>
          <a:xfrm>
            <a:off x="2609854" y="4882410"/>
            <a:ext cx="0" cy="20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323284" y="2369976"/>
            <a:ext cx="4897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7957457" y="2779904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57457" y="3310068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57457" y="4323862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87463" y="3575925"/>
            <a:ext cx="0" cy="240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587463" y="3045761"/>
            <a:ext cx="0" cy="264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147676" y="3054182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next</a:t>
            </a:r>
            <a:endParaRPr lang="zh-CN" altLang="en-US" sz="10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8147676" y="3592921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next</a:t>
            </a:r>
            <a:endParaRPr lang="zh-CN" altLang="en-US" sz="1000" i="1" dirty="0"/>
          </a:p>
        </p:txBody>
      </p:sp>
      <p:sp>
        <p:nvSpPr>
          <p:cNvPr id="28" name="矩形 27"/>
          <p:cNvSpPr/>
          <p:nvPr/>
        </p:nvSpPr>
        <p:spPr>
          <a:xfrm>
            <a:off x="3846792" y="508804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41" idx="2"/>
            <a:endCxn id="33" idx="0"/>
          </p:cNvCxnSpPr>
          <p:nvPr/>
        </p:nvCxnSpPr>
        <p:spPr>
          <a:xfrm>
            <a:off x="4684990" y="4390752"/>
            <a:ext cx="0" cy="22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846792" y="4611788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3" idx="2"/>
            <a:endCxn id="28" idx="0"/>
          </p:cNvCxnSpPr>
          <p:nvPr/>
        </p:nvCxnSpPr>
        <p:spPr>
          <a:xfrm>
            <a:off x="4684990" y="4901460"/>
            <a:ext cx="0" cy="186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771655" y="410108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Distributed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2"/>
            <a:endCxn id="21" idx="0"/>
          </p:cNvCxnSpPr>
          <p:nvPr/>
        </p:nvCxnSpPr>
        <p:spPr>
          <a:xfrm>
            <a:off x="2609853" y="4390752"/>
            <a:ext cx="1" cy="201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846792" y="410108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Receive Query Sub Plan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35" idx="3"/>
            <a:endCxn id="41" idx="1"/>
          </p:cNvCxnSpPr>
          <p:nvPr/>
        </p:nvCxnSpPr>
        <p:spPr>
          <a:xfrm>
            <a:off x="3448050" y="4245916"/>
            <a:ext cx="3987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299607" y="5425792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master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467430" y="5425792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slave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7957457" y="3815931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select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8602707" y="4084084"/>
            <a:ext cx="0" cy="240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162920" y="4101080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next</a:t>
            </a:r>
            <a:endParaRPr lang="zh-CN" altLang="en-US" sz="1000" i="1" dirty="0"/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8758372" y="4081788"/>
            <a:ext cx="0" cy="24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764629" y="3586181"/>
            <a:ext cx="0" cy="24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8758372" y="3067993"/>
            <a:ext cx="0" cy="24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8780144" y="3076872"/>
            <a:ext cx="669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rowset</a:t>
            </a:r>
            <a:endParaRPr lang="zh-CN" altLang="en-US" sz="1000" i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8770911" y="3565808"/>
            <a:ext cx="669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rowset</a:t>
            </a:r>
            <a:endParaRPr lang="zh-CN" altLang="en-US" sz="1000" i="1" dirty="0"/>
          </a:p>
        </p:txBody>
      </p:sp>
      <p:sp>
        <p:nvSpPr>
          <p:cNvPr id="56" name="文本框 55"/>
          <p:cNvSpPr txBox="1"/>
          <p:nvPr/>
        </p:nvSpPr>
        <p:spPr>
          <a:xfrm>
            <a:off x="8768739" y="4089361"/>
            <a:ext cx="669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rowset</a:t>
            </a:r>
            <a:endParaRPr lang="zh-CN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1697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2559323" y="4743194"/>
            <a:ext cx="611119" cy="421635"/>
            <a:chOff x="3616479" y="3033536"/>
            <a:chExt cx="1653567" cy="194967"/>
          </a:xfrm>
          <a:solidFill>
            <a:schemeClr val="bg2">
              <a:lumMod val="75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16200000">
            <a:off x="3397417" y="4743195"/>
            <a:ext cx="621470" cy="421634"/>
            <a:chOff x="3616479" y="3033536"/>
            <a:chExt cx="1653567" cy="194967"/>
          </a:xfrm>
          <a:solidFill>
            <a:schemeClr val="bg2">
              <a:lumMod val="7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978606" y="4259111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+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 rot="16200000">
            <a:off x="2975784" y="3578993"/>
            <a:ext cx="621470" cy="421634"/>
            <a:chOff x="3616479" y="3033536"/>
            <a:chExt cx="1653567" cy="194967"/>
          </a:xfrm>
          <a:solidFill>
            <a:schemeClr val="bg2">
              <a:lumMod val="75000"/>
            </a:schemeClr>
          </a:solidFill>
        </p:grpSpPr>
        <p:sp>
          <p:nvSpPr>
            <p:cNvPr id="67" name="矩形 6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99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14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3400242" y="3064464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&gt;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 rot="16200000">
            <a:off x="3802423" y="3562679"/>
            <a:ext cx="621470" cy="421634"/>
            <a:chOff x="3616479" y="3033536"/>
            <a:chExt cx="1653567" cy="194967"/>
          </a:xfrm>
          <a:solidFill>
            <a:schemeClr val="bg2">
              <a:lumMod val="75000"/>
            </a:schemeClr>
          </a:solidFill>
        </p:grpSpPr>
        <p:sp>
          <p:nvSpPr>
            <p:cNvPr id="77" name="矩形 7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 rot="16200000">
            <a:off x="3397418" y="2398478"/>
            <a:ext cx="621470" cy="421634"/>
            <a:chOff x="3616479" y="3033536"/>
            <a:chExt cx="1653567" cy="194967"/>
          </a:xfrm>
          <a:solidFill>
            <a:schemeClr val="bg2">
              <a:lumMod val="75000"/>
            </a:schemeClr>
          </a:solidFill>
        </p:grpSpPr>
        <p:sp>
          <p:nvSpPr>
            <p:cNvPr id="86" name="矩形 85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直接箭头连接符 92"/>
          <p:cNvCxnSpPr>
            <a:stCxn id="11" idx="3"/>
          </p:cNvCxnSpPr>
          <p:nvPr/>
        </p:nvCxnSpPr>
        <p:spPr>
          <a:xfrm flipV="1">
            <a:off x="2864884" y="4464386"/>
            <a:ext cx="210815" cy="184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1" idx="3"/>
          </p:cNvCxnSpPr>
          <p:nvPr/>
        </p:nvCxnSpPr>
        <p:spPr>
          <a:xfrm flipH="1" flipV="1">
            <a:off x="3496795" y="4464385"/>
            <a:ext cx="211358" cy="178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2" idx="0"/>
            <a:endCxn id="67" idx="1"/>
          </p:cNvCxnSpPr>
          <p:nvPr/>
        </p:nvCxnSpPr>
        <p:spPr>
          <a:xfrm flipV="1">
            <a:off x="3286517" y="4100546"/>
            <a:ext cx="3" cy="158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1" idx="3"/>
          </p:cNvCxnSpPr>
          <p:nvPr/>
        </p:nvCxnSpPr>
        <p:spPr>
          <a:xfrm flipV="1">
            <a:off x="3286519" y="3265234"/>
            <a:ext cx="210278" cy="213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81" idx="3"/>
          </p:cNvCxnSpPr>
          <p:nvPr/>
        </p:nvCxnSpPr>
        <p:spPr>
          <a:xfrm flipH="1" flipV="1">
            <a:off x="3901801" y="3247652"/>
            <a:ext cx="211357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2" idx="0"/>
            <a:endCxn id="86" idx="1"/>
          </p:cNvCxnSpPr>
          <p:nvPr/>
        </p:nvCxnSpPr>
        <p:spPr>
          <a:xfrm flipV="1">
            <a:off x="3708153" y="2920031"/>
            <a:ext cx="1" cy="144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2704508" y="52912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f1</a:t>
            </a:r>
            <a:endParaRPr lang="zh-CN" altLang="en-US" sz="1200" i="1"/>
          </a:p>
        </p:txBody>
      </p:sp>
      <p:sp>
        <p:nvSpPr>
          <p:cNvPr id="111" name="文本框 110"/>
          <p:cNvSpPr txBox="1"/>
          <p:nvPr/>
        </p:nvSpPr>
        <p:spPr>
          <a:xfrm>
            <a:off x="3555316" y="5279336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f2</a:t>
            </a:r>
            <a:endParaRPr lang="zh-CN" altLang="en-US" sz="1200" i="1"/>
          </a:p>
        </p:txBody>
      </p:sp>
      <p:sp>
        <p:nvSpPr>
          <p:cNvPr id="112" name="矩形 111"/>
          <p:cNvSpPr/>
          <p:nvPr/>
        </p:nvSpPr>
        <p:spPr>
          <a:xfrm>
            <a:off x="1593986" y="2317964"/>
            <a:ext cx="1757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kern="1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f1 </a:t>
            </a:r>
            <a:r>
              <a:rPr lang="en-US" altLang="zh-CN" sz="1400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1400" i="1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sz="1400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左大括号 112"/>
          <p:cNvSpPr/>
          <p:nvPr/>
        </p:nvSpPr>
        <p:spPr>
          <a:xfrm>
            <a:off x="2453446" y="4640099"/>
            <a:ext cx="144973" cy="604965"/>
          </a:xfrm>
          <a:prstGeom prst="leftBrace">
            <a:avLst>
              <a:gd name="adj1" fmla="val 2403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200018" y="4804081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vector size = 8192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714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622438" y="2317263"/>
            <a:ext cx="2307771" cy="1387962"/>
            <a:chOff x="4934733" y="2879238"/>
            <a:chExt cx="3434826" cy="1524264"/>
          </a:xfrm>
        </p:grpSpPr>
        <p:sp>
          <p:nvSpPr>
            <p:cNvPr id="3" name="矩形 2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38200" y="1433132"/>
            <a:ext cx="4919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189276" y="2231670"/>
            <a:ext cx="434646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21" idx="1"/>
            <a:endCxn id="17" idx="0"/>
          </p:cNvCxnSpPr>
          <p:nvPr/>
        </p:nvCxnSpPr>
        <p:spPr>
          <a:xfrm rot="16200000" flipH="1">
            <a:off x="2461223" y="1286294"/>
            <a:ext cx="509700" cy="1381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括号 20"/>
          <p:cNvSpPr/>
          <p:nvPr/>
        </p:nvSpPr>
        <p:spPr>
          <a:xfrm rot="16200000">
            <a:off x="1998652" y="1435623"/>
            <a:ext cx="53792" cy="518902"/>
          </a:xfrm>
          <a:prstGeom prst="leftBracket">
            <a:avLst>
              <a:gd name="adj" fmla="val 95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/>
          <p:cNvSpPr/>
          <p:nvPr/>
        </p:nvSpPr>
        <p:spPr>
          <a:xfrm rot="16200000">
            <a:off x="1594011" y="1619601"/>
            <a:ext cx="45719" cy="142875"/>
          </a:xfrm>
          <a:prstGeom prst="leftBracket">
            <a:avLst>
              <a:gd name="adj" fmla="val 269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肘形连接符 27"/>
          <p:cNvCxnSpPr>
            <a:stCxn id="26" idx="1"/>
            <a:endCxn id="30" idx="0"/>
          </p:cNvCxnSpPr>
          <p:nvPr/>
        </p:nvCxnSpPr>
        <p:spPr>
          <a:xfrm rot="16200000" flipH="1">
            <a:off x="1984044" y="1346724"/>
            <a:ext cx="517772" cy="1252119"/>
          </a:xfrm>
          <a:prstGeom prst="bentConnector3">
            <a:avLst>
              <a:gd name="adj1" fmla="val 68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07456" y="2231670"/>
            <a:ext cx="323067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62437" y="3819525"/>
            <a:ext cx="12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Aggregation table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171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398340" y="1797505"/>
            <a:ext cx="520812" cy="597388"/>
            <a:chOff x="3841638" y="2288687"/>
            <a:chExt cx="558912" cy="636948"/>
          </a:xfrm>
        </p:grpSpPr>
        <p:sp>
          <p:nvSpPr>
            <p:cNvPr id="3" name="矩形 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98340" y="2394893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98340" y="2992281"/>
            <a:ext cx="520812" cy="597388"/>
            <a:chOff x="3841638" y="2288687"/>
            <a:chExt cx="558912" cy="636948"/>
          </a:xfrm>
          <a:solidFill>
            <a:schemeClr val="bg1"/>
          </a:solidFill>
        </p:grpSpPr>
        <p:sp>
          <p:nvSpPr>
            <p:cNvPr id="14" name="矩形 13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98340" y="3589669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703015" y="2096199"/>
            <a:ext cx="349362" cy="1194776"/>
            <a:chOff x="2146188" y="2438034"/>
            <a:chExt cx="349362" cy="1194776"/>
          </a:xfrm>
        </p:grpSpPr>
        <p:sp>
          <p:nvSpPr>
            <p:cNvPr id="23" name="矩形 22"/>
            <p:cNvSpPr/>
            <p:nvPr/>
          </p:nvSpPr>
          <p:spPr>
            <a:xfrm>
              <a:off x="2146188" y="2438034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46188" y="2587381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46188" y="2736728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46188" y="2886075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6188" y="3035422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46188" y="3184769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6188" y="3334116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46188" y="3483463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98340" y="4187057"/>
            <a:ext cx="520812" cy="597388"/>
            <a:chOff x="3841638" y="2288687"/>
            <a:chExt cx="558912" cy="636948"/>
          </a:xfrm>
          <a:solidFill>
            <a:schemeClr val="bg1">
              <a:lumMod val="95000"/>
            </a:schemeClr>
          </a:solidFill>
        </p:grpSpPr>
        <p:sp>
          <p:nvSpPr>
            <p:cNvPr id="33" name="矩形 3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肘形连接符 37"/>
          <p:cNvCxnSpPr>
            <a:stCxn id="24" idx="3"/>
            <a:endCxn id="3" idx="1"/>
          </p:cNvCxnSpPr>
          <p:nvPr/>
        </p:nvCxnSpPr>
        <p:spPr>
          <a:xfrm flipV="1">
            <a:off x="3052377" y="1872179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8" idx="3"/>
            <a:endCxn id="9" idx="1"/>
          </p:cNvCxnSpPr>
          <p:nvPr/>
        </p:nvCxnSpPr>
        <p:spPr>
          <a:xfrm flipV="1">
            <a:off x="3052377" y="2469567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2" idx="3"/>
            <a:endCxn id="19" idx="1"/>
          </p:cNvCxnSpPr>
          <p:nvPr/>
        </p:nvCxnSpPr>
        <p:spPr>
          <a:xfrm flipH="1">
            <a:off x="3398340" y="2917608"/>
            <a:ext cx="520812" cy="746735"/>
          </a:xfrm>
          <a:prstGeom prst="curvedConnector5">
            <a:avLst>
              <a:gd name="adj1" fmla="val -43893"/>
              <a:gd name="adj2" fmla="val 50000"/>
              <a:gd name="adj3" fmla="val 143893"/>
            </a:avLst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5" idx="3"/>
            <a:endCxn id="33" idx="1"/>
          </p:cNvCxnSpPr>
          <p:nvPr/>
        </p:nvCxnSpPr>
        <p:spPr>
          <a:xfrm>
            <a:off x="3052377" y="2469567"/>
            <a:ext cx="345963" cy="1792164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6" idx="3"/>
            <a:endCxn id="14" idx="1"/>
          </p:cNvCxnSpPr>
          <p:nvPr/>
        </p:nvCxnSpPr>
        <p:spPr>
          <a:xfrm>
            <a:off x="3052377" y="2618914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447546" y="1819681"/>
            <a:ext cx="878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474665" y="2470965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474665" y="2620312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474665" y="277035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474665" y="291760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74665" y="3067654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3919152" y="1795979"/>
            <a:ext cx="555513" cy="673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3919152" y="3218528"/>
            <a:ext cx="555513" cy="1567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1809203" y="172130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809203" y="187135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809203" y="202069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809203" y="217074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809203" y="231939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809203" y="246943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9203" y="261878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809203" y="276883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809203" y="291608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809203" y="306612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809203" y="321547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809203" y="3365520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809203" y="351416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809203" y="366421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809203" y="381356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809203" y="396360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809203" y="411225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809203" y="426230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809203" y="441164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809203" y="456169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809203" y="471034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809203" y="486038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809203" y="500973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下箭头 142"/>
          <p:cNvSpPr/>
          <p:nvPr/>
        </p:nvSpPr>
        <p:spPr>
          <a:xfrm>
            <a:off x="1451826" y="2325941"/>
            <a:ext cx="246236" cy="89608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右大括号 143"/>
          <p:cNvSpPr/>
          <p:nvPr/>
        </p:nvSpPr>
        <p:spPr>
          <a:xfrm>
            <a:off x="5047223" y="2469566"/>
            <a:ext cx="100488" cy="746735"/>
          </a:xfrm>
          <a:prstGeom prst="rightBrace">
            <a:avLst>
              <a:gd name="adj1" fmla="val 2518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1789367" y="1449183"/>
            <a:ext cx="578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416985" y="214463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1237307" y="1903195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Probe 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097467" y="2053241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下箭头 148"/>
          <p:cNvSpPr/>
          <p:nvPr/>
        </p:nvSpPr>
        <p:spPr>
          <a:xfrm>
            <a:off x="5215254" y="2535544"/>
            <a:ext cx="307159" cy="29369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1" name="组合 190"/>
          <p:cNvGrpSpPr/>
          <p:nvPr/>
        </p:nvGrpSpPr>
        <p:grpSpPr>
          <a:xfrm>
            <a:off x="7665540" y="2260990"/>
            <a:ext cx="520812" cy="597388"/>
            <a:chOff x="3841638" y="2288687"/>
            <a:chExt cx="558912" cy="636948"/>
          </a:xfrm>
        </p:grpSpPr>
        <p:sp>
          <p:nvSpPr>
            <p:cNvPr id="192" name="矩形 191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2774161" y="3831593"/>
            <a:ext cx="153331" cy="627631"/>
            <a:chOff x="2146188" y="2438034"/>
            <a:chExt cx="349362" cy="1194776"/>
          </a:xfrm>
        </p:grpSpPr>
        <p:sp>
          <p:nvSpPr>
            <p:cNvPr id="197" name="矩形 196"/>
            <p:cNvSpPr/>
            <p:nvPr/>
          </p:nvSpPr>
          <p:spPr>
            <a:xfrm>
              <a:off x="2146188" y="2438034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2146188" y="2587381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2146188" y="2736728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2146188" y="2886075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2146188" y="3035422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2146188" y="3184769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2146188" y="3334116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2146188" y="3483463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5" name="文本框 204"/>
          <p:cNvSpPr txBox="1"/>
          <p:nvPr/>
        </p:nvSpPr>
        <p:spPr>
          <a:xfrm>
            <a:off x="2361749" y="3574905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8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30503" y="1431291"/>
            <a:ext cx="6646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b.f2 = c.f2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a.f3 = c.f3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26426" y="195622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4107" y="2489126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7057" y="2489126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2632" y="302202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6426" y="3031817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1154662" y="2709477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0"/>
          </p:cNvCxnSpPr>
          <p:nvPr/>
        </p:nvCxnSpPr>
        <p:spPr>
          <a:xfrm flipH="1" flipV="1">
            <a:off x="1678722" y="2709477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</p:cNvCxnSpPr>
          <p:nvPr/>
        </p:nvCxnSpPr>
        <p:spPr>
          <a:xfrm flipH="1" flipV="1">
            <a:off x="2007057" y="2176580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</p:cNvCxnSpPr>
          <p:nvPr/>
        </p:nvCxnSpPr>
        <p:spPr>
          <a:xfrm flipV="1">
            <a:off x="1526137" y="2176580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38200" y="3238310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23" name="文本框 22"/>
          <p:cNvSpPr txBox="1"/>
          <p:nvPr/>
        </p:nvSpPr>
        <p:spPr>
          <a:xfrm>
            <a:off x="1578433" y="3238310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24" name="文本框 23"/>
          <p:cNvSpPr txBox="1"/>
          <p:nvPr/>
        </p:nvSpPr>
        <p:spPr>
          <a:xfrm>
            <a:off x="1989366" y="269201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25" name="矩形 24"/>
          <p:cNvSpPr/>
          <p:nvPr/>
        </p:nvSpPr>
        <p:spPr>
          <a:xfrm>
            <a:off x="3290215" y="195622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27896" y="2489126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70846" y="2489126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56421" y="302202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90215" y="3031817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</p:cNvCxnSpPr>
          <p:nvPr/>
        </p:nvCxnSpPr>
        <p:spPr>
          <a:xfrm flipV="1">
            <a:off x="2818451" y="2709477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</p:cNvCxnSpPr>
          <p:nvPr/>
        </p:nvCxnSpPr>
        <p:spPr>
          <a:xfrm flipH="1" flipV="1">
            <a:off x="3342511" y="2709477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0"/>
          </p:cNvCxnSpPr>
          <p:nvPr/>
        </p:nvCxnSpPr>
        <p:spPr>
          <a:xfrm flipH="1" flipV="1">
            <a:off x="3670846" y="2176580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</p:cNvCxnSpPr>
          <p:nvPr/>
        </p:nvCxnSpPr>
        <p:spPr>
          <a:xfrm flipV="1">
            <a:off x="3189926" y="2176580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501989" y="3238310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35" name="文本框 34"/>
          <p:cNvSpPr txBox="1"/>
          <p:nvPr/>
        </p:nvSpPr>
        <p:spPr>
          <a:xfrm>
            <a:off x="3242222" y="3238310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36" name="文本框 35"/>
          <p:cNvSpPr txBox="1"/>
          <p:nvPr/>
        </p:nvSpPr>
        <p:spPr>
          <a:xfrm>
            <a:off x="3653155" y="269201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37" name="矩形 36"/>
          <p:cNvSpPr/>
          <p:nvPr/>
        </p:nvSpPr>
        <p:spPr>
          <a:xfrm>
            <a:off x="4863424" y="195622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01105" y="2489126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44055" y="2489126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129630" y="302202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63424" y="3031817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40" idx="0"/>
          </p:cNvCxnSpPr>
          <p:nvPr/>
        </p:nvCxnSpPr>
        <p:spPr>
          <a:xfrm flipV="1">
            <a:off x="4391660" y="2709477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0"/>
          </p:cNvCxnSpPr>
          <p:nvPr/>
        </p:nvCxnSpPr>
        <p:spPr>
          <a:xfrm flipH="1" flipV="1">
            <a:off x="4915720" y="2709477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5244055" y="2176580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0"/>
          </p:cNvCxnSpPr>
          <p:nvPr/>
        </p:nvCxnSpPr>
        <p:spPr>
          <a:xfrm flipV="1">
            <a:off x="4763135" y="2176580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075198" y="3238310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47" name="文本框 46"/>
          <p:cNvSpPr txBox="1"/>
          <p:nvPr/>
        </p:nvSpPr>
        <p:spPr>
          <a:xfrm>
            <a:off x="4815431" y="3238310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8" name="文本框 47"/>
          <p:cNvSpPr txBox="1"/>
          <p:nvPr/>
        </p:nvSpPr>
        <p:spPr>
          <a:xfrm>
            <a:off x="5226364" y="269201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9" name="文本框 48"/>
          <p:cNvSpPr txBox="1"/>
          <p:nvPr/>
        </p:nvSpPr>
        <p:spPr>
          <a:xfrm>
            <a:off x="1428384" y="3469914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Plan(a)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3104362" y="3469914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Plan(b)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4676268" y="3469914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Plan(c)</a:t>
            </a:r>
            <a:endParaRPr lang="zh-CN" altLang="en-US" sz="1200" i="1"/>
          </a:p>
        </p:txBody>
      </p:sp>
      <p:sp>
        <p:nvSpPr>
          <p:cNvPr id="52" name="矩形 51"/>
          <p:cNvSpPr/>
          <p:nvPr/>
        </p:nvSpPr>
        <p:spPr>
          <a:xfrm>
            <a:off x="3137630" y="4958388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775311" y="549128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518261" y="549128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03836" y="602418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37630" y="6033976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>
            <a:stCxn id="55" idx="0"/>
          </p:cNvCxnSpPr>
          <p:nvPr/>
        </p:nvCxnSpPr>
        <p:spPr>
          <a:xfrm flipV="1">
            <a:off x="2665866" y="571163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6" idx="0"/>
          </p:cNvCxnSpPr>
          <p:nvPr/>
        </p:nvCxnSpPr>
        <p:spPr>
          <a:xfrm flipH="1" flipV="1">
            <a:off x="3189926" y="5711636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4" idx="0"/>
          </p:cNvCxnSpPr>
          <p:nvPr/>
        </p:nvCxnSpPr>
        <p:spPr>
          <a:xfrm flipH="1" flipV="1">
            <a:off x="3518261" y="5178739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3" idx="0"/>
          </p:cNvCxnSpPr>
          <p:nvPr/>
        </p:nvCxnSpPr>
        <p:spPr>
          <a:xfrm flipV="1">
            <a:off x="3037341" y="5178739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349404" y="6240469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62" name="文本框 61"/>
          <p:cNvSpPr txBox="1"/>
          <p:nvPr/>
        </p:nvSpPr>
        <p:spPr>
          <a:xfrm>
            <a:off x="3089637" y="6240469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63" name="文本框 62"/>
          <p:cNvSpPr txBox="1"/>
          <p:nvPr/>
        </p:nvSpPr>
        <p:spPr>
          <a:xfrm>
            <a:off x="3500570" y="569417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65" name="文本框 64"/>
          <p:cNvSpPr txBox="1"/>
          <p:nvPr/>
        </p:nvSpPr>
        <p:spPr>
          <a:xfrm>
            <a:off x="4101389" y="6033976"/>
            <a:ext cx="1332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2. Build hash table</a:t>
            </a:r>
            <a:endParaRPr lang="zh-CN" altLang="en-US" sz="1200"/>
          </a:p>
        </p:txBody>
      </p:sp>
      <p:sp>
        <p:nvSpPr>
          <p:cNvPr id="66" name="文本框 65"/>
          <p:cNvSpPr txBox="1"/>
          <p:nvPr/>
        </p:nvSpPr>
        <p:spPr>
          <a:xfrm>
            <a:off x="4506127" y="5449470"/>
            <a:ext cx="1332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1. Build hash table</a:t>
            </a:r>
            <a:endParaRPr lang="zh-CN" altLang="en-US" sz="120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4144911" y="5597301"/>
            <a:ext cx="4292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 flipV="1">
            <a:off x="3715703" y="6151714"/>
            <a:ext cx="4292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464253" y="6239876"/>
            <a:ext cx="741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3. Probe </a:t>
            </a:r>
            <a:endParaRPr lang="zh-CN" altLang="en-US" sz="1200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2091648" y="6378376"/>
            <a:ext cx="3137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139414" y="4474896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52" idx="0"/>
            <a:endCxn id="71" idx="2"/>
          </p:cNvCxnSpPr>
          <p:nvPr/>
        </p:nvCxnSpPr>
        <p:spPr>
          <a:xfrm flipV="1">
            <a:off x="3399660" y="4695246"/>
            <a:ext cx="1784" cy="263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065506" y="4139206"/>
            <a:ext cx="4905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a.f2 </a:t>
            </a:r>
            <a:r>
              <a:rPr lang="en-US" altLang="zh-CN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c.f2</a:t>
            </a:r>
            <a:endParaRPr lang="zh-CN" alt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3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18418" y="2246837"/>
            <a:ext cx="5593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b.f1 = c.f1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6526" y="2600326"/>
            <a:ext cx="981074" cy="21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04572" y="313322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2" idx="0"/>
            <a:endCxn id="20" idx="2"/>
          </p:cNvCxnSpPr>
          <p:nvPr/>
        </p:nvCxnSpPr>
        <p:spPr>
          <a:xfrm flipV="1">
            <a:off x="3166602" y="2818394"/>
            <a:ext cx="461" cy="314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5" idx="0"/>
          </p:cNvCxnSpPr>
          <p:nvPr/>
        </p:nvCxnSpPr>
        <p:spPr>
          <a:xfrm flipV="1">
            <a:off x="2523940" y="2820676"/>
            <a:ext cx="380632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26191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8945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</p:cNvCxnSpPr>
          <p:nvPr/>
        </p:nvCxnSpPr>
        <p:spPr>
          <a:xfrm flipH="1" flipV="1">
            <a:off x="3428632" y="2820676"/>
            <a:ext cx="422848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6528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2886881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3578566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table3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18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179978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585924" y="3622220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24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07201" y="3639912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95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040969" y="3622219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333271" y="4345240"/>
                <a:ext cx="95942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71" y="4345240"/>
                <a:ext cx="959429" cy="184666"/>
              </a:xfrm>
              <a:prstGeom prst="rect">
                <a:avLst/>
              </a:prstGeom>
              <a:blipFill rotWithShape="0">
                <a:blip r:embed="rId2"/>
                <a:stretch>
                  <a:fillRect t="-3333" r="-445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568434" y="4299073"/>
                <a:ext cx="11510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34" y="4299073"/>
                <a:ext cx="1151020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811948" y="4345240"/>
                <a:ext cx="17877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200" b="0" i="1">
                    <a:latin typeface="Cambria Math" panose="02040503050406030204" pitchFamily="18" charset="0"/>
                  </a:defRPr>
                </a:lvl1pPr>
              </a:lstStyle>
              <a:p>
                <a:r>
                  <a:rPr lang="en-US" altLang="zh-CN" i="0" dirty="0" smtClean="0"/>
                  <a:t>(c)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948" y="4345240"/>
                <a:ext cx="1787797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5102" t="-26667" r="-374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36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78739" y="2218394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8739" y="2453270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78739" y="2689245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8739" y="2923022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Sum[3]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86196" y="253167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SIMD (+)</a:t>
            </a:r>
            <a:endParaRPr lang="zh-CN" altLang="en-US" sz="1200" b="1"/>
          </a:p>
        </p:txBody>
      </p:sp>
      <p:sp>
        <p:nvSpPr>
          <p:cNvPr id="34" name="右箭头 33"/>
          <p:cNvSpPr/>
          <p:nvPr/>
        </p:nvSpPr>
        <p:spPr>
          <a:xfrm rot="5400000">
            <a:off x="1868490" y="2516825"/>
            <a:ext cx="564581" cy="3270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48593" y="1890916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Sum Column</a:t>
            </a:r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3572664" y="1884245"/>
            <a:ext cx="94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Temp Result</a:t>
            </a:r>
            <a:endParaRPr lang="zh-CN" altLang="en-US" sz="1200"/>
          </a:p>
        </p:txBody>
      </p:sp>
      <p:sp>
        <p:nvSpPr>
          <p:cNvPr id="38" name="文本框 37"/>
          <p:cNvSpPr txBox="1"/>
          <p:nvPr/>
        </p:nvSpPr>
        <p:spPr>
          <a:xfrm>
            <a:off x="1959851" y="2121070"/>
            <a:ext cx="463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scan</a:t>
            </a:r>
            <a:endParaRPr lang="zh-CN" altLang="en-US" sz="1200"/>
          </a:p>
        </p:txBody>
      </p:sp>
      <p:sp>
        <p:nvSpPr>
          <p:cNvPr id="45" name="矩形 44"/>
          <p:cNvSpPr/>
          <p:nvPr/>
        </p:nvSpPr>
        <p:spPr>
          <a:xfrm>
            <a:off x="4850485" y="2586161"/>
            <a:ext cx="585362" cy="223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28804" y="2315715"/>
            <a:ext cx="90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Total Result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15" idx="3"/>
            <a:endCxn id="45" idx="1"/>
          </p:cNvCxnSpPr>
          <p:nvPr/>
        </p:nvCxnSpPr>
        <p:spPr>
          <a:xfrm>
            <a:off x="4290529" y="2340690"/>
            <a:ext cx="559956" cy="357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7" idx="3"/>
            <a:endCxn id="45" idx="1"/>
          </p:cNvCxnSpPr>
          <p:nvPr/>
        </p:nvCxnSpPr>
        <p:spPr>
          <a:xfrm flipV="1">
            <a:off x="4290529" y="2697862"/>
            <a:ext cx="559956" cy="1136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6" idx="3"/>
            <a:endCxn id="45" idx="1"/>
          </p:cNvCxnSpPr>
          <p:nvPr/>
        </p:nvCxnSpPr>
        <p:spPr>
          <a:xfrm>
            <a:off x="4290529" y="2575566"/>
            <a:ext cx="559956" cy="1222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3"/>
            <a:endCxn id="45" idx="1"/>
          </p:cNvCxnSpPr>
          <p:nvPr/>
        </p:nvCxnSpPr>
        <p:spPr>
          <a:xfrm flipV="1">
            <a:off x="4290529" y="2697862"/>
            <a:ext cx="559956" cy="347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09191" y="2209509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509191" y="2444385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09191" y="2680360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509191" y="291413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V[3]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509191" y="3150112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V[4]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509191" y="3384988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V[5]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09191" y="3620963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V[6]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509191" y="3854740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V[7]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09191" y="4089616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509191" y="4324492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509191" y="456046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509191" y="4794244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V[n]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405743" y="2149645"/>
            <a:ext cx="1975757" cy="10949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4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61786" y="1854848"/>
            <a:ext cx="1693594" cy="1655718"/>
            <a:chOff x="2477606" y="2647950"/>
            <a:chExt cx="1693594" cy="1655718"/>
          </a:xfrm>
        </p:grpSpPr>
        <p:sp>
          <p:nvSpPr>
            <p:cNvPr id="5" name="圆角矩形 4"/>
            <p:cNvSpPr/>
            <p:nvPr/>
          </p:nvSpPr>
          <p:spPr>
            <a:xfrm>
              <a:off x="2477606" y="2647950"/>
              <a:ext cx="1693594" cy="165571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 dirty="0" err="1">
                  <a:solidFill>
                    <a:schemeClr val="tx1"/>
                  </a:solidFill>
                  <a:cs typeface="Arial" panose="020B0604020202020204" pitchFamily="34" charset="0"/>
                </a:rPr>
                <a:t>Haswell</a:t>
              </a:r>
              <a:r>
                <a:rPr lang="en-US" altLang="zh-CN" sz="1200" b="1" dirty="0">
                  <a:solidFill>
                    <a:schemeClr val="tx1"/>
                  </a:solidFill>
                  <a:cs typeface="Arial" panose="020B0604020202020204" pitchFamily="34" charset="0"/>
                </a:rPr>
                <a:t>-based Xeon</a:t>
              </a:r>
              <a:endParaRPr lang="zh-CN" altLang="en-US" sz="12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598795" y="3026227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598795" y="326940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598795" y="351258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976498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976498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976498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354200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54200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354200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731902" y="302622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731902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731902" y="3512584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598795" y="3835323"/>
              <a:ext cx="1459555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Shared L3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4" name="左右箭头 53"/>
          <p:cNvSpPr/>
          <p:nvPr/>
        </p:nvSpPr>
        <p:spPr>
          <a:xfrm>
            <a:off x="3566093" y="2770516"/>
            <a:ext cx="618432" cy="3302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QPI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3566093" y="2297666"/>
            <a:ext cx="618432" cy="3302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QPI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2151914" y="3629564"/>
            <a:ext cx="401885" cy="187586"/>
          </a:xfrm>
          <a:prstGeom prst="leftRightArrow">
            <a:avLst>
              <a:gd name="adj1" fmla="val 55078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2391972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2632625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2866795" y="3629566"/>
            <a:ext cx="401885" cy="18758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02125" y="1854849"/>
            <a:ext cx="1693594" cy="1655717"/>
            <a:chOff x="4636931" y="2647950"/>
            <a:chExt cx="1693594" cy="1655717"/>
          </a:xfrm>
        </p:grpSpPr>
        <p:sp>
          <p:nvSpPr>
            <p:cNvPr id="69" name="圆角矩形 68"/>
            <p:cNvSpPr/>
            <p:nvPr/>
          </p:nvSpPr>
          <p:spPr>
            <a:xfrm>
              <a:off x="4636931" y="2647950"/>
              <a:ext cx="1693594" cy="165571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>
                  <a:solidFill>
                    <a:schemeClr val="tx1"/>
                  </a:solidFill>
                  <a:cs typeface="Arial" panose="020B0604020202020204" pitchFamily="34" charset="0"/>
                </a:rPr>
                <a:t>Haswell-based Xeon</a:t>
              </a:r>
              <a:endParaRPr lang="zh-CN" altLang="en-US" sz="12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4758120" y="3026227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4758120" y="326940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4758120" y="351258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5135822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5135822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5135822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5513525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5513525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513525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5891227" y="302622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5891227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891227" y="3512584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4758120" y="3835323"/>
              <a:ext cx="1459555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Shared L3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圆角矩形 106"/>
          <p:cNvSpPr/>
          <p:nvPr/>
        </p:nvSpPr>
        <p:spPr>
          <a:xfrm>
            <a:off x="1991022" y="3924300"/>
            <a:ext cx="1459555" cy="24318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Main memory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212980" y="2128044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212980" y="2462038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212980" y="2794530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5925471" y="2306678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5925471" y="2640672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5925471" y="2973164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212980" y="3116511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DMI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2" name="左右箭头 51"/>
          <p:cNvSpPr/>
          <p:nvPr/>
        </p:nvSpPr>
        <p:spPr>
          <a:xfrm rot="16200000">
            <a:off x="4484206" y="3629564"/>
            <a:ext cx="401885" cy="187586"/>
          </a:xfrm>
          <a:prstGeom prst="leftRightArrow">
            <a:avLst>
              <a:gd name="adj1" fmla="val 55078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3" name="左右箭头 52"/>
          <p:cNvSpPr/>
          <p:nvPr/>
        </p:nvSpPr>
        <p:spPr>
          <a:xfrm rot="16200000">
            <a:off x="4724264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6" name="左右箭头 55"/>
          <p:cNvSpPr/>
          <p:nvPr/>
        </p:nvSpPr>
        <p:spPr>
          <a:xfrm rot="16200000">
            <a:off x="4964917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8" name="左右箭头 57"/>
          <p:cNvSpPr/>
          <p:nvPr/>
        </p:nvSpPr>
        <p:spPr>
          <a:xfrm rot="16200000">
            <a:off x="5199087" y="3629566"/>
            <a:ext cx="401885" cy="18758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323314" y="3924300"/>
            <a:ext cx="1459555" cy="24318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Main memory</a:t>
            </a:r>
            <a:endParaRPr lang="zh-CN" altLang="en-US" sz="9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11" idx="0"/>
            <a:endCxn id="17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4" idx="0"/>
            <a:endCxn id="32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1" idx="0"/>
            <a:endCxn id="33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17" idx="0"/>
            <a:endCxn id="40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2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3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箭头 50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8" idx="0"/>
            <a:endCxn id="27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40" idx="0"/>
            <a:endCxn id="30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03111" y="234367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03111" y="340234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03111" y="2851317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8" idx="0"/>
            <a:endCxn id="35" idx="2"/>
          </p:cNvCxnSpPr>
          <p:nvPr/>
        </p:nvCxnSpPr>
        <p:spPr>
          <a:xfrm flipV="1">
            <a:off x="6423701" y="2588270"/>
            <a:ext cx="0" cy="26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0"/>
            <a:endCxn id="38" idx="2"/>
          </p:cNvCxnSpPr>
          <p:nvPr/>
        </p:nvCxnSpPr>
        <p:spPr>
          <a:xfrm flipV="1">
            <a:off x="6423701" y="3095909"/>
            <a:ext cx="0" cy="30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573397" y="2335541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03811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203811" y="2810384"/>
            <a:ext cx="1380352" cy="3615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3" idx="2"/>
          </p:cNvCxnSpPr>
          <p:nvPr/>
        </p:nvCxnSpPr>
        <p:spPr>
          <a:xfrm flipV="1">
            <a:off x="7893987" y="2580133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</p:cNvCxnSpPr>
          <p:nvPr/>
        </p:nvCxnSpPr>
        <p:spPr>
          <a:xfrm flipV="1">
            <a:off x="7524401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42983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62" idx="0"/>
          </p:cNvCxnSpPr>
          <p:nvPr/>
        </p:nvCxnSpPr>
        <p:spPr>
          <a:xfrm flipV="1">
            <a:off x="8263573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323334" y="232564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323334" y="37749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953748" y="2800485"/>
            <a:ext cx="1380352" cy="4990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4" idx="2"/>
          </p:cNvCxnSpPr>
          <p:nvPr/>
        </p:nvCxnSpPr>
        <p:spPr>
          <a:xfrm flipV="1">
            <a:off x="9643924" y="2570234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5" idx="0"/>
            <a:endCxn id="74" idx="2"/>
          </p:cNvCxnSpPr>
          <p:nvPr/>
        </p:nvCxnSpPr>
        <p:spPr>
          <a:xfrm flipV="1">
            <a:off x="9643924" y="3421864"/>
            <a:ext cx="0" cy="35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323334" y="317727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Dispatch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6839124" y="2851317"/>
            <a:ext cx="269854" cy="2855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8528058" y="279711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OR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6482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0"/>
            <a:endCxn id="36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9" idx="0"/>
            <a:endCxn id="41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0"/>
            <a:endCxn id="42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5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37" idx="0"/>
            <a:endCxn id="50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45" idx="0"/>
            <a:endCxn id="52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493541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000294" y="283810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2" name="右箭头 71"/>
          <p:cNvSpPr/>
          <p:nvPr/>
        </p:nvSpPr>
        <p:spPr>
          <a:xfrm>
            <a:off x="6467287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5493541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60" idx="0"/>
            <a:endCxn id="73" idx="2"/>
          </p:cNvCxnSpPr>
          <p:nvPr/>
        </p:nvCxnSpPr>
        <p:spPr>
          <a:xfrm flipV="1">
            <a:off x="5885136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8000294" y="2351476"/>
            <a:ext cx="783189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87" idx="0"/>
          </p:cNvCxnSpPr>
          <p:nvPr/>
        </p:nvCxnSpPr>
        <p:spPr>
          <a:xfrm flipV="1">
            <a:off x="8391889" y="3083548"/>
            <a:ext cx="0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00029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000294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5" idx="0"/>
            <a:endCxn id="87" idx="2"/>
          </p:cNvCxnSpPr>
          <p:nvPr/>
        </p:nvCxnSpPr>
        <p:spPr>
          <a:xfrm flipV="1">
            <a:off x="8391889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037143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89" idx="0"/>
          </p:cNvCxnSpPr>
          <p:nvPr/>
        </p:nvCxnSpPr>
        <p:spPr>
          <a:xfrm flipV="1">
            <a:off x="7428738" y="3574436"/>
            <a:ext cx="77612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896344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</p:cNvCxnSpPr>
          <p:nvPr/>
        </p:nvCxnSpPr>
        <p:spPr>
          <a:xfrm flipH="1" flipV="1">
            <a:off x="8596462" y="3574436"/>
            <a:ext cx="758577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8" idx="0"/>
            <a:endCxn id="75" idx="2"/>
          </p:cNvCxnSpPr>
          <p:nvPr/>
        </p:nvCxnSpPr>
        <p:spPr>
          <a:xfrm flipV="1">
            <a:off x="8391889" y="2596068"/>
            <a:ext cx="0" cy="24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80669" y="3114329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ReGroup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80669" y="2627701"/>
            <a:ext cx="783189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22" idx="0"/>
          </p:cNvCxnSpPr>
          <p:nvPr/>
        </p:nvCxnSpPr>
        <p:spPr>
          <a:xfrm flipV="1">
            <a:off x="3772264" y="3359773"/>
            <a:ext cx="0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380669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80669" y="3606069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1" idx="0"/>
            <a:endCxn id="22" idx="2"/>
          </p:cNvCxnSpPr>
          <p:nvPr/>
        </p:nvCxnSpPr>
        <p:spPr>
          <a:xfrm flipV="1">
            <a:off x="3772264" y="3850661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17518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4" idx="0"/>
          </p:cNvCxnSpPr>
          <p:nvPr/>
        </p:nvCxnSpPr>
        <p:spPr>
          <a:xfrm flipV="1">
            <a:off x="2809113" y="3850661"/>
            <a:ext cx="77612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343819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6" idx="0"/>
          </p:cNvCxnSpPr>
          <p:nvPr/>
        </p:nvCxnSpPr>
        <p:spPr>
          <a:xfrm flipH="1" flipV="1">
            <a:off x="3976837" y="3850661"/>
            <a:ext cx="758577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0"/>
            <a:endCxn id="19" idx="2"/>
          </p:cNvCxnSpPr>
          <p:nvPr/>
        </p:nvCxnSpPr>
        <p:spPr>
          <a:xfrm flipV="1">
            <a:off x="3772264" y="2872293"/>
            <a:ext cx="0" cy="24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413987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part1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80668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</a:t>
            </a:r>
            <a:r>
              <a:rPr lang="en-US" altLang="zh-CN" sz="900" smtClean="0">
                <a:solidFill>
                  <a:schemeClr val="tx1"/>
                </a:solidFill>
              </a:rPr>
              <a:t>part2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56125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</a:t>
            </a:r>
            <a:r>
              <a:rPr lang="en-US" altLang="zh-CN" sz="900" smtClean="0">
                <a:solidFill>
                  <a:schemeClr val="tx1"/>
                </a:solidFill>
              </a:rPr>
              <a:t>part3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9" idx="0"/>
            <a:endCxn id="24" idx="2"/>
          </p:cNvCxnSpPr>
          <p:nvPr/>
        </p:nvCxnSpPr>
        <p:spPr>
          <a:xfrm flipV="1">
            <a:off x="2805582" y="4339845"/>
            <a:ext cx="353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0" idx="0"/>
            <a:endCxn id="21" idx="2"/>
          </p:cNvCxnSpPr>
          <p:nvPr/>
        </p:nvCxnSpPr>
        <p:spPr>
          <a:xfrm flipV="1">
            <a:off x="3772263" y="4339845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1" idx="0"/>
            <a:endCxn id="26" idx="2"/>
          </p:cNvCxnSpPr>
          <p:nvPr/>
        </p:nvCxnSpPr>
        <p:spPr>
          <a:xfrm flipH="1" flipV="1">
            <a:off x="4735414" y="4339845"/>
            <a:ext cx="1230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781093" y="3114329"/>
            <a:ext cx="783189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45" idx="0"/>
            <a:endCxn id="42" idx="2"/>
          </p:cNvCxnSpPr>
          <p:nvPr/>
        </p:nvCxnSpPr>
        <p:spPr>
          <a:xfrm flipH="1" flipV="1">
            <a:off x="7172688" y="3358921"/>
            <a:ext cx="1" cy="247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781094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81094" y="3606069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4" idx="0"/>
            <a:endCxn id="45" idx="2"/>
          </p:cNvCxnSpPr>
          <p:nvPr/>
        </p:nvCxnSpPr>
        <p:spPr>
          <a:xfrm flipV="1">
            <a:off x="7172689" y="3850661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817943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7" idx="0"/>
          </p:cNvCxnSpPr>
          <p:nvPr/>
        </p:nvCxnSpPr>
        <p:spPr>
          <a:xfrm flipV="1">
            <a:off x="6209538" y="3850661"/>
            <a:ext cx="77612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744244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49" idx="0"/>
          </p:cNvCxnSpPr>
          <p:nvPr/>
        </p:nvCxnSpPr>
        <p:spPr>
          <a:xfrm flipH="1" flipV="1">
            <a:off x="7377262" y="3850661"/>
            <a:ext cx="758577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814412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1093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56550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2" idx="0"/>
            <a:endCxn id="47" idx="2"/>
          </p:cNvCxnSpPr>
          <p:nvPr/>
        </p:nvCxnSpPr>
        <p:spPr>
          <a:xfrm flipV="1">
            <a:off x="6206007" y="4339845"/>
            <a:ext cx="353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3" idx="0"/>
            <a:endCxn id="44" idx="2"/>
          </p:cNvCxnSpPr>
          <p:nvPr/>
        </p:nvCxnSpPr>
        <p:spPr>
          <a:xfrm flipV="1">
            <a:off x="7172688" y="4339845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4" idx="0"/>
            <a:endCxn id="49" idx="2"/>
          </p:cNvCxnSpPr>
          <p:nvPr/>
        </p:nvCxnSpPr>
        <p:spPr>
          <a:xfrm flipH="1" flipV="1">
            <a:off x="8135839" y="4339845"/>
            <a:ext cx="1230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781093" y="5073475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59" idx="0"/>
            <a:endCxn id="52" idx="2"/>
          </p:cNvCxnSpPr>
          <p:nvPr/>
        </p:nvCxnSpPr>
        <p:spPr>
          <a:xfrm flipH="1" flipV="1">
            <a:off x="6206007" y="4829029"/>
            <a:ext cx="966681" cy="24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0"/>
            <a:endCxn id="53" idx="2"/>
          </p:cNvCxnSpPr>
          <p:nvPr/>
        </p:nvCxnSpPr>
        <p:spPr>
          <a:xfrm flipV="1">
            <a:off x="7172688" y="4829029"/>
            <a:ext cx="0" cy="24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0"/>
            <a:endCxn id="54" idx="2"/>
          </p:cNvCxnSpPr>
          <p:nvPr/>
        </p:nvCxnSpPr>
        <p:spPr>
          <a:xfrm flipV="1">
            <a:off x="7172688" y="4829029"/>
            <a:ext cx="975457" cy="24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72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4491660" y="3498482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74397" y="204212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4283" y="203301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6547" y="2734196"/>
            <a:ext cx="2001540" cy="5773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Exchange (N:M)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5463" y="3619563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5341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8279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N</a:t>
            </a:r>
            <a:endParaRPr lang="zh-CN" altLang="en-US" sz="90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94338" y="2986531"/>
            <a:ext cx="914502" cy="244592"/>
            <a:chOff x="3094791" y="2918684"/>
            <a:chExt cx="3279865" cy="244592"/>
          </a:xfrm>
        </p:grpSpPr>
        <p:sp>
          <p:nvSpPr>
            <p:cNvPr id="11" name="矩形 10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08840" y="2986531"/>
            <a:ext cx="914502" cy="244592"/>
            <a:chOff x="3094791" y="2918684"/>
            <a:chExt cx="3279865" cy="244592"/>
          </a:xfrm>
        </p:grpSpPr>
        <p:sp>
          <p:nvSpPr>
            <p:cNvPr id="20" name="矩形 19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肘形连接符 40"/>
          <p:cNvCxnSpPr>
            <a:stCxn id="9" idx="0"/>
            <a:endCxn id="25" idx="3"/>
          </p:cNvCxnSpPr>
          <p:nvPr/>
        </p:nvCxnSpPr>
        <p:spPr>
          <a:xfrm rot="5400000" flipH="1" flipV="1">
            <a:off x="3475177" y="2466592"/>
            <a:ext cx="505929" cy="1790401"/>
          </a:xfrm>
          <a:prstGeom prst="bentConnector4">
            <a:avLst>
              <a:gd name="adj1" fmla="val 37914"/>
              <a:gd name="adj2" fmla="val 1127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8" idx="0"/>
            <a:endCxn id="25" idx="3"/>
          </p:cNvCxnSpPr>
          <p:nvPr/>
        </p:nvCxnSpPr>
        <p:spPr>
          <a:xfrm rot="5400000" flipH="1" flipV="1">
            <a:off x="3912834" y="2909056"/>
            <a:ext cx="510736" cy="910279"/>
          </a:xfrm>
          <a:prstGeom prst="bentConnector4">
            <a:avLst>
              <a:gd name="adj1" fmla="val 38027"/>
              <a:gd name="adj2" fmla="val 125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0" idx="0"/>
            <a:endCxn id="25" idx="3"/>
          </p:cNvCxnSpPr>
          <p:nvPr/>
        </p:nvCxnSpPr>
        <p:spPr>
          <a:xfrm rot="16200000" flipV="1">
            <a:off x="4506647" y="3225523"/>
            <a:ext cx="505929" cy="2725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2" idx="1"/>
            <a:endCxn id="4" idx="2"/>
          </p:cNvCxnSpPr>
          <p:nvPr/>
        </p:nvCxnSpPr>
        <p:spPr>
          <a:xfrm rot="10800000" flipH="1">
            <a:off x="2794337" y="2277609"/>
            <a:ext cx="310535" cy="831219"/>
          </a:xfrm>
          <a:prstGeom prst="bentConnector4">
            <a:avLst>
              <a:gd name="adj1" fmla="val -73615"/>
              <a:gd name="adj2" fmla="val 57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2" idx="1"/>
            <a:endCxn id="3" idx="2"/>
          </p:cNvCxnSpPr>
          <p:nvPr/>
        </p:nvCxnSpPr>
        <p:spPr>
          <a:xfrm rot="10800000" flipH="1">
            <a:off x="2794337" y="2286715"/>
            <a:ext cx="1500649" cy="822113"/>
          </a:xfrm>
          <a:prstGeom prst="bentConnector4">
            <a:avLst>
              <a:gd name="adj1" fmla="val -15233"/>
              <a:gd name="adj2" fmla="val 574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668216" y="223417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queue</a:t>
            </a:r>
            <a:endParaRPr lang="zh-CN" altLang="en-US"/>
          </a:p>
        </p:txBody>
      </p:sp>
      <p:cxnSp>
        <p:nvCxnSpPr>
          <p:cNvPr id="79" name="直接连接符 78"/>
          <p:cNvCxnSpPr>
            <a:endCxn id="20" idx="0"/>
          </p:cNvCxnSpPr>
          <p:nvPr/>
        </p:nvCxnSpPr>
        <p:spPr>
          <a:xfrm flipH="1">
            <a:off x="3937466" y="2541943"/>
            <a:ext cx="799905" cy="444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525635" y="19290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4125779" y="35571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696546" y="178401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868999" y="1780786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415835" y="350189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10809" y="3501894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3020" y="3819028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73020" y="3329844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0"/>
            <a:endCxn id="16" idx="2"/>
          </p:cNvCxnSpPr>
          <p:nvPr/>
        </p:nvCxnSpPr>
        <p:spPr>
          <a:xfrm flipV="1">
            <a:off x="1480627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矩形 588"/>
          <p:cNvSpPr/>
          <p:nvPr/>
        </p:nvSpPr>
        <p:spPr>
          <a:xfrm>
            <a:off x="3281244" y="4367844"/>
            <a:ext cx="2119431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8" name="矩形 587"/>
          <p:cNvSpPr/>
          <p:nvPr/>
        </p:nvSpPr>
        <p:spPr>
          <a:xfrm>
            <a:off x="3281244" y="3675358"/>
            <a:ext cx="2119431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7" name="矩形 586"/>
          <p:cNvSpPr/>
          <p:nvPr/>
        </p:nvSpPr>
        <p:spPr>
          <a:xfrm>
            <a:off x="3281244" y="2954351"/>
            <a:ext cx="2119431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01930" y="2483100"/>
            <a:ext cx="3694145" cy="2676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 smtClean="0">
                <a:solidFill>
                  <a:schemeClr val="tx1"/>
                </a:solidFill>
              </a:rPr>
              <a:t>Hash Group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28"/>
          <p:cNvCxnSpPr>
            <a:stCxn id="642" idx="1"/>
            <a:endCxn id="62" idx="1"/>
          </p:cNvCxnSpPr>
          <p:nvPr/>
        </p:nvCxnSpPr>
        <p:spPr>
          <a:xfrm rot="10800000">
            <a:off x="3685302" y="3233127"/>
            <a:ext cx="743594" cy="2220675"/>
          </a:xfrm>
          <a:prstGeom prst="bentConnector3">
            <a:avLst>
              <a:gd name="adj1" fmla="val 115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3685302" y="3035555"/>
            <a:ext cx="191902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3376522" y="2701460"/>
            <a:ext cx="1059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Local hash table</a:t>
            </a:r>
            <a:endParaRPr lang="zh-CN" altLang="en-US" sz="1050" dirty="0"/>
          </a:p>
        </p:txBody>
      </p:sp>
      <p:grpSp>
        <p:nvGrpSpPr>
          <p:cNvPr id="86" name="组合 85"/>
          <p:cNvGrpSpPr/>
          <p:nvPr/>
        </p:nvGrpSpPr>
        <p:grpSpPr>
          <a:xfrm>
            <a:off x="4114701" y="3072765"/>
            <a:ext cx="218828" cy="355214"/>
            <a:chOff x="5442859" y="2619758"/>
            <a:chExt cx="482080" cy="563664"/>
          </a:xfrm>
        </p:grpSpPr>
        <p:sp>
          <p:nvSpPr>
            <p:cNvPr id="87" name="矩形 86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685301" y="3720533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95" name="矩形 94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685300" y="4412924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102" name="矩形 101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25" name="肘形连接符 124"/>
          <p:cNvCxnSpPr>
            <a:stCxn id="62" idx="3"/>
            <a:endCxn id="88" idx="1"/>
          </p:cNvCxnSpPr>
          <p:nvPr/>
        </p:nvCxnSpPr>
        <p:spPr>
          <a:xfrm flipV="1">
            <a:off x="3877204" y="3116920"/>
            <a:ext cx="237498" cy="1162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/>
          <p:cNvGrpSpPr/>
          <p:nvPr/>
        </p:nvGrpSpPr>
        <p:grpSpPr>
          <a:xfrm>
            <a:off x="4115580" y="3758711"/>
            <a:ext cx="218828" cy="355214"/>
            <a:chOff x="5442859" y="2619758"/>
            <a:chExt cx="482080" cy="563664"/>
          </a:xfrm>
        </p:grpSpPr>
        <p:sp>
          <p:nvSpPr>
            <p:cNvPr id="128" name="矩形 127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4114701" y="4433838"/>
            <a:ext cx="218828" cy="355214"/>
            <a:chOff x="5442859" y="2619758"/>
            <a:chExt cx="482080" cy="563664"/>
          </a:xfrm>
        </p:grpSpPr>
        <p:sp>
          <p:nvSpPr>
            <p:cNvPr id="133" name="矩形 132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37" name="肘形连接符 136"/>
          <p:cNvCxnSpPr>
            <a:stCxn id="95" idx="3"/>
            <a:endCxn id="131" idx="1"/>
          </p:cNvCxnSpPr>
          <p:nvPr/>
        </p:nvCxnSpPr>
        <p:spPr>
          <a:xfrm>
            <a:off x="3877204" y="3838025"/>
            <a:ext cx="238376" cy="1434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105" idx="3"/>
            <a:endCxn id="136" idx="1"/>
          </p:cNvCxnSpPr>
          <p:nvPr/>
        </p:nvCxnSpPr>
        <p:spPr>
          <a:xfrm>
            <a:off x="3877203" y="4610495"/>
            <a:ext cx="237499" cy="46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4449397" y="2695838"/>
            <a:ext cx="961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Overflow Buffer</a:t>
            </a:r>
            <a:endParaRPr lang="zh-CN" altLang="en-US" sz="1050" dirty="0"/>
          </a:p>
        </p:txBody>
      </p:sp>
      <p:cxnSp>
        <p:nvCxnSpPr>
          <p:cNvPr id="150" name="肘形连接符 149"/>
          <p:cNvCxnSpPr>
            <a:stCxn id="63" idx="3"/>
            <a:endCxn id="171" idx="1"/>
          </p:cNvCxnSpPr>
          <p:nvPr/>
        </p:nvCxnSpPr>
        <p:spPr>
          <a:xfrm flipV="1">
            <a:off x="3877204" y="3225230"/>
            <a:ext cx="720400" cy="242882"/>
          </a:xfrm>
          <a:prstGeom prst="bentConnector3">
            <a:avLst>
              <a:gd name="adj1" fmla="val 79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组合 351"/>
          <p:cNvGrpSpPr/>
          <p:nvPr/>
        </p:nvGrpSpPr>
        <p:grpSpPr>
          <a:xfrm>
            <a:off x="4597605" y="3102934"/>
            <a:ext cx="619146" cy="244592"/>
            <a:chOff x="4927395" y="2561985"/>
            <a:chExt cx="914502" cy="244592"/>
          </a:xfrm>
        </p:grpSpPr>
        <p:sp>
          <p:nvSpPr>
            <p:cNvPr id="170" name="矩形 169"/>
            <p:cNvSpPr/>
            <p:nvPr/>
          </p:nvSpPr>
          <p:spPr>
            <a:xfrm>
              <a:off x="5079812" y="2561985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4927395" y="2561985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232229" y="2561985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5537063" y="2561985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5384646" y="2561985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5694576" y="2562651"/>
              <a:ext cx="147321" cy="2439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1" name="组合 350"/>
          <p:cNvGrpSpPr/>
          <p:nvPr/>
        </p:nvGrpSpPr>
        <p:grpSpPr>
          <a:xfrm>
            <a:off x="4597604" y="3816598"/>
            <a:ext cx="622596" cy="245258"/>
            <a:chOff x="4927395" y="3210332"/>
            <a:chExt cx="919598" cy="245258"/>
          </a:xfrm>
        </p:grpSpPr>
        <p:sp>
          <p:nvSpPr>
            <p:cNvPr id="241" name="矩形 240"/>
            <p:cNvSpPr/>
            <p:nvPr/>
          </p:nvSpPr>
          <p:spPr>
            <a:xfrm>
              <a:off x="5079812" y="3210332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4927395" y="3210332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5232229" y="3210332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5537063" y="3210332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5384646" y="3210332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5694576" y="3210998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4597604" y="4530416"/>
            <a:ext cx="622596" cy="245258"/>
            <a:chOff x="4927395" y="3868164"/>
            <a:chExt cx="919598" cy="245258"/>
          </a:xfrm>
        </p:grpSpPr>
        <p:sp>
          <p:nvSpPr>
            <p:cNvPr id="273" name="矩形 272"/>
            <p:cNvSpPr/>
            <p:nvPr/>
          </p:nvSpPr>
          <p:spPr>
            <a:xfrm>
              <a:off x="5079812" y="3868164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4927395" y="3868164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5232229" y="3868164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5537063" y="3868164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5384646" y="3868164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5694576" y="3868830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03" name="肘形连接符 302"/>
          <p:cNvCxnSpPr>
            <a:stCxn id="99" idx="3"/>
            <a:endCxn id="242" idx="1"/>
          </p:cNvCxnSpPr>
          <p:nvPr/>
        </p:nvCxnSpPr>
        <p:spPr>
          <a:xfrm flipV="1">
            <a:off x="3877204" y="3938894"/>
            <a:ext cx="720400" cy="214196"/>
          </a:xfrm>
          <a:prstGeom prst="bentConnector3">
            <a:avLst>
              <a:gd name="adj1" fmla="val 79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肘形连接符 305"/>
          <p:cNvCxnSpPr>
            <a:stCxn id="106" idx="3"/>
            <a:endCxn id="274" idx="1"/>
          </p:cNvCxnSpPr>
          <p:nvPr/>
        </p:nvCxnSpPr>
        <p:spPr>
          <a:xfrm flipV="1">
            <a:off x="3877203" y="4652712"/>
            <a:ext cx="720401" cy="192769"/>
          </a:xfrm>
          <a:prstGeom prst="bentConnector3">
            <a:avLst>
              <a:gd name="adj1" fmla="val 805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接箭头连接符 28"/>
          <p:cNvCxnSpPr>
            <a:stCxn id="642" idx="1"/>
            <a:endCxn id="95" idx="1"/>
          </p:cNvCxnSpPr>
          <p:nvPr/>
        </p:nvCxnSpPr>
        <p:spPr>
          <a:xfrm rot="10800000">
            <a:off x="3685302" y="3838025"/>
            <a:ext cx="743595" cy="1615776"/>
          </a:xfrm>
          <a:prstGeom prst="bentConnector3">
            <a:avLst>
              <a:gd name="adj1" fmla="val 1210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箭头连接符 28"/>
          <p:cNvCxnSpPr>
            <a:stCxn id="642" idx="1"/>
            <a:endCxn id="102" idx="1"/>
          </p:cNvCxnSpPr>
          <p:nvPr/>
        </p:nvCxnSpPr>
        <p:spPr>
          <a:xfrm rot="10800000">
            <a:off x="3685300" y="4530417"/>
            <a:ext cx="743596" cy="923385"/>
          </a:xfrm>
          <a:prstGeom prst="bentConnector3">
            <a:avLst>
              <a:gd name="adj1" fmla="val 1267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矩形 641"/>
          <p:cNvSpPr/>
          <p:nvPr/>
        </p:nvSpPr>
        <p:spPr>
          <a:xfrm>
            <a:off x="4428896" y="5331505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43" name="矩形 642"/>
          <p:cNvSpPr/>
          <p:nvPr/>
        </p:nvSpPr>
        <p:spPr>
          <a:xfrm>
            <a:off x="4791749" y="1800220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50" name="直接箭头连接符 28"/>
          <p:cNvCxnSpPr>
            <a:stCxn id="214" idx="3"/>
            <a:endCxn id="643" idx="2"/>
          </p:cNvCxnSpPr>
          <p:nvPr/>
        </p:nvCxnSpPr>
        <p:spPr>
          <a:xfrm flipH="1" flipV="1">
            <a:off x="5161603" y="2044812"/>
            <a:ext cx="1305116" cy="1121917"/>
          </a:xfrm>
          <a:prstGeom prst="bentConnector4">
            <a:avLst>
              <a:gd name="adj1" fmla="val -23354"/>
              <a:gd name="adj2" fmla="val 680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箭头连接符 28"/>
          <p:cNvCxnSpPr>
            <a:stCxn id="218" idx="3"/>
            <a:endCxn id="643" idx="2"/>
          </p:cNvCxnSpPr>
          <p:nvPr/>
        </p:nvCxnSpPr>
        <p:spPr>
          <a:xfrm flipH="1" flipV="1">
            <a:off x="5161603" y="2044812"/>
            <a:ext cx="1305116" cy="1475112"/>
          </a:xfrm>
          <a:prstGeom prst="bentConnector4">
            <a:avLst>
              <a:gd name="adj1" fmla="val -33572"/>
              <a:gd name="adj2" fmla="val 812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28"/>
          <p:cNvCxnSpPr>
            <a:stCxn id="222" idx="3"/>
            <a:endCxn id="643" idx="2"/>
          </p:cNvCxnSpPr>
          <p:nvPr/>
        </p:nvCxnSpPr>
        <p:spPr>
          <a:xfrm flipH="1" flipV="1">
            <a:off x="5161603" y="2044812"/>
            <a:ext cx="1303141" cy="1827088"/>
          </a:xfrm>
          <a:prstGeom prst="bentConnector4">
            <a:avLst>
              <a:gd name="adj1" fmla="val -43124"/>
              <a:gd name="adj2" fmla="val 882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文本框 680"/>
          <p:cNvSpPr txBox="1"/>
          <p:nvPr/>
        </p:nvSpPr>
        <p:spPr>
          <a:xfrm>
            <a:off x="3637593" y="5188949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next()</a:t>
            </a:r>
            <a:endParaRPr lang="zh-CN" altLang="en-US" sz="1200" i="1"/>
          </a:p>
        </p:txBody>
      </p:sp>
      <p:sp>
        <p:nvSpPr>
          <p:cNvPr id="682" name="文本框 681"/>
          <p:cNvSpPr txBox="1"/>
          <p:nvPr/>
        </p:nvSpPr>
        <p:spPr>
          <a:xfrm>
            <a:off x="4634249" y="2063884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next()</a:t>
            </a:r>
            <a:endParaRPr lang="zh-CN" altLang="en-US" sz="1200" i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5693999" y="3016527"/>
            <a:ext cx="347509" cy="1866367"/>
            <a:chOff x="5665424" y="3016527"/>
            <a:chExt cx="194056" cy="1866367"/>
          </a:xfrm>
        </p:grpSpPr>
        <p:sp>
          <p:nvSpPr>
            <p:cNvPr id="178" name="矩形 177"/>
            <p:cNvSpPr/>
            <p:nvPr/>
          </p:nvSpPr>
          <p:spPr>
            <a:xfrm>
              <a:off x="5667578" y="3094855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5667578" y="3016527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5667578" y="3253263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5667578" y="3174934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5667578" y="3409920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5667578" y="3331591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5667578" y="3561807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5667578" y="3483479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5667578" y="3720215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5667578" y="3641886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5667578" y="3876872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9" name="矩形 188"/>
            <p:cNvSpPr/>
            <p:nvPr/>
          </p:nvSpPr>
          <p:spPr>
            <a:xfrm>
              <a:off x="5667578" y="3798543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5665424" y="4029921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5665424" y="3951593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5665424" y="4188329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7" name="矩形 196"/>
            <p:cNvSpPr/>
            <p:nvPr/>
          </p:nvSpPr>
          <p:spPr>
            <a:xfrm>
              <a:off x="5665424" y="4110000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5665424" y="4344986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5665424" y="4266657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5665424" y="4496873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5665424" y="4418545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5665424" y="4647909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5665424" y="4569580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5665424" y="4804566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矩形 204"/>
            <p:cNvSpPr/>
            <p:nvPr/>
          </p:nvSpPr>
          <p:spPr>
            <a:xfrm>
              <a:off x="5665424" y="4726237"/>
              <a:ext cx="191902" cy="78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206" name="文本框 205"/>
          <p:cNvSpPr txBox="1"/>
          <p:nvPr/>
        </p:nvSpPr>
        <p:spPr>
          <a:xfrm>
            <a:off x="5495953" y="2701460"/>
            <a:ext cx="1132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Global hash </a:t>
            </a:r>
            <a:r>
              <a:rPr lang="en-US" altLang="zh-CN" sz="1050" dirty="0" smtClean="0"/>
              <a:t>table</a:t>
            </a:r>
            <a:endParaRPr lang="zh-CN" altLang="en-US" sz="1050" dirty="0"/>
          </a:p>
        </p:txBody>
      </p:sp>
      <p:cxnSp>
        <p:nvCxnSpPr>
          <p:cNvPr id="207" name="肘形连接符 206"/>
          <p:cNvCxnSpPr>
            <a:stCxn id="230" idx="3"/>
            <a:endCxn id="180" idx="1"/>
          </p:cNvCxnSpPr>
          <p:nvPr/>
        </p:nvCxnSpPr>
        <p:spPr>
          <a:xfrm>
            <a:off x="5216751" y="3225563"/>
            <a:ext cx="481105" cy="668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/>
          <p:cNvCxnSpPr>
            <a:stCxn id="246" idx="3"/>
            <a:endCxn id="187" idx="1"/>
          </p:cNvCxnSpPr>
          <p:nvPr/>
        </p:nvCxnSpPr>
        <p:spPr>
          <a:xfrm flipV="1">
            <a:off x="5220200" y="3681050"/>
            <a:ext cx="477656" cy="2585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肘形连接符 209"/>
          <p:cNvCxnSpPr>
            <a:stCxn id="278" idx="3"/>
            <a:endCxn id="196" idx="1"/>
          </p:cNvCxnSpPr>
          <p:nvPr/>
        </p:nvCxnSpPr>
        <p:spPr>
          <a:xfrm flipV="1">
            <a:off x="5220200" y="4227493"/>
            <a:ext cx="473799" cy="4258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6245916" y="3034264"/>
            <a:ext cx="220803" cy="1413580"/>
            <a:chOff x="6245916" y="3034264"/>
            <a:chExt cx="220803" cy="1413580"/>
          </a:xfrm>
        </p:grpSpPr>
        <p:sp>
          <p:nvSpPr>
            <p:cNvPr id="214" name="矩形 213"/>
            <p:cNvSpPr/>
            <p:nvPr/>
          </p:nvSpPr>
          <p:spPr>
            <a:xfrm>
              <a:off x="6247891" y="3122574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5" name="矩形 214"/>
            <p:cNvSpPr/>
            <p:nvPr/>
          </p:nvSpPr>
          <p:spPr>
            <a:xfrm>
              <a:off x="6247891" y="3034264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6247891" y="3301168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6247891" y="3212858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6247891" y="3475769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6247891" y="3387459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247891" y="3654363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6247891" y="3566053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6245916" y="3827745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3" name="矩形 222"/>
            <p:cNvSpPr/>
            <p:nvPr/>
          </p:nvSpPr>
          <p:spPr>
            <a:xfrm>
              <a:off x="6245916" y="3739435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6245916" y="4006339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6245916" y="3918029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>
              <a:off x="6245916" y="4180940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>
              <a:off x="6245916" y="4092630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>
              <a:off x="6245916" y="4359534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6245916" y="4271224"/>
              <a:ext cx="218828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231" name="肘形连接符 230"/>
          <p:cNvCxnSpPr>
            <a:stCxn id="180" idx="3"/>
            <a:endCxn id="214" idx="1"/>
          </p:cNvCxnSpPr>
          <p:nvPr/>
        </p:nvCxnSpPr>
        <p:spPr>
          <a:xfrm flipV="1">
            <a:off x="6041508" y="3166729"/>
            <a:ext cx="206383" cy="1256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肘形连接符 233"/>
          <p:cNvCxnSpPr>
            <a:stCxn id="187" idx="3"/>
            <a:endCxn id="222" idx="1"/>
          </p:cNvCxnSpPr>
          <p:nvPr/>
        </p:nvCxnSpPr>
        <p:spPr>
          <a:xfrm>
            <a:off x="6041508" y="3681050"/>
            <a:ext cx="204408" cy="1908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肘形连接符 236"/>
          <p:cNvCxnSpPr>
            <a:stCxn id="196" idx="3"/>
            <a:endCxn id="224" idx="1"/>
          </p:cNvCxnSpPr>
          <p:nvPr/>
        </p:nvCxnSpPr>
        <p:spPr>
          <a:xfrm flipV="1">
            <a:off x="6037651" y="4050494"/>
            <a:ext cx="208265" cy="1769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1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247900" y="2304990"/>
            <a:ext cx="1120886" cy="1387962"/>
            <a:chOff x="4934733" y="2879238"/>
            <a:chExt cx="3434826" cy="1524264"/>
          </a:xfrm>
        </p:grpSpPr>
        <p:sp>
          <p:nvSpPr>
            <p:cNvPr id="4" name="矩形 3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702036" y="2156008"/>
            <a:ext cx="238125" cy="16859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16361" y="2156007"/>
            <a:ext cx="238125" cy="1685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59286" y="2304990"/>
            <a:ext cx="1447801" cy="1387962"/>
            <a:chOff x="4934733" y="2879238"/>
            <a:chExt cx="3434826" cy="1524264"/>
          </a:xfrm>
        </p:grpSpPr>
        <p:sp>
          <p:nvSpPr>
            <p:cNvPr id="16" name="矩形 15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695700" y="2156009"/>
            <a:ext cx="238125" cy="16859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010025" y="2156008"/>
            <a:ext cx="238125" cy="1685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321286" y="2156008"/>
            <a:ext cx="238125" cy="16859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635611" y="2156007"/>
            <a:ext cx="238125" cy="1685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265994" y="1821675"/>
            <a:ext cx="1056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Group colums</a:t>
            </a:r>
            <a:endParaRPr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3557179" y="1821675"/>
            <a:ext cx="1419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Aggregation colums</a:t>
            </a:r>
            <a:endParaRPr lang="zh-CN" altLang="en-US" sz="1200"/>
          </a:p>
        </p:txBody>
      </p:sp>
      <p:sp>
        <p:nvSpPr>
          <p:cNvPr id="57" name="文本框 56"/>
          <p:cNvSpPr txBox="1"/>
          <p:nvPr/>
        </p:nvSpPr>
        <p:spPr>
          <a:xfrm>
            <a:off x="2589236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col1</a:t>
            </a:r>
            <a:endParaRPr lang="zh-CN" altLang="en-US" sz="1200"/>
          </a:p>
        </p:txBody>
      </p:sp>
      <p:sp>
        <p:nvSpPr>
          <p:cNvPr id="58" name="文本框 57"/>
          <p:cNvSpPr txBox="1"/>
          <p:nvPr/>
        </p:nvSpPr>
        <p:spPr>
          <a:xfrm>
            <a:off x="2923914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col2</a:t>
            </a:r>
            <a:endParaRPr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3589622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col1</a:t>
            </a:r>
            <a:endParaRPr lang="zh-CN" altLang="en-US" sz="1200"/>
          </a:p>
        </p:txBody>
      </p:sp>
      <p:sp>
        <p:nvSpPr>
          <p:cNvPr id="61" name="文本框 60"/>
          <p:cNvSpPr txBox="1"/>
          <p:nvPr/>
        </p:nvSpPr>
        <p:spPr>
          <a:xfrm>
            <a:off x="3924300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col2</a:t>
            </a:r>
            <a:endParaRPr lang="zh-CN" altLang="en-US" sz="1200"/>
          </a:p>
        </p:txBody>
      </p:sp>
      <p:sp>
        <p:nvSpPr>
          <p:cNvPr id="62" name="文本框 61"/>
          <p:cNvSpPr txBox="1"/>
          <p:nvPr/>
        </p:nvSpPr>
        <p:spPr>
          <a:xfrm>
            <a:off x="4246649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col3</a:t>
            </a:r>
            <a:endParaRPr lang="zh-CN" altLang="en-US" sz="1200"/>
          </a:p>
        </p:txBody>
      </p:sp>
      <p:sp>
        <p:nvSpPr>
          <p:cNvPr id="63" name="文本框 62"/>
          <p:cNvSpPr txBox="1"/>
          <p:nvPr/>
        </p:nvSpPr>
        <p:spPr>
          <a:xfrm>
            <a:off x="4581327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col4</a:t>
            </a:r>
            <a:endParaRPr lang="zh-CN" altLang="en-US" sz="1200"/>
          </a:p>
        </p:txBody>
      </p:sp>
      <p:cxnSp>
        <p:nvCxnSpPr>
          <p:cNvPr id="65" name="直接箭头连接符 64"/>
          <p:cNvCxnSpPr>
            <a:stCxn id="4" idx="3"/>
            <a:endCxn id="16" idx="1"/>
          </p:cNvCxnSpPr>
          <p:nvPr/>
        </p:nvCxnSpPr>
        <p:spPr>
          <a:xfrm>
            <a:off x="3368786" y="2391738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368661" y="2156008"/>
            <a:ext cx="238125" cy="16859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2246075" y="381609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hash</a:t>
            </a:r>
            <a:endParaRPr lang="zh-CN" altLang="en-US" sz="1200"/>
          </a:p>
        </p:txBody>
      </p:sp>
      <p:cxnSp>
        <p:nvCxnSpPr>
          <p:cNvPr id="68" name="直接箭头连接符 67"/>
          <p:cNvCxnSpPr>
            <a:stCxn id="5" idx="3"/>
            <a:endCxn id="17" idx="1"/>
          </p:cNvCxnSpPr>
          <p:nvPr/>
        </p:nvCxnSpPr>
        <p:spPr>
          <a:xfrm>
            <a:off x="3368786" y="2565233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3366679" y="2738728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366679" y="2912223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3382665" y="3085719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3382665" y="3259214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3380558" y="3432709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3380558" y="3606204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9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75228" y="2713263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17817" y="2109779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0"/>
            <a:endCxn id="18" idx="1"/>
          </p:cNvCxnSpPr>
          <p:nvPr/>
        </p:nvCxnSpPr>
        <p:spPr>
          <a:xfrm flipV="1">
            <a:off x="2534068" y="2232075"/>
            <a:ext cx="683749" cy="481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737078" y="320244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32428" y="320244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0" idx="0"/>
          </p:cNvCxnSpPr>
          <p:nvPr/>
        </p:nvCxnSpPr>
        <p:spPr>
          <a:xfrm flipV="1">
            <a:off x="2095918" y="2957855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0"/>
          </p:cNvCxnSpPr>
          <p:nvPr/>
        </p:nvCxnSpPr>
        <p:spPr>
          <a:xfrm flipH="1" flipV="1">
            <a:off x="2708822" y="2957855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247795" y="2713263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15578" y="320244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10928" y="320244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5" idx="0"/>
          </p:cNvCxnSpPr>
          <p:nvPr/>
        </p:nvCxnSpPr>
        <p:spPr>
          <a:xfrm flipV="1">
            <a:off x="4174418" y="2957855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0"/>
          </p:cNvCxnSpPr>
          <p:nvPr/>
        </p:nvCxnSpPr>
        <p:spPr>
          <a:xfrm flipH="1" flipV="1">
            <a:off x="4787322" y="2957855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18" idx="3"/>
          </p:cNvCxnSpPr>
          <p:nvPr/>
        </p:nvCxnSpPr>
        <p:spPr>
          <a:xfrm flipH="1" flipV="1">
            <a:off x="3935497" y="2232075"/>
            <a:ext cx="671138" cy="481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3143895" y="2577245"/>
            <a:ext cx="828440" cy="173728"/>
            <a:chOff x="4853621" y="2348983"/>
            <a:chExt cx="940689" cy="177420"/>
          </a:xfrm>
        </p:grpSpPr>
        <p:sp>
          <p:nvSpPr>
            <p:cNvPr id="36" name="矩形 35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2937646" y="2378617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53" name="直接箭头连接符 52"/>
          <p:cNvCxnSpPr>
            <a:stCxn id="17" idx="3"/>
            <a:endCxn id="37" idx="1"/>
          </p:cNvCxnSpPr>
          <p:nvPr/>
        </p:nvCxnSpPr>
        <p:spPr>
          <a:xfrm flipV="1">
            <a:off x="2892908" y="2664109"/>
            <a:ext cx="250987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1"/>
            <a:endCxn id="48" idx="3"/>
          </p:cNvCxnSpPr>
          <p:nvPr/>
        </p:nvCxnSpPr>
        <p:spPr>
          <a:xfrm flipH="1" flipV="1">
            <a:off x="3972335" y="2664109"/>
            <a:ext cx="27546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3217817" y="1696795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18" idx="0"/>
            <a:endCxn id="94" idx="2"/>
          </p:cNvCxnSpPr>
          <p:nvPr/>
        </p:nvCxnSpPr>
        <p:spPr>
          <a:xfrm flipV="1">
            <a:off x="3576657" y="1941387"/>
            <a:ext cx="0" cy="168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201405" y="2217152"/>
            <a:ext cx="4055460" cy="1546577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insert_hash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zh-CN" altLang="en-US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calc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key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get_hash_entry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CAS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(!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zh-CN" altLang="en-US" sz="1050" dirty="0"/>
          </a:p>
        </p:txBody>
      </p:sp>
      <p:grpSp>
        <p:nvGrpSpPr>
          <p:cNvPr id="90" name="组合 89"/>
          <p:cNvGrpSpPr/>
          <p:nvPr/>
        </p:nvGrpSpPr>
        <p:grpSpPr>
          <a:xfrm>
            <a:off x="3143895" y="2997947"/>
            <a:ext cx="828440" cy="106901"/>
            <a:chOff x="4853621" y="2348983"/>
            <a:chExt cx="940689" cy="177420"/>
          </a:xfrm>
        </p:grpSpPr>
        <p:sp>
          <p:nvSpPr>
            <p:cNvPr id="91" name="矩形 90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05" name="文本框 104"/>
          <p:cNvSpPr txBox="1"/>
          <p:nvPr/>
        </p:nvSpPr>
        <p:spPr>
          <a:xfrm>
            <a:off x="2947215" y="2808466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</a:t>
            </a:r>
            <a:r>
              <a:rPr lang="en-US" altLang="zh-CN" sz="900"/>
              <a:t>bloom filter</a:t>
            </a:r>
            <a:endParaRPr lang="zh-CN" altLang="en-US" sz="900"/>
          </a:p>
        </p:txBody>
      </p:sp>
      <p:cxnSp>
        <p:nvCxnSpPr>
          <p:cNvPr id="106" name="直接箭头连接符 105"/>
          <p:cNvCxnSpPr>
            <a:stCxn id="17" idx="3"/>
            <a:endCxn id="92" idx="1"/>
          </p:cNvCxnSpPr>
          <p:nvPr/>
        </p:nvCxnSpPr>
        <p:spPr>
          <a:xfrm>
            <a:off x="2892908" y="2835559"/>
            <a:ext cx="250987" cy="215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24" idx="1"/>
            <a:endCxn id="104" idx="3"/>
          </p:cNvCxnSpPr>
          <p:nvPr/>
        </p:nvCxnSpPr>
        <p:spPr>
          <a:xfrm flipH="1">
            <a:off x="3972335" y="2835559"/>
            <a:ext cx="275460" cy="215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1742466" y="53020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737078" y="46985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直接箭头连接符 109"/>
          <p:cNvCxnSpPr>
            <a:stCxn id="108" idx="0"/>
            <a:endCxn id="109" idx="2"/>
          </p:cNvCxnSpPr>
          <p:nvPr/>
        </p:nvCxnSpPr>
        <p:spPr>
          <a:xfrm flipH="1" flipV="1">
            <a:off x="2095918" y="4943132"/>
            <a:ext cx="5388" cy="358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1304316" y="57912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199666" y="57912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13" name="直接箭头连接符 112"/>
          <p:cNvCxnSpPr>
            <a:stCxn id="111" idx="0"/>
          </p:cNvCxnSpPr>
          <p:nvPr/>
        </p:nvCxnSpPr>
        <p:spPr>
          <a:xfrm flipV="1">
            <a:off x="1663156" y="55466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12" idx="0"/>
          </p:cNvCxnSpPr>
          <p:nvPr/>
        </p:nvCxnSpPr>
        <p:spPr>
          <a:xfrm flipH="1" flipV="1">
            <a:off x="2276060" y="55466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3815033" y="53020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382816" y="57912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278166" y="57912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18" name="直接箭头连接符 117"/>
          <p:cNvCxnSpPr>
            <a:stCxn id="116" idx="0"/>
          </p:cNvCxnSpPr>
          <p:nvPr/>
        </p:nvCxnSpPr>
        <p:spPr>
          <a:xfrm flipV="1">
            <a:off x="3741656" y="55466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7" idx="0"/>
          </p:cNvCxnSpPr>
          <p:nvPr/>
        </p:nvCxnSpPr>
        <p:spPr>
          <a:xfrm flipH="1" flipV="1">
            <a:off x="4354560" y="55466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5" idx="0"/>
            <a:endCxn id="155" idx="2"/>
          </p:cNvCxnSpPr>
          <p:nvPr/>
        </p:nvCxnSpPr>
        <p:spPr>
          <a:xfrm flipH="1" flipV="1">
            <a:off x="4171180" y="4943132"/>
            <a:ext cx="2693" cy="358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/>
          <p:cNvGrpSpPr/>
          <p:nvPr/>
        </p:nvGrpSpPr>
        <p:grpSpPr>
          <a:xfrm>
            <a:off x="2711133" y="5166006"/>
            <a:ext cx="828440" cy="173728"/>
            <a:chOff x="4853621" y="2348983"/>
            <a:chExt cx="940689" cy="177420"/>
          </a:xfrm>
        </p:grpSpPr>
        <p:sp>
          <p:nvSpPr>
            <p:cNvPr id="122" name="矩形 121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34" name="文本框 133"/>
          <p:cNvSpPr txBox="1"/>
          <p:nvPr/>
        </p:nvSpPr>
        <p:spPr>
          <a:xfrm>
            <a:off x="2504884" y="496737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135" name="直接箭头连接符 134"/>
          <p:cNvCxnSpPr>
            <a:stCxn id="108" idx="3"/>
            <a:endCxn id="123" idx="1"/>
          </p:cNvCxnSpPr>
          <p:nvPr/>
        </p:nvCxnSpPr>
        <p:spPr>
          <a:xfrm flipV="1">
            <a:off x="2460146" y="5252870"/>
            <a:ext cx="250987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15" idx="1"/>
            <a:endCxn id="133" idx="3"/>
          </p:cNvCxnSpPr>
          <p:nvPr/>
        </p:nvCxnSpPr>
        <p:spPr>
          <a:xfrm flipH="1" flipV="1">
            <a:off x="3539573" y="5252870"/>
            <a:ext cx="27546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2711133" y="5586708"/>
            <a:ext cx="828440" cy="106901"/>
            <a:chOff x="4853621" y="2348983"/>
            <a:chExt cx="940689" cy="177420"/>
          </a:xfrm>
        </p:grpSpPr>
        <p:sp>
          <p:nvSpPr>
            <p:cNvPr id="140" name="矩形 139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2" name="文本框 151"/>
          <p:cNvSpPr txBox="1"/>
          <p:nvPr/>
        </p:nvSpPr>
        <p:spPr>
          <a:xfrm>
            <a:off x="2514453" y="5397227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</a:t>
            </a:r>
            <a:r>
              <a:rPr lang="en-US" altLang="zh-CN" sz="900"/>
              <a:t>bloom filter</a:t>
            </a:r>
            <a:endParaRPr lang="zh-CN" altLang="en-US" sz="900"/>
          </a:p>
        </p:txBody>
      </p:sp>
      <p:cxnSp>
        <p:nvCxnSpPr>
          <p:cNvPr id="153" name="直接箭头连接符 152"/>
          <p:cNvCxnSpPr>
            <a:stCxn id="108" idx="3"/>
            <a:endCxn id="141" idx="1"/>
          </p:cNvCxnSpPr>
          <p:nvPr/>
        </p:nvCxnSpPr>
        <p:spPr>
          <a:xfrm>
            <a:off x="2460146" y="5424320"/>
            <a:ext cx="250987" cy="215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5" idx="1"/>
            <a:endCxn id="151" idx="3"/>
          </p:cNvCxnSpPr>
          <p:nvPr/>
        </p:nvCxnSpPr>
        <p:spPr>
          <a:xfrm flipH="1">
            <a:off x="3539573" y="5424320"/>
            <a:ext cx="275460" cy="215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3812340" y="46985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2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65871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55" idx="2"/>
          </p:cNvCxnSpPr>
          <p:nvPr/>
        </p:nvCxnSpPr>
        <p:spPr>
          <a:xfrm flipV="1">
            <a:off x="4024711" y="2059524"/>
            <a:ext cx="928289" cy="44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22772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2307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V="1">
            <a:off x="3586561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4199465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575998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4378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3913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1" idx="0"/>
          </p:cNvCxnSpPr>
          <p:nvPr/>
        </p:nvCxnSpPr>
        <p:spPr>
          <a:xfrm flipV="1">
            <a:off x="5502621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0"/>
          </p:cNvCxnSpPr>
          <p:nvPr/>
        </p:nvCxnSpPr>
        <p:spPr>
          <a:xfrm flipH="1" flipV="1">
            <a:off x="6115525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55" idx="2"/>
          </p:cNvCxnSpPr>
          <p:nvPr/>
        </p:nvCxnSpPr>
        <p:spPr>
          <a:xfrm flipH="1" flipV="1">
            <a:off x="4953000" y="2059524"/>
            <a:ext cx="981838" cy="44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4564167" y="2540880"/>
            <a:ext cx="413564" cy="173728"/>
            <a:chOff x="4853621" y="2348983"/>
            <a:chExt cx="469600" cy="177420"/>
          </a:xfrm>
        </p:grpSpPr>
        <p:sp>
          <p:nvSpPr>
            <p:cNvPr id="17" name="矩形 16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390249" y="2295925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Local Hash Table</a:t>
            </a:r>
            <a:endParaRPr lang="zh-CN" altLang="en-US" sz="900"/>
          </a:p>
        </p:txBody>
      </p:sp>
      <p:cxnSp>
        <p:nvCxnSpPr>
          <p:cNvPr id="30" name="直接箭头连接符 29"/>
          <p:cNvCxnSpPr>
            <a:stCxn id="3" idx="3"/>
            <a:endCxn id="18" idx="1"/>
          </p:cNvCxnSpPr>
          <p:nvPr/>
        </p:nvCxnSpPr>
        <p:spPr>
          <a:xfrm>
            <a:off x="4383551" y="2623553"/>
            <a:ext cx="180619" cy="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594160" y="137070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55" idx="0"/>
            <a:endCxn id="32" idx="2"/>
          </p:cNvCxnSpPr>
          <p:nvPr/>
        </p:nvCxnSpPr>
        <p:spPr>
          <a:xfrm flipV="1">
            <a:off x="4953000" y="1615299"/>
            <a:ext cx="0" cy="1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6520218" y="2540880"/>
            <a:ext cx="413564" cy="173728"/>
            <a:chOff x="4853621" y="2348983"/>
            <a:chExt cx="469600" cy="177420"/>
          </a:xfrm>
        </p:grpSpPr>
        <p:sp>
          <p:nvSpPr>
            <p:cNvPr id="37" name="矩形 36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346300" y="2295925"/>
            <a:ext cx="963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Local Hash Table</a:t>
            </a:r>
            <a:endParaRPr lang="zh-CN" altLang="en-US" sz="900"/>
          </a:p>
        </p:txBody>
      </p:sp>
      <p:cxnSp>
        <p:nvCxnSpPr>
          <p:cNvPr id="44" name="直接箭头连接符 43"/>
          <p:cNvCxnSpPr>
            <a:stCxn id="10" idx="3"/>
            <a:endCxn id="38" idx="1"/>
          </p:cNvCxnSpPr>
          <p:nvPr/>
        </p:nvCxnSpPr>
        <p:spPr>
          <a:xfrm>
            <a:off x="6293678" y="2623553"/>
            <a:ext cx="226540" cy="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594160" y="1814932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701209" y="482926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13" name="直接箭头连接符 112"/>
          <p:cNvCxnSpPr>
            <a:stCxn id="112" idx="0"/>
            <a:endCxn id="144" idx="2"/>
          </p:cNvCxnSpPr>
          <p:nvPr/>
        </p:nvCxnSpPr>
        <p:spPr>
          <a:xfrm flipV="1">
            <a:off x="4060049" y="4387534"/>
            <a:ext cx="928289" cy="44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263059" y="531845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157455" y="531845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Part1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14" idx="0"/>
          </p:cNvCxnSpPr>
          <p:nvPr/>
        </p:nvCxnSpPr>
        <p:spPr>
          <a:xfrm flipV="1">
            <a:off x="3621899" y="507385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15" idx="0"/>
          </p:cNvCxnSpPr>
          <p:nvPr/>
        </p:nvCxnSpPr>
        <p:spPr>
          <a:xfrm flipH="1" flipV="1">
            <a:off x="4234803" y="5073859"/>
            <a:ext cx="281492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5611336" y="482926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179119" y="531845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070193" y="531845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Part2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21" name="直接箭头连接符 120"/>
          <p:cNvCxnSpPr>
            <a:stCxn id="119" idx="0"/>
          </p:cNvCxnSpPr>
          <p:nvPr/>
        </p:nvCxnSpPr>
        <p:spPr>
          <a:xfrm flipV="1">
            <a:off x="5537959" y="507385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20" idx="0"/>
          </p:cNvCxnSpPr>
          <p:nvPr/>
        </p:nvCxnSpPr>
        <p:spPr>
          <a:xfrm flipH="1" flipV="1">
            <a:off x="6150863" y="5073859"/>
            <a:ext cx="27817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18" idx="0"/>
            <a:endCxn id="144" idx="2"/>
          </p:cNvCxnSpPr>
          <p:nvPr/>
        </p:nvCxnSpPr>
        <p:spPr>
          <a:xfrm flipH="1" flipV="1">
            <a:off x="4988338" y="4387534"/>
            <a:ext cx="981838" cy="44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4599505" y="4868890"/>
            <a:ext cx="413564" cy="173728"/>
            <a:chOff x="4853621" y="2348983"/>
            <a:chExt cx="469600" cy="177420"/>
          </a:xfrm>
        </p:grpSpPr>
        <p:sp>
          <p:nvSpPr>
            <p:cNvPr id="125" name="矩形 124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4425587" y="4623935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Local Hash Table</a:t>
            </a:r>
            <a:endParaRPr lang="zh-CN" altLang="en-US" sz="900"/>
          </a:p>
        </p:txBody>
      </p:sp>
      <p:cxnSp>
        <p:nvCxnSpPr>
          <p:cNvPr id="132" name="直接箭头连接符 131"/>
          <p:cNvCxnSpPr>
            <a:stCxn id="112" idx="3"/>
            <a:endCxn id="126" idx="1"/>
          </p:cNvCxnSpPr>
          <p:nvPr/>
        </p:nvCxnSpPr>
        <p:spPr>
          <a:xfrm>
            <a:off x="4418889" y="4951563"/>
            <a:ext cx="180619" cy="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4629498" y="369871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4" name="直接箭头连接符 133"/>
          <p:cNvCxnSpPr>
            <a:stCxn id="144" idx="0"/>
            <a:endCxn id="133" idx="2"/>
          </p:cNvCxnSpPr>
          <p:nvPr/>
        </p:nvCxnSpPr>
        <p:spPr>
          <a:xfrm flipV="1">
            <a:off x="4988338" y="3943309"/>
            <a:ext cx="0" cy="1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/>
        </p:nvGrpSpPr>
        <p:grpSpPr>
          <a:xfrm>
            <a:off x="6555556" y="4868890"/>
            <a:ext cx="413564" cy="173728"/>
            <a:chOff x="4853621" y="2348983"/>
            <a:chExt cx="469600" cy="177420"/>
          </a:xfrm>
        </p:grpSpPr>
        <p:sp>
          <p:nvSpPr>
            <p:cNvPr id="136" name="矩形 135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42" name="文本框 141"/>
          <p:cNvSpPr txBox="1"/>
          <p:nvPr/>
        </p:nvSpPr>
        <p:spPr>
          <a:xfrm>
            <a:off x="6381638" y="4623935"/>
            <a:ext cx="963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Local Hash Table</a:t>
            </a:r>
            <a:endParaRPr lang="zh-CN" altLang="en-US" sz="900"/>
          </a:p>
        </p:txBody>
      </p:sp>
      <p:cxnSp>
        <p:nvCxnSpPr>
          <p:cNvPr id="143" name="直接箭头连接符 142"/>
          <p:cNvCxnSpPr>
            <a:stCxn id="118" idx="3"/>
            <a:endCxn id="137" idx="1"/>
          </p:cNvCxnSpPr>
          <p:nvPr/>
        </p:nvCxnSpPr>
        <p:spPr>
          <a:xfrm>
            <a:off x="6329016" y="4951563"/>
            <a:ext cx="226540" cy="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4629498" y="4142942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242989" y="584096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46" name="直接箭头连接符 145"/>
          <p:cNvCxnSpPr>
            <a:stCxn id="145" idx="0"/>
            <a:endCxn id="115" idx="2"/>
          </p:cNvCxnSpPr>
          <p:nvPr/>
        </p:nvCxnSpPr>
        <p:spPr>
          <a:xfrm flipH="1" flipV="1">
            <a:off x="4516295" y="5563043"/>
            <a:ext cx="1085534" cy="277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5" idx="0"/>
            <a:endCxn id="120" idx="2"/>
          </p:cNvCxnSpPr>
          <p:nvPr/>
        </p:nvCxnSpPr>
        <p:spPr>
          <a:xfrm flipV="1">
            <a:off x="5601829" y="5563043"/>
            <a:ext cx="827204" cy="277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4123071" y="582930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50" name="直接箭头连接符 149"/>
          <p:cNvCxnSpPr>
            <a:stCxn id="149" idx="0"/>
            <a:endCxn id="114" idx="2"/>
          </p:cNvCxnSpPr>
          <p:nvPr/>
        </p:nvCxnSpPr>
        <p:spPr>
          <a:xfrm flipH="1" flipV="1">
            <a:off x="3621899" y="5563043"/>
            <a:ext cx="860012" cy="266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9" idx="0"/>
            <a:endCxn id="119" idx="2"/>
          </p:cNvCxnSpPr>
          <p:nvPr/>
        </p:nvCxnSpPr>
        <p:spPr>
          <a:xfrm flipV="1">
            <a:off x="4481911" y="5563043"/>
            <a:ext cx="1056048" cy="266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3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76350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8728" y="3817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flipV="1">
            <a:off x="1664761" y="4080664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0962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307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V="1">
            <a:off x="1198036" y="4579373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1819470" y="4579373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68784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</p:cNvCxnSpPr>
          <p:nvPr/>
        </p:nvCxnSpPr>
        <p:spPr>
          <a:xfrm flipH="1" flipV="1">
            <a:off x="2233273" y="4080664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18728" y="33584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4" idx="0"/>
            <a:endCxn id="17" idx="2"/>
          </p:cNvCxnSpPr>
          <p:nvPr/>
        </p:nvCxnSpPr>
        <p:spPr>
          <a:xfrm flipV="1">
            <a:off x="2107139" y="362564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718728" y="289997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17" idx="0"/>
            <a:endCxn id="24" idx="2"/>
          </p:cNvCxnSpPr>
          <p:nvPr/>
        </p:nvCxnSpPr>
        <p:spPr>
          <a:xfrm flipV="1">
            <a:off x="2107139" y="316711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718728" y="242775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4" idx="0"/>
            <a:endCxn id="31" idx="2"/>
          </p:cNvCxnSpPr>
          <p:nvPr/>
        </p:nvCxnSpPr>
        <p:spPr>
          <a:xfrm flipV="1">
            <a:off x="2107139" y="2694900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893486" y="332597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857891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00269" y="42075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4246302" y="4471189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39116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2461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1" idx="0"/>
          </p:cNvCxnSpPr>
          <p:nvPr/>
        </p:nvCxnSpPr>
        <p:spPr>
          <a:xfrm flipV="1">
            <a:off x="3779577" y="4969898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2" idx="0"/>
          </p:cNvCxnSpPr>
          <p:nvPr/>
        </p:nvCxnSpPr>
        <p:spPr>
          <a:xfrm flipH="1" flipV="1">
            <a:off x="4401011" y="4969898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750325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</p:cNvCxnSpPr>
          <p:nvPr/>
        </p:nvCxnSpPr>
        <p:spPr>
          <a:xfrm flipH="1" flipV="1">
            <a:off x="4814814" y="4471189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300269" y="3749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69" idx="0"/>
            <a:endCxn id="77" idx="2"/>
          </p:cNvCxnSpPr>
          <p:nvPr/>
        </p:nvCxnSpPr>
        <p:spPr>
          <a:xfrm flipV="1">
            <a:off x="4688680" y="401616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300269" y="190633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7" idx="0"/>
            <a:endCxn id="95" idx="2"/>
          </p:cNvCxnSpPr>
          <p:nvPr/>
        </p:nvCxnSpPr>
        <p:spPr>
          <a:xfrm flipV="1">
            <a:off x="4688680" y="3563219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300269" y="14427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79" idx="0"/>
            <a:endCxn id="81" idx="2"/>
          </p:cNvCxnSpPr>
          <p:nvPr/>
        </p:nvCxnSpPr>
        <p:spPr>
          <a:xfrm flipV="1">
            <a:off x="4688680" y="1709945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39116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32461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83" idx="0"/>
            <a:endCxn id="71" idx="2"/>
          </p:cNvCxnSpPr>
          <p:nvPr/>
        </p:nvCxnSpPr>
        <p:spPr>
          <a:xfrm flipV="1">
            <a:off x="377957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4" idx="0"/>
            <a:endCxn id="72" idx="2"/>
          </p:cNvCxnSpPr>
          <p:nvPr/>
        </p:nvCxnSpPr>
        <p:spPr>
          <a:xfrm flipV="1">
            <a:off x="471302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5258066" y="52087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2" name="直接箭头连接符 91"/>
          <p:cNvCxnSpPr>
            <a:stCxn id="91" idx="0"/>
          </p:cNvCxnSpPr>
          <p:nvPr/>
        </p:nvCxnSpPr>
        <p:spPr>
          <a:xfrm flipH="1" flipV="1">
            <a:off x="5314292" y="4982927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300269" y="32960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5" idx="0"/>
            <a:endCxn id="102" idx="2"/>
          </p:cNvCxnSpPr>
          <p:nvPr/>
        </p:nvCxnSpPr>
        <p:spPr>
          <a:xfrm flipV="1">
            <a:off x="4688680" y="3118298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300269" y="28511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/>
          <p:cNvCxnSpPr>
            <a:stCxn id="102" idx="0"/>
            <a:endCxn id="181" idx="2"/>
          </p:cNvCxnSpPr>
          <p:nvPr/>
        </p:nvCxnSpPr>
        <p:spPr>
          <a:xfrm flipV="1">
            <a:off x="4688680" y="265977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4300269" y="239262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6" name="直接箭头连接符 185"/>
          <p:cNvCxnSpPr>
            <a:stCxn id="181" idx="0"/>
            <a:endCxn id="79" idx="2"/>
          </p:cNvCxnSpPr>
          <p:nvPr/>
        </p:nvCxnSpPr>
        <p:spPr>
          <a:xfrm flipV="1">
            <a:off x="4688680" y="2173477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076283" y="25618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76283" y="209829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86" idx="0"/>
            <a:endCxn id="87" idx="2"/>
          </p:cNvCxnSpPr>
          <p:nvPr/>
        </p:nvCxnSpPr>
        <p:spPr>
          <a:xfrm flipV="1">
            <a:off x="7464694" y="2365440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86" idx="2"/>
          </p:cNvCxnSpPr>
          <p:nvPr/>
        </p:nvCxnSpPr>
        <p:spPr>
          <a:xfrm flipV="1">
            <a:off x="7464694" y="2828972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899532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341910" y="39099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直接箭头连接符 96"/>
          <p:cNvCxnSpPr>
            <a:stCxn id="94" idx="0"/>
          </p:cNvCxnSpPr>
          <p:nvPr/>
        </p:nvCxnSpPr>
        <p:spPr>
          <a:xfrm flipV="1">
            <a:off x="9287943" y="4173625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843280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36625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98" idx="0"/>
          </p:cNvCxnSpPr>
          <p:nvPr/>
        </p:nvCxnSpPr>
        <p:spPr>
          <a:xfrm flipV="1">
            <a:off x="8821218" y="4672334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00" idx="0"/>
          </p:cNvCxnSpPr>
          <p:nvPr/>
        </p:nvCxnSpPr>
        <p:spPr>
          <a:xfrm flipH="1" flipV="1">
            <a:off x="9442652" y="4672334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9791966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104" idx="0"/>
          </p:cNvCxnSpPr>
          <p:nvPr/>
        </p:nvCxnSpPr>
        <p:spPr>
          <a:xfrm flipH="1" flipV="1">
            <a:off x="9856455" y="4173625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341910" y="345145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96" idx="0"/>
            <a:endCxn id="107" idx="2"/>
          </p:cNvCxnSpPr>
          <p:nvPr/>
        </p:nvCxnSpPr>
        <p:spPr>
          <a:xfrm flipV="1">
            <a:off x="9730321" y="3718604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7" idx="0"/>
            <a:endCxn id="123" idx="2"/>
          </p:cNvCxnSpPr>
          <p:nvPr/>
        </p:nvCxnSpPr>
        <p:spPr>
          <a:xfrm flipV="1">
            <a:off x="9730321" y="3265655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843280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936625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19" name="直接箭头连接符 118"/>
          <p:cNvCxnSpPr>
            <a:stCxn id="117" idx="0"/>
            <a:endCxn id="98" idx="2"/>
          </p:cNvCxnSpPr>
          <p:nvPr/>
        </p:nvCxnSpPr>
        <p:spPr>
          <a:xfrm flipV="1">
            <a:off x="882121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8" idx="0"/>
            <a:endCxn id="100" idx="2"/>
          </p:cNvCxnSpPr>
          <p:nvPr/>
        </p:nvCxnSpPr>
        <p:spPr>
          <a:xfrm flipV="1">
            <a:off x="975466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10299707" y="491119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2" name="直接箭头连接符 121"/>
          <p:cNvCxnSpPr>
            <a:stCxn id="121" idx="0"/>
          </p:cNvCxnSpPr>
          <p:nvPr/>
        </p:nvCxnSpPr>
        <p:spPr>
          <a:xfrm flipH="1" flipV="1">
            <a:off x="10355933" y="4685363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9341910" y="29985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23" idx="0"/>
            <a:endCxn id="125" idx="2"/>
          </p:cNvCxnSpPr>
          <p:nvPr/>
        </p:nvCxnSpPr>
        <p:spPr>
          <a:xfrm flipV="1">
            <a:off x="9730321" y="2820734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341910" y="25535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5" idx="0"/>
            <a:endCxn id="127" idx="2"/>
          </p:cNvCxnSpPr>
          <p:nvPr/>
        </p:nvCxnSpPr>
        <p:spPr>
          <a:xfrm flipV="1">
            <a:off x="9730321" y="2362209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341910" y="20950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127" idx="0"/>
          </p:cNvCxnSpPr>
          <p:nvPr/>
        </p:nvCxnSpPr>
        <p:spPr>
          <a:xfrm flipV="1">
            <a:off x="9730321" y="1875913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7076283" y="30481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92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25895" y="272514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25895" y="23089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9" idx="0"/>
            <a:endCxn id="31" idx="2"/>
          </p:cNvCxnSpPr>
          <p:nvPr/>
        </p:nvCxnSpPr>
        <p:spPr>
          <a:xfrm flipV="1">
            <a:off x="1914306" y="2576060"/>
            <a:ext cx="0" cy="14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25895" y="316600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3" idx="0"/>
            <a:endCxn id="29" idx="2"/>
          </p:cNvCxnSpPr>
          <p:nvPr/>
        </p:nvCxnSpPr>
        <p:spPr>
          <a:xfrm flipV="1">
            <a:off x="1914306" y="2992292"/>
            <a:ext cx="0" cy="17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150881" y="322197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150881" y="192296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44" idx="0"/>
            <a:endCxn id="41" idx="2"/>
          </p:cNvCxnSpPr>
          <p:nvPr/>
        </p:nvCxnSpPr>
        <p:spPr>
          <a:xfrm flipV="1">
            <a:off x="3539292" y="2623721"/>
            <a:ext cx="0" cy="161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150881" y="36668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9" idx="0"/>
            <a:endCxn id="36" idx="2"/>
          </p:cNvCxnSpPr>
          <p:nvPr/>
        </p:nvCxnSpPr>
        <p:spPr>
          <a:xfrm flipV="1">
            <a:off x="3539292" y="3489125"/>
            <a:ext cx="0" cy="17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50881" y="23565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50881" y="27853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4" idx="2"/>
          </p:cNvCxnSpPr>
          <p:nvPr/>
        </p:nvCxnSpPr>
        <p:spPr>
          <a:xfrm flipV="1">
            <a:off x="3539292" y="3052491"/>
            <a:ext cx="0" cy="169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1" idx="0"/>
            <a:endCxn id="37" idx="2"/>
          </p:cNvCxnSpPr>
          <p:nvPr/>
        </p:nvCxnSpPr>
        <p:spPr>
          <a:xfrm flipV="1">
            <a:off x="3539292" y="2190116"/>
            <a:ext cx="0" cy="166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箭头 54"/>
          <p:cNvSpPr/>
          <p:nvPr/>
        </p:nvSpPr>
        <p:spPr>
          <a:xfrm>
            <a:off x="2517540" y="265625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150881" y="475657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50881" y="519212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8" idx="0"/>
            <a:endCxn id="67" idx="2"/>
          </p:cNvCxnSpPr>
          <p:nvPr/>
        </p:nvCxnSpPr>
        <p:spPr>
          <a:xfrm flipV="1">
            <a:off x="3539292" y="5023717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150881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67" idx="0"/>
            <a:endCxn id="70" idx="2"/>
          </p:cNvCxnSpPr>
          <p:nvPr/>
        </p:nvCxnSpPr>
        <p:spPr>
          <a:xfrm flipV="1">
            <a:off x="3539292" y="4577755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右箭头 72"/>
          <p:cNvSpPr/>
          <p:nvPr/>
        </p:nvSpPr>
        <p:spPr>
          <a:xfrm rot="5400000">
            <a:off x="2716526" y="39185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593709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77" idx="0"/>
          </p:cNvCxnSpPr>
          <p:nvPr/>
        </p:nvCxnSpPr>
        <p:spPr>
          <a:xfrm flipH="1" flipV="1">
            <a:off x="2146376" y="5020691"/>
            <a:ext cx="320939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593709" y="47535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078904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6" idx="0"/>
            <a:endCxn id="74" idx="2"/>
          </p:cNvCxnSpPr>
          <p:nvPr/>
        </p:nvCxnSpPr>
        <p:spPr>
          <a:xfrm flipV="1">
            <a:off x="1982120" y="4577755"/>
            <a:ext cx="0" cy="175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133065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79" idx="0"/>
          </p:cNvCxnSpPr>
          <p:nvPr/>
        </p:nvCxnSpPr>
        <p:spPr>
          <a:xfrm flipV="1">
            <a:off x="1521476" y="5020691"/>
            <a:ext cx="311137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2634342" y="1922969"/>
            <a:ext cx="0" cy="2107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1133065" y="4030824"/>
            <a:ext cx="27946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41082" y="1462228"/>
            <a:ext cx="3358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370531" y="246274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1</a:t>
            </a:r>
            <a:endParaRPr lang="zh-CN" altLang="en-US" sz="1200"/>
          </a:p>
        </p:txBody>
      </p:sp>
      <p:sp>
        <p:nvSpPr>
          <p:cNvPr id="129" name="文本框 128"/>
          <p:cNvSpPr txBox="1"/>
          <p:nvPr/>
        </p:nvSpPr>
        <p:spPr>
          <a:xfrm>
            <a:off x="2117342" y="400338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2</a:t>
            </a:r>
            <a:endParaRPr lang="zh-CN" altLang="en-US" sz="1200"/>
          </a:p>
        </p:txBody>
      </p:sp>
      <p:sp>
        <p:nvSpPr>
          <p:cNvPr id="130" name="文本框 129"/>
          <p:cNvSpPr txBox="1"/>
          <p:nvPr/>
        </p:nvSpPr>
        <p:spPr>
          <a:xfrm>
            <a:off x="1701130" y="5517041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master</a:t>
            </a:r>
            <a:endParaRPr lang="zh-CN" altLang="en-US" sz="1200"/>
          </a:p>
        </p:txBody>
      </p:sp>
      <p:sp>
        <p:nvSpPr>
          <p:cNvPr id="131" name="文本框 130"/>
          <p:cNvSpPr txBox="1"/>
          <p:nvPr/>
        </p:nvSpPr>
        <p:spPr>
          <a:xfrm>
            <a:off x="3229046" y="5516489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slave</a:t>
            </a:r>
            <a:endParaRPr lang="zh-CN" altLang="en-US" sz="1200"/>
          </a:p>
        </p:txBody>
      </p:sp>
      <p:sp>
        <p:nvSpPr>
          <p:cNvPr id="138" name="矩形 137"/>
          <p:cNvSpPr/>
          <p:nvPr/>
        </p:nvSpPr>
        <p:spPr>
          <a:xfrm>
            <a:off x="5227462" y="34783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227462" y="39139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139" idx="0"/>
            <a:endCxn id="138" idx="2"/>
          </p:cNvCxnSpPr>
          <p:nvPr/>
        </p:nvCxnSpPr>
        <p:spPr>
          <a:xfrm flipV="1">
            <a:off x="5615873" y="3745536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5227462" y="30324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38" idx="0"/>
            <a:endCxn id="141" idx="2"/>
          </p:cNvCxnSpPr>
          <p:nvPr/>
        </p:nvCxnSpPr>
        <p:spPr>
          <a:xfrm flipV="1">
            <a:off x="5615873" y="3299574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右箭头 145"/>
          <p:cNvSpPr/>
          <p:nvPr/>
        </p:nvSpPr>
        <p:spPr>
          <a:xfrm>
            <a:off x="6202195" y="339460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6678074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678074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9" name="直接箭头连接符 148"/>
          <p:cNvCxnSpPr>
            <a:stCxn id="148" idx="0"/>
            <a:endCxn id="147" idx="2"/>
          </p:cNvCxnSpPr>
          <p:nvPr/>
        </p:nvCxnSpPr>
        <p:spPr>
          <a:xfrm flipV="1">
            <a:off x="7066485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7159660" y="2320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1" name="直接箭头连接符 150"/>
          <p:cNvCxnSpPr>
            <a:stCxn id="147" idx="0"/>
            <a:endCxn id="159" idx="2"/>
          </p:cNvCxnSpPr>
          <p:nvPr/>
        </p:nvCxnSpPr>
        <p:spPr>
          <a:xfrm flipV="1">
            <a:off x="7066485" y="3545583"/>
            <a:ext cx="0" cy="240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7664960" y="327843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664960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664960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6" name="直接箭头连接符 155"/>
          <p:cNvCxnSpPr>
            <a:stCxn id="155" idx="0"/>
            <a:endCxn id="154" idx="2"/>
          </p:cNvCxnSpPr>
          <p:nvPr/>
        </p:nvCxnSpPr>
        <p:spPr>
          <a:xfrm flipV="1">
            <a:off x="8053371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6678074" y="32784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4" idx="0"/>
            <a:endCxn id="152" idx="2"/>
          </p:cNvCxnSpPr>
          <p:nvPr/>
        </p:nvCxnSpPr>
        <p:spPr>
          <a:xfrm flipV="1">
            <a:off x="8053371" y="3545582"/>
            <a:ext cx="0" cy="240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159660" y="27679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stCxn id="159" idx="0"/>
          </p:cNvCxnSpPr>
          <p:nvPr/>
        </p:nvCxnSpPr>
        <p:spPr>
          <a:xfrm flipV="1">
            <a:off x="7066485" y="3035109"/>
            <a:ext cx="299238" cy="243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2" idx="0"/>
          </p:cNvCxnSpPr>
          <p:nvPr/>
        </p:nvCxnSpPr>
        <p:spPr>
          <a:xfrm flipH="1" flipV="1">
            <a:off x="7738571" y="3047019"/>
            <a:ext cx="314800" cy="231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68" idx="0"/>
            <a:endCxn id="150" idx="2"/>
          </p:cNvCxnSpPr>
          <p:nvPr/>
        </p:nvCxnSpPr>
        <p:spPr>
          <a:xfrm flipV="1">
            <a:off x="7548071" y="2588072"/>
            <a:ext cx="0" cy="179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/>
          <p:cNvSpPr txBox="1"/>
          <p:nvPr/>
        </p:nvSpPr>
        <p:spPr>
          <a:xfrm>
            <a:off x="6046478" y="3087701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3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310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410901" y="3476917"/>
            <a:ext cx="1072449" cy="169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Slave 2 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871501" y="3476917"/>
            <a:ext cx="1072449" cy="1695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Slave 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454400" y="4507418"/>
            <a:ext cx="998266" cy="437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4918663" y="4499893"/>
            <a:ext cx="998266" cy="437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64907" y="3476917"/>
            <a:ext cx="1072449" cy="1695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Slave 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2211097" y="4504194"/>
            <a:ext cx="998266" cy="437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81710" y="1888331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164907" y="2715208"/>
            <a:ext cx="3779042" cy="660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Master 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64906" y="5382480"/>
            <a:ext cx="3779043" cy="632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Global File System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" name="折角形 3"/>
          <p:cNvSpPr/>
          <p:nvPr/>
        </p:nvSpPr>
        <p:spPr>
          <a:xfrm>
            <a:off x="2685469" y="5636497"/>
            <a:ext cx="792404" cy="324401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 Partition 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3655734" y="5636497"/>
            <a:ext cx="792404" cy="324401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 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4856883" y="5636497"/>
            <a:ext cx="792404" cy="324401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 Partition 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02523" y="4572682"/>
            <a:ext cx="147092" cy="3287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92797" y="4672917"/>
            <a:ext cx="118247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77774" y="4617671"/>
            <a:ext cx="118247" cy="283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2751" y="4672917"/>
            <a:ext cx="265066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26489" y="4672622"/>
            <a:ext cx="86366" cy="13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6" idx="0"/>
            <a:endCxn id="24" idx="2"/>
          </p:cNvCxnSpPr>
          <p:nvPr/>
        </p:nvCxnSpPr>
        <p:spPr>
          <a:xfrm flipV="1">
            <a:off x="2369672" y="4393366"/>
            <a:ext cx="1173" cy="279256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 rot="16200000">
            <a:off x="3855900" y="5100349"/>
            <a:ext cx="137203" cy="3714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7" name="矩形 16"/>
          <p:cNvSpPr/>
          <p:nvPr/>
        </p:nvSpPr>
        <p:spPr>
          <a:xfrm>
            <a:off x="2638011" y="4240095"/>
            <a:ext cx="310528" cy="173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2478208" y="4264550"/>
            <a:ext cx="131231" cy="1635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4" name="矩形 23"/>
          <p:cNvSpPr/>
          <p:nvPr/>
        </p:nvSpPr>
        <p:spPr>
          <a:xfrm>
            <a:off x="2300695" y="4255840"/>
            <a:ext cx="140299" cy="1375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endCxn id="17" idx="2"/>
          </p:cNvCxnSpPr>
          <p:nvPr/>
        </p:nvCxnSpPr>
        <p:spPr>
          <a:xfrm flipV="1">
            <a:off x="1916748" y="4413800"/>
            <a:ext cx="876527" cy="24386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102284" y="4354714"/>
            <a:ext cx="1151107" cy="37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/>
              <a:t>Uncompressed </a:t>
            </a:r>
            <a:r>
              <a:rPr lang="en-US" altLang="zh-CN" sz="1200"/>
              <a:t>data</a:t>
            </a:r>
            <a:endParaRPr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177185" y="4863011"/>
            <a:ext cx="944429" cy="37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/>
              <a:t>compressed data</a:t>
            </a:r>
            <a:endParaRPr lang="zh-CN" altLang="en-US" sz="1200"/>
          </a:p>
        </p:txBody>
      </p:sp>
      <p:cxnSp>
        <p:nvCxnSpPr>
          <p:cNvPr id="33" name="直接箭头连接符 32"/>
          <p:cNvCxnSpPr>
            <a:endCxn id="16" idx="1"/>
          </p:cNvCxnSpPr>
          <p:nvPr/>
        </p:nvCxnSpPr>
        <p:spPr>
          <a:xfrm flipV="1">
            <a:off x="1916748" y="4741951"/>
            <a:ext cx="409741" cy="17135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548133" y="5555042"/>
            <a:ext cx="35708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548518" y="4611146"/>
            <a:ext cx="131968" cy="290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713446" y="4657661"/>
            <a:ext cx="159118" cy="2437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23769" y="4617671"/>
            <a:ext cx="118247" cy="283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08746" y="4672917"/>
            <a:ext cx="265066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55549" y="4724353"/>
            <a:ext cx="86366" cy="13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09118" y="4572682"/>
            <a:ext cx="118247" cy="3287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99392" y="4672917"/>
            <a:ext cx="118247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384369" y="4617671"/>
            <a:ext cx="118247" cy="283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69346" y="4672917"/>
            <a:ext cx="265066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04626" y="4697872"/>
            <a:ext cx="194853" cy="1242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900276" y="4244743"/>
            <a:ext cx="310528" cy="173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3740473" y="4269198"/>
            <a:ext cx="131231" cy="1635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1" name="右箭头 60"/>
          <p:cNvSpPr/>
          <p:nvPr/>
        </p:nvSpPr>
        <p:spPr>
          <a:xfrm rot="16200000">
            <a:off x="3988916" y="4076488"/>
            <a:ext cx="106200" cy="202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2" name="矩形 61"/>
          <p:cNvSpPr/>
          <p:nvPr/>
        </p:nvSpPr>
        <p:spPr>
          <a:xfrm>
            <a:off x="3562960" y="4260488"/>
            <a:ext cx="140299" cy="1375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333567" y="4240095"/>
            <a:ext cx="310528" cy="173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5" name="右箭头 64"/>
          <p:cNvSpPr/>
          <p:nvPr/>
        </p:nvSpPr>
        <p:spPr>
          <a:xfrm>
            <a:off x="5173764" y="4264550"/>
            <a:ext cx="131231" cy="1635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7" name="矩形 66"/>
          <p:cNvSpPr/>
          <p:nvPr/>
        </p:nvSpPr>
        <p:spPr>
          <a:xfrm>
            <a:off x="4996251" y="4255840"/>
            <a:ext cx="140299" cy="1375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46" idx="0"/>
            <a:endCxn id="62" idx="2"/>
          </p:cNvCxnSpPr>
          <p:nvPr/>
        </p:nvCxnSpPr>
        <p:spPr>
          <a:xfrm rot="16200000" flipV="1">
            <a:off x="3552752" y="4478373"/>
            <a:ext cx="326340" cy="1656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57" idx="0"/>
            <a:endCxn id="67" idx="2"/>
          </p:cNvCxnSpPr>
          <p:nvPr/>
        </p:nvCxnSpPr>
        <p:spPr>
          <a:xfrm rot="16200000" flipV="1">
            <a:off x="5231974" y="4227793"/>
            <a:ext cx="304506" cy="6356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3914705" y="3192632"/>
            <a:ext cx="3319" cy="45960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44" idx="0"/>
          </p:cNvCxnSpPr>
          <p:nvPr/>
        </p:nvCxnSpPr>
        <p:spPr>
          <a:xfrm flipV="1">
            <a:off x="2715856" y="3201957"/>
            <a:ext cx="809664" cy="45027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47" idx="0"/>
          </p:cNvCxnSpPr>
          <p:nvPr/>
        </p:nvCxnSpPr>
        <p:spPr>
          <a:xfrm flipH="1" flipV="1">
            <a:off x="4397199" y="3201957"/>
            <a:ext cx="1018300" cy="45027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4534555" y="4614423"/>
            <a:ext cx="357087" cy="29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91" name="右箭头 90"/>
          <p:cNvSpPr/>
          <p:nvPr/>
        </p:nvSpPr>
        <p:spPr>
          <a:xfrm rot="16200000">
            <a:off x="2760089" y="4076606"/>
            <a:ext cx="106200" cy="202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92" name="右箭头 91"/>
          <p:cNvSpPr/>
          <p:nvPr/>
        </p:nvSpPr>
        <p:spPr>
          <a:xfrm rot="16200000">
            <a:off x="5435731" y="4076488"/>
            <a:ext cx="106200" cy="202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14" name="右箭头 113"/>
          <p:cNvSpPr/>
          <p:nvPr/>
        </p:nvSpPr>
        <p:spPr>
          <a:xfrm rot="16200000">
            <a:off x="2632529" y="5088837"/>
            <a:ext cx="137203" cy="3714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15" name="右箭头 114"/>
          <p:cNvSpPr/>
          <p:nvPr/>
        </p:nvSpPr>
        <p:spPr>
          <a:xfrm rot="16200000">
            <a:off x="5306313" y="5088836"/>
            <a:ext cx="137203" cy="3714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44" name="圆角矩形 143"/>
          <p:cNvSpPr/>
          <p:nvPr/>
        </p:nvSpPr>
        <p:spPr>
          <a:xfrm>
            <a:off x="2280016" y="3652234"/>
            <a:ext cx="871679" cy="43648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Query 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3525520" y="3652234"/>
            <a:ext cx="871679" cy="43648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Query 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4979659" y="3652234"/>
            <a:ext cx="871679" cy="43648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Query 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2552258" y="2970939"/>
            <a:ext cx="2824842" cy="22169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Query </a:t>
            </a:r>
            <a:r>
              <a:rPr lang="en-US" altLang="zh-CN" sz="900">
                <a:solidFill>
                  <a:schemeClr val="tx1"/>
                </a:solidFill>
              </a:rPr>
              <a:t>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443000" y="2278724"/>
            <a:ext cx="1038414" cy="305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smtClean="0">
                <a:solidFill>
                  <a:schemeClr val="tx1"/>
                </a:solidFill>
              </a:rPr>
              <a:t>Client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161" name="直接箭头连接符 160"/>
          <p:cNvCxnSpPr/>
          <p:nvPr/>
        </p:nvCxnSpPr>
        <p:spPr>
          <a:xfrm flipH="1" flipV="1">
            <a:off x="4008862" y="2584611"/>
            <a:ext cx="2472" cy="38632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>
            <a:off x="3918359" y="2584611"/>
            <a:ext cx="0" cy="386328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V="1">
            <a:off x="2579004" y="3205061"/>
            <a:ext cx="809664" cy="45027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V="1">
            <a:off x="4011119" y="3186415"/>
            <a:ext cx="3319" cy="4596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H="1" flipV="1">
            <a:off x="4540268" y="3195740"/>
            <a:ext cx="1018300" cy="45027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33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45028" y="329309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5028" y="28208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433439" y="3088019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45028" y="378992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3" idx="2"/>
          </p:cNvCxnSpPr>
          <p:nvPr/>
        </p:nvCxnSpPr>
        <p:spPr>
          <a:xfrm flipV="1">
            <a:off x="1433439" y="3560237"/>
            <a:ext cx="0" cy="22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70014" y="396720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70014" y="19845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4" idx="0"/>
            <a:endCxn id="13" idx="2"/>
          </p:cNvCxnSpPr>
          <p:nvPr/>
        </p:nvCxnSpPr>
        <p:spPr>
          <a:xfrm flipV="1">
            <a:off x="3058425" y="3266314"/>
            <a:ext cx="0" cy="217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670014" y="444942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  <a:endCxn id="8" idx="2"/>
          </p:cNvCxnSpPr>
          <p:nvPr/>
        </p:nvCxnSpPr>
        <p:spPr>
          <a:xfrm flipV="1">
            <a:off x="3058425" y="4234356"/>
            <a:ext cx="0" cy="215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670014" y="29991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70014" y="34839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8" idx="0"/>
            <a:endCxn id="14" idx="2"/>
          </p:cNvCxnSpPr>
          <p:nvPr/>
        </p:nvCxnSpPr>
        <p:spPr>
          <a:xfrm flipV="1">
            <a:off x="3058425" y="3751070"/>
            <a:ext cx="0" cy="21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8" idx="2"/>
          </p:cNvCxnSpPr>
          <p:nvPr/>
        </p:nvCxnSpPr>
        <p:spPr>
          <a:xfrm flipV="1">
            <a:off x="3058425" y="2763285"/>
            <a:ext cx="0" cy="23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>
            <a:off x="2091103" y="322419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670014" y="249613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9" idx="2"/>
          </p:cNvCxnSpPr>
          <p:nvPr/>
        </p:nvCxnSpPr>
        <p:spPr>
          <a:xfrm flipV="1">
            <a:off x="3058425" y="2251736"/>
            <a:ext cx="0" cy="244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38201" y="1543238"/>
            <a:ext cx="3453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226611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73086" y="278449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3086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9" idx="2"/>
          </p:cNvCxnSpPr>
          <p:nvPr/>
        </p:nvCxnSpPr>
        <p:spPr>
          <a:xfrm flipV="1">
            <a:off x="2761497" y="2655619"/>
            <a:ext cx="0" cy="128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1873390" y="286069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3086" y="319757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26" idx="0"/>
            <a:endCxn id="12" idx="2"/>
          </p:cNvCxnSpPr>
          <p:nvPr/>
        </p:nvCxnSpPr>
        <p:spPr>
          <a:xfrm flipV="1">
            <a:off x="2761497" y="3464726"/>
            <a:ext cx="0" cy="174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0"/>
            <a:endCxn id="8" idx="2"/>
          </p:cNvCxnSpPr>
          <p:nvPr/>
        </p:nvCxnSpPr>
        <p:spPr>
          <a:xfrm flipV="1">
            <a:off x="2761497" y="3051638"/>
            <a:ext cx="0" cy="14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373086" y="3639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6382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96382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V="1">
            <a:off x="4684793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831268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31268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0"/>
            <a:endCxn id="36" idx="2"/>
          </p:cNvCxnSpPr>
          <p:nvPr/>
        </p:nvCxnSpPr>
        <p:spPr>
          <a:xfrm flipV="1">
            <a:off x="6219679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>
            <a:off x="5311937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831268" y="32193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2" idx="0"/>
            <a:endCxn id="39" idx="2"/>
          </p:cNvCxnSpPr>
          <p:nvPr/>
        </p:nvCxnSpPr>
        <p:spPr>
          <a:xfrm flipV="1">
            <a:off x="6219679" y="3486498"/>
            <a:ext cx="0" cy="16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5" idx="2"/>
          </p:cNvCxnSpPr>
          <p:nvPr/>
        </p:nvCxnSpPr>
        <p:spPr>
          <a:xfrm flipV="1">
            <a:off x="6219679" y="3062521"/>
            <a:ext cx="0" cy="156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831268" y="36505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7995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7995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3" idx="0"/>
            <a:endCxn id="44" idx="2"/>
          </p:cNvCxnSpPr>
          <p:nvPr/>
        </p:nvCxnSpPr>
        <p:spPr>
          <a:xfrm flipV="1">
            <a:off x="8016406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162881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162881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7" idx="2"/>
          </p:cNvCxnSpPr>
          <p:nvPr/>
        </p:nvCxnSpPr>
        <p:spPr>
          <a:xfrm flipV="1">
            <a:off x="9551292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8634001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162881" y="32193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50" idx="2"/>
          </p:cNvCxnSpPr>
          <p:nvPr/>
        </p:nvCxnSpPr>
        <p:spPr>
          <a:xfrm flipV="1">
            <a:off x="9551292" y="3486501"/>
            <a:ext cx="0" cy="15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6" idx="2"/>
          </p:cNvCxnSpPr>
          <p:nvPr/>
        </p:nvCxnSpPr>
        <p:spPr>
          <a:xfrm flipV="1">
            <a:off x="9551292" y="3062521"/>
            <a:ext cx="0" cy="156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162881" y="363969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Aggregation</a:t>
            </a:r>
            <a:endParaRPr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16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12934" y="326556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0"/>
            <a:endCxn id="8" idx="2"/>
          </p:cNvCxnSpPr>
          <p:nvPr/>
        </p:nvCxnSpPr>
        <p:spPr>
          <a:xfrm flipV="1">
            <a:off x="2301345" y="3079843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12934" y="2812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909200" y="294626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11115" y="39863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1115" y="22746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1" idx="0"/>
            <a:endCxn id="16" idx="2"/>
          </p:cNvCxnSpPr>
          <p:nvPr/>
        </p:nvCxnSpPr>
        <p:spPr>
          <a:xfrm flipV="1">
            <a:off x="3799526" y="3822283"/>
            <a:ext cx="0" cy="164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11115" y="35551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6" idx="0"/>
            <a:endCxn id="18" idx="2"/>
          </p:cNvCxnSpPr>
          <p:nvPr/>
        </p:nvCxnSpPr>
        <p:spPr>
          <a:xfrm flipV="1">
            <a:off x="3799526" y="3399135"/>
            <a:ext cx="0" cy="15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411115" y="313198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20" idx="2"/>
          </p:cNvCxnSpPr>
          <p:nvPr/>
        </p:nvCxnSpPr>
        <p:spPr>
          <a:xfrm flipV="1">
            <a:off x="3799526" y="2973694"/>
            <a:ext cx="0" cy="158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411115" y="27065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20" idx="0"/>
            <a:endCxn id="12" idx="2"/>
          </p:cNvCxnSpPr>
          <p:nvPr/>
        </p:nvCxnSpPr>
        <p:spPr>
          <a:xfrm flipV="1">
            <a:off x="3799526" y="2541827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033581" y="318459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9" idx="0"/>
            <a:endCxn id="52" idx="2"/>
          </p:cNvCxnSpPr>
          <p:nvPr/>
        </p:nvCxnSpPr>
        <p:spPr>
          <a:xfrm flipV="1">
            <a:off x="8421992" y="2998874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033581" y="27317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右箭头 52"/>
          <p:cNvSpPr/>
          <p:nvPr/>
        </p:nvSpPr>
        <p:spPr>
          <a:xfrm>
            <a:off x="9008314" y="290206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523947" y="34172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523947" y="25381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4" idx="0"/>
            <a:endCxn id="57" idx="2"/>
          </p:cNvCxnSpPr>
          <p:nvPr/>
        </p:nvCxnSpPr>
        <p:spPr>
          <a:xfrm flipV="1">
            <a:off x="9912358" y="3237197"/>
            <a:ext cx="0" cy="180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523947" y="297005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7" idx="0"/>
            <a:endCxn id="55" idx="2"/>
          </p:cNvCxnSpPr>
          <p:nvPr/>
        </p:nvCxnSpPr>
        <p:spPr>
          <a:xfrm flipV="1">
            <a:off x="9912358" y="2805330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45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6" name="直接箭头连接符 5"/>
          <p:cNvCxnSpPr>
            <a:stCxn id="26" idx="0"/>
            <a:endCxn id="7" idx="2"/>
          </p:cNvCxnSpPr>
          <p:nvPr/>
        </p:nvCxnSpPr>
        <p:spPr>
          <a:xfrm flipV="1">
            <a:off x="1553347" y="2437072"/>
            <a:ext cx="0" cy="192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64936" y="2169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172673" y="2469088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21737" y="224506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64936" y="26293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21737" y="17944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12" idx="0"/>
            <a:endCxn id="29" idx="2"/>
          </p:cNvCxnSpPr>
          <p:nvPr/>
        </p:nvCxnSpPr>
        <p:spPr>
          <a:xfrm flipV="1">
            <a:off x="3410148" y="2061598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682037" y="26050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8" idx="2"/>
          </p:cNvCxnSpPr>
          <p:nvPr/>
        </p:nvCxnSpPr>
        <p:spPr>
          <a:xfrm flipV="1">
            <a:off x="8070448" y="2419349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682037" y="21522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右箭头 68"/>
          <p:cNvSpPr/>
          <p:nvPr/>
        </p:nvSpPr>
        <p:spPr>
          <a:xfrm>
            <a:off x="8656569" y="23106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9165958" y="2378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165958" y="28288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71" idx="0"/>
            <a:endCxn id="70" idx="2"/>
          </p:cNvCxnSpPr>
          <p:nvPr/>
        </p:nvCxnSpPr>
        <p:spPr>
          <a:xfrm flipV="1">
            <a:off x="9554369" y="2645781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9165958" y="19280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0" idx="0"/>
            <a:endCxn id="73" idx="2"/>
          </p:cNvCxnSpPr>
          <p:nvPr/>
        </p:nvCxnSpPr>
        <p:spPr>
          <a:xfrm flipV="1">
            <a:off x="9554369" y="2195172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198141" y="515418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  <a:endCxn id="77" idx="2"/>
          </p:cNvCxnSpPr>
          <p:nvPr/>
        </p:nvCxnSpPr>
        <p:spPr>
          <a:xfrm flipV="1">
            <a:off x="1586552" y="4968470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198141" y="47013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2172673" y="4859766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682062" y="49277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682062" y="537798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80" idx="0"/>
            <a:endCxn id="79" idx="2"/>
          </p:cNvCxnSpPr>
          <p:nvPr/>
        </p:nvCxnSpPr>
        <p:spPr>
          <a:xfrm flipV="1">
            <a:off x="3070473" y="5194902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682062" y="44771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79" idx="0"/>
            <a:endCxn id="82" idx="2"/>
          </p:cNvCxnSpPr>
          <p:nvPr/>
        </p:nvCxnSpPr>
        <p:spPr>
          <a:xfrm flipV="1">
            <a:off x="3070473" y="4744293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03172" y="31157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22001" y="31157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0"/>
          </p:cNvCxnSpPr>
          <p:nvPr/>
        </p:nvCxnSpPr>
        <p:spPr>
          <a:xfrm flipV="1">
            <a:off x="1091583" y="2896481"/>
            <a:ext cx="267852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0" idx="0"/>
          </p:cNvCxnSpPr>
          <p:nvPr/>
        </p:nvCxnSpPr>
        <p:spPr>
          <a:xfrm flipH="1" flipV="1">
            <a:off x="1754105" y="2896481"/>
            <a:ext cx="256307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021737" y="270491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59973" y="31913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</a:t>
            </a:r>
            <a:r>
              <a:rPr lang="en-US" altLang="zh-CN" sz="900" dirty="0" smtClean="0">
                <a:solidFill>
                  <a:schemeClr val="tx1"/>
                </a:solidFill>
              </a:rPr>
              <a:t>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78802" y="31913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</a:t>
            </a:r>
            <a:r>
              <a:rPr lang="en-US" altLang="zh-CN" sz="900" dirty="0" smtClean="0">
                <a:solidFill>
                  <a:schemeClr val="tx1"/>
                </a:solidFill>
              </a:rPr>
              <a:t>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4" name="直接箭头连接符 93"/>
          <p:cNvCxnSpPr>
            <a:stCxn id="61" idx="0"/>
          </p:cNvCxnSpPr>
          <p:nvPr/>
        </p:nvCxnSpPr>
        <p:spPr>
          <a:xfrm flipV="1">
            <a:off x="2948384" y="2972057"/>
            <a:ext cx="267852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93" idx="0"/>
          </p:cNvCxnSpPr>
          <p:nvPr/>
        </p:nvCxnSpPr>
        <p:spPr>
          <a:xfrm flipH="1" flipV="1">
            <a:off x="3610906" y="2972057"/>
            <a:ext cx="256307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60" idx="0"/>
            <a:endCxn id="12" idx="2"/>
          </p:cNvCxnSpPr>
          <p:nvPr/>
        </p:nvCxnSpPr>
        <p:spPr>
          <a:xfrm flipV="1">
            <a:off x="3410148" y="2512207"/>
            <a:ext cx="0" cy="19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3478802" y="361536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/>
          <p:cNvCxnSpPr>
            <a:stCxn id="97" idx="0"/>
            <a:endCxn id="93" idx="2"/>
          </p:cNvCxnSpPr>
          <p:nvPr/>
        </p:nvCxnSpPr>
        <p:spPr>
          <a:xfrm flipV="1">
            <a:off x="3867213" y="3458510"/>
            <a:ext cx="0" cy="15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2559973" y="36139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99" idx="0"/>
            <a:endCxn id="61" idx="2"/>
          </p:cNvCxnSpPr>
          <p:nvPr/>
        </p:nvCxnSpPr>
        <p:spPr>
          <a:xfrm flipV="1">
            <a:off x="2948384" y="3458510"/>
            <a:ext cx="0" cy="15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29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53337" y="25466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51472" y="247861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29960" y="220581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Recv</a:t>
            </a:r>
            <a:r>
              <a:rPr lang="en-US" altLang="zh-CN" sz="900" dirty="0" smtClean="0">
                <a:solidFill>
                  <a:schemeClr val="tx1"/>
                </a:solidFill>
              </a:rPr>
              <a:t>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29960" y="299472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  <a:endCxn id="5" idx="2"/>
          </p:cNvCxnSpPr>
          <p:nvPr/>
        </p:nvCxnSpPr>
        <p:spPr>
          <a:xfrm flipV="1">
            <a:off x="3318371" y="2472961"/>
            <a:ext cx="0" cy="5217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18371" y="2584151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4520387" y="25466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518522" y="247861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97010" y="220581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</a:t>
            </a:r>
            <a:r>
              <a:rPr lang="en-US" altLang="zh-CN" sz="900" dirty="0" err="1">
                <a:solidFill>
                  <a:schemeClr val="tx1"/>
                </a:solidFill>
              </a:rPr>
              <a:t>Recv</a:t>
            </a:r>
            <a:r>
              <a:rPr lang="en-US" altLang="zh-CN" sz="900" dirty="0">
                <a:solidFill>
                  <a:schemeClr val="tx1"/>
                </a:solidFill>
              </a:rPr>
              <a:t>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11111" y="299472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5899522" y="2472961"/>
            <a:ext cx="485899" cy="5217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75872" y="2536750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663723" y="2994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5" idx="0"/>
            <a:endCxn id="20" idx="2"/>
          </p:cNvCxnSpPr>
          <p:nvPr/>
        </p:nvCxnSpPr>
        <p:spPr>
          <a:xfrm flipH="1" flipV="1">
            <a:off x="6385421" y="2472961"/>
            <a:ext cx="666713" cy="5217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287932" y="28817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476919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98746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28865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1472" y="56117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3" name="肘形连接符 33"/>
          <p:cNvCxnSpPr>
            <a:stCxn id="31" idx="3"/>
            <a:endCxn id="32" idx="1"/>
          </p:cNvCxnSpPr>
          <p:nvPr/>
        </p:nvCxnSpPr>
        <p:spPr>
          <a:xfrm>
            <a:off x="3253741" y="5331297"/>
            <a:ext cx="24500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274544" y="4992225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2476919" y="57069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498746" y="570067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26872" y="57069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57" idx="0"/>
            <a:endCxn id="31" idx="2"/>
          </p:cNvCxnSpPr>
          <p:nvPr/>
        </p:nvCxnSpPr>
        <p:spPr>
          <a:xfrm flipV="1">
            <a:off x="2865330" y="5464870"/>
            <a:ext cx="0" cy="24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0"/>
            <a:endCxn id="32" idx="2"/>
          </p:cNvCxnSpPr>
          <p:nvPr/>
        </p:nvCxnSpPr>
        <p:spPr>
          <a:xfrm flipV="1">
            <a:off x="3887157" y="5464870"/>
            <a:ext cx="0" cy="235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9" idx="0"/>
            <a:endCxn id="39" idx="2"/>
          </p:cNvCxnSpPr>
          <p:nvPr/>
        </p:nvCxnSpPr>
        <p:spPr>
          <a:xfrm flipV="1">
            <a:off x="5215283" y="5464870"/>
            <a:ext cx="1993" cy="24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33"/>
          <p:cNvCxnSpPr>
            <a:stCxn id="32" idx="3"/>
            <a:endCxn id="39" idx="1"/>
          </p:cNvCxnSpPr>
          <p:nvPr/>
        </p:nvCxnSpPr>
        <p:spPr>
          <a:xfrm>
            <a:off x="4275568" y="5331297"/>
            <a:ext cx="55329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476919" y="47284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31" idx="0"/>
            <a:endCxn id="81" idx="2"/>
          </p:cNvCxnSpPr>
          <p:nvPr/>
        </p:nvCxnSpPr>
        <p:spPr>
          <a:xfrm flipV="1">
            <a:off x="2865330" y="4995568"/>
            <a:ext cx="0" cy="202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498746" y="47233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32" idx="0"/>
            <a:endCxn id="87" idx="2"/>
          </p:cNvCxnSpPr>
          <p:nvPr/>
        </p:nvCxnSpPr>
        <p:spPr>
          <a:xfrm flipV="1">
            <a:off x="3887157" y="4990509"/>
            <a:ext cx="0" cy="207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826872" y="47326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1" name="直接箭头连接符 90"/>
          <p:cNvCxnSpPr>
            <a:stCxn id="39" idx="0"/>
            <a:endCxn id="90" idx="2"/>
          </p:cNvCxnSpPr>
          <p:nvPr/>
        </p:nvCxnSpPr>
        <p:spPr>
          <a:xfrm flipH="1" flipV="1">
            <a:off x="5215283" y="4999830"/>
            <a:ext cx="1993" cy="197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078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60579" y="182259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摘要太</a:t>
            </a:r>
            <a:r>
              <a:rPr lang="zh-CN" altLang="en-US" smtClean="0"/>
              <a:t>短</a:t>
            </a:r>
            <a:endParaRPr lang="en-US" altLang="zh-CN" smtClean="0"/>
          </a:p>
          <a:p>
            <a:r>
              <a:rPr lang="zh-CN" altLang="en-US" smtClean="0"/>
              <a:t>增加国内的研究状况</a:t>
            </a:r>
            <a:endParaRPr lang="zh-CN" altLang="en-US"/>
          </a:p>
          <a:p>
            <a:r>
              <a:rPr lang="zh-CN" altLang="en-US"/>
              <a:t>将现有工作和自己的工作</a:t>
            </a:r>
            <a:r>
              <a:rPr lang="zh-CN" altLang="en-US" smtClean="0"/>
              <a:t>分开</a:t>
            </a:r>
            <a:endParaRPr lang="en-US" altLang="zh-CN" smtClean="0"/>
          </a:p>
          <a:p>
            <a:r>
              <a:rPr lang="zh-CN" altLang="en-US"/>
              <a:t>每章节要提一下亮点</a:t>
            </a:r>
          </a:p>
          <a:p>
            <a:r>
              <a:rPr lang="zh-CN" altLang="en-US" smtClean="0"/>
              <a:t>增加</a:t>
            </a:r>
            <a:r>
              <a:rPr lang="zh-CN" altLang="en-US"/>
              <a:t>中文的相关参考文献</a:t>
            </a:r>
          </a:p>
          <a:p>
            <a:r>
              <a:rPr lang="zh-CN" altLang="en-US" smtClean="0"/>
              <a:t>简历</a:t>
            </a:r>
            <a:r>
              <a:rPr lang="zh-CN" altLang="en-US"/>
              <a:t>信息完善，工作经历，专利等</a:t>
            </a:r>
          </a:p>
        </p:txBody>
      </p:sp>
    </p:spTree>
    <p:extLst>
      <p:ext uri="{BB962C8B-B14F-4D97-AF65-F5344CB8AC3E}">
        <p14:creationId xmlns:p14="http://schemas.microsoft.com/office/powerpoint/2010/main" val="3742491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设计系统的数据存储模型之前我们要考虑几个问题：</a:t>
            </a:r>
          </a:p>
          <a:p>
            <a:r>
              <a:rPr lang="zh-CN" altLang="zh-CN" dirty="0"/>
              <a:t>为什么用内存是主存，缓存友好为什么重要？ 以前磁盘主存内存缓存有什么问题？</a:t>
            </a:r>
          </a:p>
          <a:p>
            <a:r>
              <a:rPr lang="zh-CN" altLang="zh-CN" dirty="0"/>
              <a:t>采用什么存储结构，纯列，还是行列混合，为什么？</a:t>
            </a:r>
          </a:p>
          <a:p>
            <a:r>
              <a:rPr lang="zh-CN" altLang="zh-CN" dirty="0"/>
              <a:t>压缩怎么搞，为什么选择轻量级压缩，重量级压缩需要吗，影响是什么？</a:t>
            </a:r>
          </a:p>
          <a:p>
            <a:r>
              <a:rPr lang="zh-CN" altLang="zh-CN" dirty="0"/>
              <a:t>如何加速数据遍历</a:t>
            </a:r>
            <a:r>
              <a:rPr lang="en-US" altLang="zh-CN" dirty="0"/>
              <a:t> =&gt; </a:t>
            </a:r>
            <a:r>
              <a:rPr lang="zh-CN" altLang="zh-CN" dirty="0"/>
              <a:t>知识网格设计</a:t>
            </a:r>
          </a:p>
          <a:p>
            <a:r>
              <a:rPr lang="zh-CN" altLang="zh-CN" dirty="0"/>
              <a:t>内存管理设计</a:t>
            </a:r>
            <a:r>
              <a:rPr lang="en-US" altLang="zh-CN" dirty="0"/>
              <a:t> =&gt; </a:t>
            </a:r>
            <a:r>
              <a:rPr lang="zh-CN" altLang="zh-CN" dirty="0"/>
              <a:t>选择合适的内存算法</a:t>
            </a:r>
          </a:p>
          <a:p>
            <a:r>
              <a:rPr lang="zh-CN" altLang="zh-CN" dirty="0"/>
              <a:t>如何支持各种数据类型？数字类型，字符串类型；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持久化的方法是什么？ 元数据存储方案？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357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u="sng" dirty="0"/>
              <a:t>SIMD-Scan: Ultra Fast in-Memory Table Scan using on-Chip Vector Processing Units </a:t>
            </a:r>
            <a:endParaRPr lang="zh-CN" altLang="zh-CN" dirty="0"/>
          </a:p>
          <a:p>
            <a:r>
              <a:rPr lang="en-US" altLang="zh-CN" u="sng" dirty="0">
                <a:hlinkClick r:id="rId2"/>
              </a:rPr>
              <a:t>http://www.intel.com/content/dam/www/public/us/en/documents/guides/xeon-intel-server-processor-comparison-guide.pdf</a:t>
            </a:r>
            <a:endParaRPr lang="zh-CN" altLang="zh-CN" dirty="0"/>
          </a:p>
          <a:p>
            <a:r>
              <a:rPr lang="en-US" altLang="zh-CN" u="sng" dirty="0">
                <a:hlinkClick r:id="rId3"/>
              </a:rPr>
              <a:t>http://en.wikipedia.org/wiki/Xeon#E5-16xx.2F26xx_v3-series_.22Haswell-EP.22</a:t>
            </a:r>
            <a:endParaRPr lang="zh-CN" altLang="zh-CN" dirty="0"/>
          </a:p>
          <a:p>
            <a:r>
              <a:rPr lang="en-US" altLang="zh-CN" u="sng" dirty="0">
                <a:hlinkClick r:id="rId4"/>
              </a:rPr>
              <a:t>http://en.wikipedia.org/wiki/Haswell_(microarchitecture)#SERVER-CPUS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49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7018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616220" y="3824534"/>
            <a:ext cx="3663925" cy="1299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Global File System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折角形 40"/>
          <p:cNvSpPr/>
          <p:nvPr/>
        </p:nvSpPr>
        <p:spPr>
          <a:xfrm>
            <a:off x="2559847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1775714" y="4170977"/>
            <a:ext cx="552085" cy="37244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折角形 43"/>
          <p:cNvSpPr/>
          <p:nvPr/>
        </p:nvSpPr>
        <p:spPr>
          <a:xfrm>
            <a:off x="3359528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2559847" y="462503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3359528" y="462285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595437" y="1745838"/>
            <a:ext cx="1075252" cy="1721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16627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16627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716627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92693" y="1745839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13883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013883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013883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204893" y="1745839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326083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26083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326083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00124" y="2362634"/>
            <a:ext cx="4408085" cy="4766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00124" y="2934497"/>
            <a:ext cx="4408085" cy="437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" name="折角形 22"/>
          <p:cNvSpPr/>
          <p:nvPr/>
        </p:nvSpPr>
        <p:spPr>
          <a:xfrm>
            <a:off x="4204893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Table1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4204893" y="4622979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Table2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6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9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8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6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7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47254" y="3936394"/>
            <a:ext cx="2439966" cy="891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512292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160250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549672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746569"/>
            <a:ext cx="3681" cy="44985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777928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39757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543198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53635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74125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312911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52413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34683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95896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874822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367853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93518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3161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928075" y="2053049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53783" y="1970281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3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553322" y="1647825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366954" y="2312787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95573" y="2312787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48027" y="2312787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24298" y="2312787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295520" y="2419350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95520" y="262423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09793" y="496738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189411" y="3057524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1477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270017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1764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3833646" y="2048695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633621" y="37052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619997" y="3314476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85146" y="1792958"/>
            <a:ext cx="290580" cy="1740312"/>
            <a:chOff x="6965153" y="2630436"/>
            <a:chExt cx="426247" cy="1740312"/>
          </a:xfrm>
        </p:grpSpPr>
        <p:sp>
          <p:nvSpPr>
            <p:cNvPr id="4" name="矩形 3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35217" y="1792958"/>
            <a:ext cx="714375" cy="1740312"/>
            <a:chOff x="6965153" y="2630436"/>
            <a:chExt cx="426247" cy="1740312"/>
          </a:xfrm>
          <a:solidFill>
            <a:schemeClr val="bg1">
              <a:lumMod val="8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19101021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20011001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20141010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90095" y="1792958"/>
            <a:ext cx="664372" cy="1740312"/>
            <a:chOff x="6965153" y="2630436"/>
            <a:chExt cx="426247" cy="1740312"/>
          </a:xfrm>
          <a:solidFill>
            <a:schemeClr val="bg1"/>
          </a:solidFill>
        </p:grpSpPr>
        <p:sp>
          <p:nvSpPr>
            <p:cNvPr id="22" name="矩形 21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23632" y="1792958"/>
            <a:ext cx="411479" cy="1740312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31" name="矩形 30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782647" y="150604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Integer</a:t>
            </a:r>
            <a:endParaRPr lang="zh-CN" altLang="en-US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65070" y="1506045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Date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247220" y="1506045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String(short)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103029" y="150604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String(long)</a:t>
            </a:r>
            <a:endParaRPr lang="zh-CN" altLang="en-US" sz="1000" dirty="0"/>
          </a:p>
        </p:txBody>
      </p:sp>
      <p:sp>
        <p:nvSpPr>
          <p:cNvPr id="43" name="左大括号 42"/>
          <p:cNvSpPr/>
          <p:nvPr/>
        </p:nvSpPr>
        <p:spPr>
          <a:xfrm>
            <a:off x="1602561" y="1792958"/>
            <a:ext cx="118278" cy="1740312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38200" y="245822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Segment</a:t>
            </a:r>
          </a:p>
          <a:p>
            <a:r>
              <a:rPr lang="en-US" altLang="zh-CN" sz="900" dirty="0" smtClean="0"/>
              <a:t>(size=8192)</a:t>
            </a:r>
            <a:endParaRPr lang="zh-CN" altLang="en-US" sz="9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2980498" y="3959522"/>
            <a:ext cx="1778815" cy="1740312"/>
            <a:chOff x="9574985" y="2717697"/>
            <a:chExt cx="1778815" cy="1740312"/>
          </a:xfrm>
        </p:grpSpPr>
        <p:sp>
          <p:nvSpPr>
            <p:cNvPr id="46" name="矩形 45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574992" y="2717697"/>
              <a:ext cx="1359708" cy="21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肘形连接符 53"/>
          <p:cNvCxnSpPr>
            <a:stCxn id="38" idx="3"/>
            <a:endCxn id="50" idx="1"/>
          </p:cNvCxnSpPr>
          <p:nvPr/>
        </p:nvCxnSpPr>
        <p:spPr>
          <a:xfrm flipH="1">
            <a:off x="3399605" y="3424501"/>
            <a:ext cx="1235502" cy="1320099"/>
          </a:xfrm>
          <a:prstGeom prst="bentConnector5">
            <a:avLst>
              <a:gd name="adj1" fmla="val -18503"/>
              <a:gd name="adj2" fmla="val 34028"/>
              <a:gd name="adj3" fmla="val 118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2" idx="3"/>
            <a:endCxn id="48" idx="1"/>
          </p:cNvCxnSpPr>
          <p:nvPr/>
        </p:nvCxnSpPr>
        <p:spPr>
          <a:xfrm flipH="1">
            <a:off x="4340213" y="2119267"/>
            <a:ext cx="294894" cy="1949025"/>
          </a:xfrm>
          <a:prstGeom prst="bentConnector5">
            <a:avLst>
              <a:gd name="adj1" fmla="val -114728"/>
              <a:gd name="adj2" fmla="val 84718"/>
              <a:gd name="adj3" fmla="val 177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1" idx="3"/>
            <a:endCxn id="47" idx="1"/>
          </p:cNvCxnSpPr>
          <p:nvPr/>
        </p:nvCxnSpPr>
        <p:spPr>
          <a:xfrm flipH="1">
            <a:off x="2980505" y="1901728"/>
            <a:ext cx="1654606" cy="2166564"/>
          </a:xfrm>
          <a:prstGeom prst="bentConnector5">
            <a:avLst>
              <a:gd name="adj1" fmla="val -31500"/>
              <a:gd name="adj2" fmla="val 79966"/>
              <a:gd name="adj3" fmla="val 113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3385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6128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8871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1614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4357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7100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89843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2586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3385" y="229506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6128" y="2295062"/>
            <a:ext cx="625152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{2,2}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5594" y="2295061"/>
            <a:ext cx="557804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{3,3}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53398" y="2295061"/>
            <a:ext cx="602425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{5,2}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3225" y="1496640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Run-Length Encode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1607499" y="2124075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921455" y="3151083"/>
            <a:ext cx="4475761" cy="193491"/>
            <a:chOff x="1965939" y="4339243"/>
            <a:chExt cx="3701944" cy="193491"/>
          </a:xfrm>
        </p:grpSpPr>
        <p:sp>
          <p:nvSpPr>
            <p:cNvPr id="21" name="矩形 20"/>
            <p:cNvSpPr/>
            <p:nvPr/>
          </p:nvSpPr>
          <p:spPr>
            <a:xfrm>
              <a:off x="1965939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  <a:r>
                <a:rPr lang="en-US" altLang="zh-CN" sz="900" smtClean="0">
                  <a:solidFill>
                    <a:schemeClr val="tx1"/>
                  </a:solidFill>
                </a:rPr>
                <a:t>192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682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2000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91425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2278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54168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2195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16911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79654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742397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05140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2985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921455" y="358340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2000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441348" y="3583402"/>
            <a:ext cx="2695768" cy="193491"/>
            <a:chOff x="2428682" y="5034568"/>
            <a:chExt cx="3701944" cy="193491"/>
          </a:xfrm>
        </p:grpSpPr>
        <p:sp>
          <p:nvSpPr>
            <p:cNvPr id="30" name="矩形 29"/>
            <p:cNvSpPr/>
            <p:nvPr/>
          </p:nvSpPr>
          <p:spPr>
            <a:xfrm>
              <a:off x="2428682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91425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0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54168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278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816911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79654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713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42397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112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05140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667883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985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下箭头 39"/>
          <p:cNvSpPr/>
          <p:nvPr/>
        </p:nvSpPr>
        <p:spPr>
          <a:xfrm>
            <a:off x="1556093" y="3413933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61309" y="274052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Numeric Compression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21455" y="4419950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76127" y="4419950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15290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57518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99048" y="441994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018564" y="441994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437763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62913" y="539320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24630" y="5393206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063793" y="539320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808389" y="539320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545769" y="5393205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肘形连接符 66"/>
          <p:cNvCxnSpPr>
            <a:stCxn id="50" idx="2"/>
            <a:endCxn id="58" idx="0"/>
          </p:cNvCxnSpPr>
          <p:nvPr/>
        </p:nvCxnSpPr>
        <p:spPr>
          <a:xfrm flipH="1">
            <a:off x="1094285" y="5003328"/>
            <a:ext cx="7348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982115" y="4883795"/>
            <a:ext cx="1673253" cy="119533"/>
            <a:chOff x="2013765" y="5230212"/>
            <a:chExt cx="2358796" cy="193494"/>
          </a:xfrm>
        </p:grpSpPr>
        <p:sp>
          <p:nvSpPr>
            <p:cNvPr id="50" name="矩形 49"/>
            <p:cNvSpPr/>
            <p:nvPr/>
          </p:nvSpPr>
          <p:spPr>
            <a:xfrm>
              <a:off x="2013765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50736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687707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24678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61649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698619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035590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肘形连接符 66"/>
          <p:cNvCxnSpPr>
            <a:stCxn id="51" idx="2"/>
            <a:endCxn id="59" idx="0"/>
          </p:cNvCxnSpPr>
          <p:nvPr/>
        </p:nvCxnSpPr>
        <p:spPr>
          <a:xfrm>
            <a:off x="1340669" y="5003328"/>
            <a:ext cx="353543" cy="3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66"/>
          <p:cNvCxnSpPr>
            <a:stCxn id="52" idx="2"/>
            <a:endCxn id="60" idx="0"/>
          </p:cNvCxnSpPr>
          <p:nvPr/>
        </p:nvCxnSpPr>
        <p:spPr>
          <a:xfrm>
            <a:off x="1579705" y="5003328"/>
            <a:ext cx="853670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66"/>
          <p:cNvCxnSpPr>
            <a:stCxn id="53" idx="2"/>
            <a:endCxn id="61" idx="0"/>
          </p:cNvCxnSpPr>
          <p:nvPr/>
        </p:nvCxnSpPr>
        <p:spPr>
          <a:xfrm>
            <a:off x="1818742" y="5003328"/>
            <a:ext cx="1359229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66"/>
          <p:cNvCxnSpPr>
            <a:stCxn id="54" idx="2"/>
            <a:endCxn id="65" idx="0"/>
          </p:cNvCxnSpPr>
          <p:nvPr/>
        </p:nvCxnSpPr>
        <p:spPr>
          <a:xfrm>
            <a:off x="2057778" y="5003328"/>
            <a:ext cx="1697591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66"/>
          <p:cNvCxnSpPr>
            <a:stCxn id="99" idx="2"/>
            <a:endCxn id="60" idx="0"/>
          </p:cNvCxnSpPr>
          <p:nvPr/>
        </p:nvCxnSpPr>
        <p:spPr>
          <a:xfrm>
            <a:off x="2296814" y="5003326"/>
            <a:ext cx="136561" cy="38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66"/>
          <p:cNvCxnSpPr>
            <a:stCxn id="100" idx="2"/>
            <a:endCxn id="59" idx="0"/>
          </p:cNvCxnSpPr>
          <p:nvPr/>
        </p:nvCxnSpPr>
        <p:spPr>
          <a:xfrm flipH="1">
            <a:off x="1694212" y="5003326"/>
            <a:ext cx="841638" cy="38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838200" y="4063869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Dictionary-based Compression</a:t>
            </a:r>
            <a:endParaRPr lang="zh-CN" altLang="en-US"/>
          </a:p>
        </p:txBody>
      </p:sp>
      <p:sp>
        <p:nvSpPr>
          <p:cNvPr id="147" name="下箭头 146"/>
          <p:cNvSpPr/>
          <p:nvPr/>
        </p:nvSpPr>
        <p:spPr>
          <a:xfrm>
            <a:off x="1507679" y="4708269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1680" y="226037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680" y="245386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680" y="264735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680" y="284084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680" y="303433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1680" y="322782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1680" y="342131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680" y="361480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31680" y="38326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680" y="40261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680" y="421963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1680" y="441312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1680" y="460661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1680" y="480010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80" y="499359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31680" y="518708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07014" y="4483505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[10, 20]</a:t>
            </a:r>
            <a:endParaRPr lang="zh-CN" altLang="en-US" sz="1000" dirty="0"/>
          </a:p>
        </p:txBody>
      </p:sp>
      <p:sp>
        <p:nvSpPr>
          <p:cNvPr id="27" name="左大括号 26"/>
          <p:cNvSpPr/>
          <p:nvPr/>
        </p:nvSpPr>
        <p:spPr>
          <a:xfrm flipH="1">
            <a:off x="3698331" y="3832652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3907014" y="292246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[1, 8]</a:t>
            </a:r>
            <a:endParaRPr lang="zh-CN" altLang="en-US" sz="1000" dirty="0"/>
          </a:p>
        </p:txBody>
      </p:sp>
      <p:sp>
        <p:nvSpPr>
          <p:cNvPr id="29" name="左大括号 28"/>
          <p:cNvSpPr/>
          <p:nvPr/>
        </p:nvSpPr>
        <p:spPr>
          <a:xfrm flipH="1">
            <a:off x="3698331" y="2271607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1021442" y="1739883"/>
            <a:ext cx="5145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9;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2358343" y="3892302"/>
            <a:ext cx="390525" cy="52082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996392" y="3597344"/>
            <a:ext cx="1114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Query range (2, 9)</a:t>
            </a:r>
            <a:endParaRPr lang="zh-CN" altLang="en-US" sz="1000" dirty="0"/>
          </a:p>
        </p:txBody>
      </p:sp>
      <p:sp>
        <p:nvSpPr>
          <p:cNvPr id="78" name="禁止符 77"/>
          <p:cNvSpPr/>
          <p:nvPr/>
        </p:nvSpPr>
        <p:spPr>
          <a:xfrm>
            <a:off x="3088375" y="4236125"/>
            <a:ext cx="549352" cy="549352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52903" y="2241362"/>
            <a:ext cx="861799" cy="2242143"/>
            <a:chOff x="8052903" y="2241362"/>
            <a:chExt cx="886376" cy="3397438"/>
          </a:xfrm>
        </p:grpSpPr>
        <p:sp>
          <p:nvSpPr>
            <p:cNvPr id="94" name="矩形 93"/>
            <p:cNvSpPr/>
            <p:nvPr/>
          </p:nvSpPr>
          <p:spPr>
            <a:xfrm>
              <a:off x="8052903" y="2241362"/>
              <a:ext cx="886376" cy="3397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8256130" y="235711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256130" y="255060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256130" y="274409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256130" y="2937590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256130" y="313108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256130" y="33245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256130" y="35180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256130" y="37115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256130" y="39579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256130" y="41514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256130" y="43449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256130" y="45384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256130" y="47319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256130" y="49254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256130" y="511891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256130" y="531240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6862582" y="2236756"/>
            <a:ext cx="908385" cy="797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974893" y="2477597"/>
            <a:ext cx="653199" cy="488571"/>
            <a:chOff x="6852501" y="2647354"/>
            <a:chExt cx="933186" cy="773971"/>
          </a:xfrm>
        </p:grpSpPr>
        <p:sp>
          <p:nvSpPr>
            <p:cNvPr id="79" name="矩形 78"/>
            <p:cNvSpPr/>
            <p:nvPr/>
          </p:nvSpPr>
          <p:spPr>
            <a:xfrm>
              <a:off x="7322944" y="264736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322944" y="284085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322944" y="30343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7322944" y="322783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...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6852501" y="26473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852501" y="28408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852501" y="30343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852501" y="32278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946318" y="2230559"/>
            <a:ext cx="383438" cy="155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min</a:t>
            </a:r>
            <a:endParaRPr lang="zh-CN" altLang="en-US" sz="1000"/>
          </a:p>
        </p:txBody>
      </p:sp>
      <p:sp>
        <p:nvSpPr>
          <p:cNvPr id="92" name="文本框 91"/>
          <p:cNvSpPr txBox="1"/>
          <p:nvPr/>
        </p:nvSpPr>
        <p:spPr>
          <a:xfrm>
            <a:off x="7237338" y="2230559"/>
            <a:ext cx="404278" cy="155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max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6644374" y="1963376"/>
            <a:ext cx="130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segment </a:t>
            </a:r>
            <a:r>
              <a:rPr lang="en-US" altLang="zh-CN" sz="1200"/>
              <a:t>statistics</a:t>
            </a:r>
            <a:endParaRPr lang="zh-CN" altLang="en-US" sz="1200"/>
          </a:p>
        </p:txBody>
      </p:sp>
      <p:sp>
        <p:nvSpPr>
          <p:cNvPr id="93" name="文本框 92"/>
          <p:cNvSpPr txBox="1"/>
          <p:nvPr/>
        </p:nvSpPr>
        <p:spPr>
          <a:xfrm>
            <a:off x="7917460" y="1972902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Column segments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9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10777</TotalTime>
  <Words>2535</Words>
  <Application>Microsoft Office PowerPoint</Application>
  <PresentationFormat>宽屏</PresentationFormat>
  <Paragraphs>1032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内存管理</vt:lpstr>
      <vt:lpstr>JOIN DAGs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1254</cp:revision>
  <dcterms:created xsi:type="dcterms:W3CDTF">2014-07-24T15:03:51Z</dcterms:created>
  <dcterms:modified xsi:type="dcterms:W3CDTF">2014-11-22T19:04:20Z</dcterms:modified>
</cp:coreProperties>
</file>