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80" r:id="rId4"/>
    <p:sldId id="285" r:id="rId5"/>
    <p:sldId id="286" r:id="rId6"/>
    <p:sldId id="290" r:id="rId7"/>
    <p:sldId id="287" r:id="rId8"/>
    <p:sldId id="288" r:id="rId9"/>
    <p:sldId id="291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306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9" r:id="rId26"/>
    <p:sldId id="310" r:id="rId27"/>
    <p:sldId id="311" r:id="rId28"/>
    <p:sldId id="312" r:id="rId29"/>
    <p:sldId id="313" r:id="rId30"/>
    <p:sldId id="314" r:id="rId31"/>
    <p:sldId id="332" r:id="rId32"/>
    <p:sldId id="308" r:id="rId33"/>
    <p:sldId id="307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31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eon#E5-16xx.2F26xx_v3-series_.22Haswell-EP.22" TargetMode="External"/><Relationship Id="rId2" Type="http://schemas.openxmlformats.org/officeDocument/2006/relationships/hyperlink" Target="http://www.intel.com/content/dam/www/public/us/en/documents/guides/xeon-intel-server-processor-comparison-guid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well_(microarchitecture)#SERVER-CPU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6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35" idx="0"/>
          </p:cNvCxnSpPr>
          <p:nvPr/>
        </p:nvCxnSpPr>
        <p:spPr>
          <a:xfrm>
            <a:off x="2609853" y="3931866"/>
            <a:ext cx="0" cy="16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6" y="459273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4" y="4882410"/>
            <a:ext cx="0" cy="20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23284" y="2369976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092217" y="2779904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92217" y="3310068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92217" y="3858192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8533032" y="3575925"/>
            <a:ext cx="0" cy="28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8533032" y="3045761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517788" y="305418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8517788" y="3592921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28" name="矩形 27"/>
          <p:cNvSpPr/>
          <p:nvPr/>
        </p:nvSpPr>
        <p:spPr>
          <a:xfrm>
            <a:off x="3846792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41" idx="2"/>
            <a:endCxn id="33" idx="0"/>
          </p:cNvCxnSpPr>
          <p:nvPr/>
        </p:nvCxnSpPr>
        <p:spPr>
          <a:xfrm>
            <a:off x="4684990" y="4390752"/>
            <a:ext cx="0" cy="22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846792" y="461178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2"/>
            <a:endCxn id="28" idx="0"/>
          </p:cNvCxnSpPr>
          <p:nvPr/>
        </p:nvCxnSpPr>
        <p:spPr>
          <a:xfrm>
            <a:off x="4684990" y="4901460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71655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Distributed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2"/>
            <a:endCxn id="21" idx="0"/>
          </p:cNvCxnSpPr>
          <p:nvPr/>
        </p:nvCxnSpPr>
        <p:spPr>
          <a:xfrm>
            <a:off x="2609853" y="4390752"/>
            <a:ext cx="1" cy="201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846792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Receive Query Sub Plan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35" idx="3"/>
            <a:endCxn id="41" idx="1"/>
          </p:cNvCxnSpPr>
          <p:nvPr/>
        </p:nvCxnSpPr>
        <p:spPr>
          <a:xfrm>
            <a:off x="3448050" y="4245916"/>
            <a:ext cx="3987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299607" y="5425792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master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467430" y="5425792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slave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374944" y="4919220"/>
            <a:ext cx="979876" cy="421635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209915" y="4911013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788280" y="3402974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0" y="2700943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614919" y="3386660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74" name="矩形 7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209916" y="1856047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83" name="矩形 82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3" y="4464385"/>
            <a:ext cx="210816" cy="1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7333" y="4483047"/>
            <a:ext cx="210819" cy="14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4" idx="1"/>
          </p:cNvCxnSpPr>
          <p:nvPr/>
        </p:nvCxnSpPr>
        <p:spPr>
          <a:xfrm flipV="1">
            <a:off x="3286517" y="4112028"/>
            <a:ext cx="0" cy="14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7" y="2901713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799" y="2884131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3" idx="1"/>
          </p:cNvCxnSpPr>
          <p:nvPr/>
        </p:nvCxnSpPr>
        <p:spPr>
          <a:xfrm flipV="1">
            <a:off x="3708151" y="2565101"/>
            <a:ext cx="2" cy="13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5884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57651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957561" y="1568628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00107" y="4640099"/>
            <a:ext cx="121298" cy="979877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93339" y="491295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398340" y="1797505"/>
            <a:ext cx="520812" cy="597388"/>
            <a:chOff x="3841638" y="2288687"/>
            <a:chExt cx="558912" cy="636948"/>
          </a:xfrm>
        </p:grpSpPr>
        <p:sp>
          <p:nvSpPr>
            <p:cNvPr id="3" name="矩形 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98340" y="2394893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98340" y="2992281"/>
            <a:ext cx="520812" cy="597388"/>
            <a:chOff x="3841638" y="2288687"/>
            <a:chExt cx="558912" cy="636948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98340" y="3589669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03015" y="2096199"/>
            <a:ext cx="349362" cy="1194776"/>
            <a:chOff x="2146188" y="2438034"/>
            <a:chExt cx="349362" cy="1194776"/>
          </a:xfrm>
        </p:grpSpPr>
        <p:sp>
          <p:nvSpPr>
            <p:cNvPr id="23" name="矩形 22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98340" y="4187057"/>
            <a:ext cx="520812" cy="597388"/>
            <a:chOff x="3841638" y="2288687"/>
            <a:chExt cx="558912" cy="636948"/>
          </a:xfrm>
          <a:solidFill>
            <a:schemeClr val="bg1">
              <a:lumMod val="95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肘形连接符 37"/>
          <p:cNvCxnSpPr>
            <a:stCxn id="24" idx="3"/>
            <a:endCxn id="3" idx="1"/>
          </p:cNvCxnSpPr>
          <p:nvPr/>
        </p:nvCxnSpPr>
        <p:spPr>
          <a:xfrm flipV="1">
            <a:off x="3052377" y="1872179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9" idx="1"/>
          </p:cNvCxnSpPr>
          <p:nvPr/>
        </p:nvCxnSpPr>
        <p:spPr>
          <a:xfrm flipV="1">
            <a:off x="3052377" y="2469567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3"/>
            <a:endCxn id="19" idx="1"/>
          </p:cNvCxnSpPr>
          <p:nvPr/>
        </p:nvCxnSpPr>
        <p:spPr>
          <a:xfrm flipH="1">
            <a:off x="3398340" y="2917608"/>
            <a:ext cx="520812" cy="746735"/>
          </a:xfrm>
          <a:prstGeom prst="curvedConnector5">
            <a:avLst>
              <a:gd name="adj1" fmla="val -43893"/>
              <a:gd name="adj2" fmla="val 50000"/>
              <a:gd name="adj3" fmla="val 143893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3"/>
            <a:endCxn id="33" idx="1"/>
          </p:cNvCxnSpPr>
          <p:nvPr/>
        </p:nvCxnSpPr>
        <p:spPr>
          <a:xfrm>
            <a:off x="3052377" y="2469567"/>
            <a:ext cx="345963" cy="1792164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14" idx="1"/>
          </p:cNvCxnSpPr>
          <p:nvPr/>
        </p:nvCxnSpPr>
        <p:spPr>
          <a:xfrm>
            <a:off x="3052377" y="2618914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447546" y="1819681"/>
            <a:ext cx="87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74665" y="172283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74665" y="187287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474665" y="202222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74665" y="217227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74665" y="232091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74665" y="2470965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474665" y="2620312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474665" y="277035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74665" y="291760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74665" y="3067654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474665" y="321700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474665" y="3367047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74665" y="351569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474665" y="366574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474665" y="381508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474665" y="3965134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474665" y="411378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74665" y="426382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474665" y="441317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474665" y="456322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74665" y="471186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74665" y="486191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474665" y="501126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919152" y="1795979"/>
            <a:ext cx="555513" cy="67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3919152" y="3218528"/>
            <a:ext cx="555513" cy="156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809203" y="172130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809203" y="187135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809203" y="202069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809203" y="217074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809203" y="231939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809203" y="246943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9203" y="261878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809203" y="276883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809203" y="291608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809203" y="306612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809203" y="321547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809203" y="3365520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809203" y="351416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809203" y="366421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809203" y="381356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809203" y="396360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809203" y="411225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809203" y="426230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809203" y="441164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809203" y="456169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809203" y="471034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809203" y="486038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809203" y="500973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1451826" y="2325941"/>
            <a:ext cx="246236" cy="8960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大括号 143"/>
          <p:cNvSpPr/>
          <p:nvPr/>
        </p:nvSpPr>
        <p:spPr>
          <a:xfrm>
            <a:off x="5047223" y="2469566"/>
            <a:ext cx="100488" cy="746735"/>
          </a:xfrm>
          <a:prstGeom prst="rightBrace">
            <a:avLst>
              <a:gd name="adj1" fmla="val 251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1789367" y="1449183"/>
            <a:ext cx="57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468731" y="1458157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237307" y="1903195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097467" y="205324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5215254" y="2535544"/>
            <a:ext cx="307159" cy="293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8418" y="2246837"/>
            <a:ext cx="6646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c.f2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4341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02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497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547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4341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442577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1966637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</p:cNvCxnSpPr>
          <p:nvPr/>
        </p:nvCxnSpPr>
        <p:spPr>
          <a:xfrm flipH="1" flipV="1">
            <a:off x="2294972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</p:cNvCxnSpPr>
          <p:nvPr/>
        </p:nvCxnSpPr>
        <p:spPr>
          <a:xfrm flipV="1">
            <a:off x="1814052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26115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23" name="文本框 22"/>
          <p:cNvSpPr txBox="1"/>
          <p:nvPr/>
        </p:nvSpPr>
        <p:spPr>
          <a:xfrm>
            <a:off x="1866348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24" name="文本框 23"/>
          <p:cNvSpPr txBox="1"/>
          <p:nvPr/>
        </p:nvSpPr>
        <p:spPr>
          <a:xfrm>
            <a:off x="2277281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25" name="矩形 24"/>
          <p:cNvSpPr/>
          <p:nvPr/>
        </p:nvSpPr>
        <p:spPr>
          <a:xfrm>
            <a:off x="3578130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581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876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4336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8130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3106366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</p:cNvCxnSpPr>
          <p:nvPr/>
        </p:nvCxnSpPr>
        <p:spPr>
          <a:xfrm flipH="1" flipV="1">
            <a:off x="3630426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0"/>
          </p:cNvCxnSpPr>
          <p:nvPr/>
        </p:nvCxnSpPr>
        <p:spPr>
          <a:xfrm flipH="1" flipV="1">
            <a:off x="3958761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3477841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89904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35" name="文本框 34"/>
          <p:cNvSpPr txBox="1"/>
          <p:nvPr/>
        </p:nvSpPr>
        <p:spPr>
          <a:xfrm>
            <a:off x="3530137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36" name="文本框 35"/>
          <p:cNvSpPr txBox="1"/>
          <p:nvPr/>
        </p:nvSpPr>
        <p:spPr>
          <a:xfrm>
            <a:off x="3941070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37" name="矩形 36"/>
          <p:cNvSpPr/>
          <p:nvPr/>
        </p:nvSpPr>
        <p:spPr>
          <a:xfrm>
            <a:off x="5151339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902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197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17545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51339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>
          <a:xfrm flipV="1">
            <a:off x="4679575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H="1" flipV="1">
            <a:off x="5203635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5531970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</p:cNvCxnSpPr>
          <p:nvPr/>
        </p:nvCxnSpPr>
        <p:spPr>
          <a:xfrm flipV="1">
            <a:off x="5051050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363113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47" name="文本框 46"/>
          <p:cNvSpPr txBox="1"/>
          <p:nvPr/>
        </p:nvSpPr>
        <p:spPr>
          <a:xfrm>
            <a:off x="5103346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8" name="文本框 47"/>
          <p:cNvSpPr txBox="1"/>
          <p:nvPr/>
        </p:nvSpPr>
        <p:spPr>
          <a:xfrm>
            <a:off x="5514279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9" name="文本框 48"/>
          <p:cNvSpPr txBox="1"/>
          <p:nvPr/>
        </p:nvSpPr>
        <p:spPr>
          <a:xfrm>
            <a:off x="1716299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Plan(a)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3392277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Plan(b)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4964183" y="428546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Plan(c)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5593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= c.f1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179978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585924" y="3622220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24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7201" y="3639912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95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40969" y="3622219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33271" y="4345240"/>
                <a:ext cx="9594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71" y="4345240"/>
                <a:ext cx="959429" cy="184666"/>
              </a:xfrm>
              <a:prstGeom prst="rect">
                <a:avLst/>
              </a:prstGeom>
              <a:blipFill rotWithShape="0">
                <a:blip r:embed="rId2"/>
                <a:stretch>
                  <a:fillRect t="-3333" r="-445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568434" y="4299073"/>
                <a:ext cx="11510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34" y="4299073"/>
                <a:ext cx="115102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811948" y="4345240"/>
                <a:ext cx="17877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:r>
                  <a:rPr lang="en-US" altLang="zh-CN" i="0" dirty="0" smtClean="0"/>
                  <a:t>(c)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948" y="4345240"/>
                <a:ext cx="1787797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5102" t="-26667" r="-374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63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8739" y="2218394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8739" y="2453270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8739" y="2689245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8739" y="2923022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Sum[3]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86196" y="25316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SIMD (+)</a:t>
            </a:r>
            <a:endParaRPr lang="zh-CN" altLang="en-US" sz="1200" b="1"/>
          </a:p>
        </p:txBody>
      </p:sp>
      <p:sp>
        <p:nvSpPr>
          <p:cNvPr id="34" name="右箭头 33"/>
          <p:cNvSpPr/>
          <p:nvPr/>
        </p:nvSpPr>
        <p:spPr>
          <a:xfrm rot="5400000">
            <a:off x="1868490" y="2516825"/>
            <a:ext cx="564581" cy="3270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593" y="189091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Sum Column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572664" y="1884245"/>
            <a:ext cx="94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Temp Result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959851" y="2121070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scan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4850485" y="2586161"/>
            <a:ext cx="585362" cy="223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8804" y="2315715"/>
            <a:ext cx="9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Total Result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5" idx="3"/>
            <a:endCxn id="45" idx="1"/>
          </p:cNvCxnSpPr>
          <p:nvPr/>
        </p:nvCxnSpPr>
        <p:spPr>
          <a:xfrm>
            <a:off x="4290529" y="2340690"/>
            <a:ext cx="559956" cy="357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45" idx="1"/>
          </p:cNvCxnSpPr>
          <p:nvPr/>
        </p:nvCxnSpPr>
        <p:spPr>
          <a:xfrm flipV="1">
            <a:off x="4290529" y="2697862"/>
            <a:ext cx="559956" cy="1136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45" idx="1"/>
          </p:cNvCxnSpPr>
          <p:nvPr/>
        </p:nvCxnSpPr>
        <p:spPr>
          <a:xfrm>
            <a:off x="4290529" y="2575566"/>
            <a:ext cx="559956" cy="122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5" idx="1"/>
          </p:cNvCxnSpPr>
          <p:nvPr/>
        </p:nvCxnSpPr>
        <p:spPr>
          <a:xfrm flipV="1">
            <a:off x="4290529" y="2697862"/>
            <a:ext cx="559956" cy="34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09191" y="2209509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9191" y="2444385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9191" y="2680360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09191" y="291413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V[3]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09191" y="3150112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V[4]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09191" y="3384988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V[5]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09191" y="3620963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V[6]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09191" y="3854740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V[7]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09191" y="4089616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09191" y="4324492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9191" y="456046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09191" y="4794244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V[n]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05743" y="2149645"/>
            <a:ext cx="1975757" cy="1094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11" idx="0"/>
            <a:endCxn id="17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4" idx="0"/>
            <a:endCxn id="32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0"/>
            <a:endCxn id="33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7" idx="0"/>
            <a:endCxn id="40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8" idx="0"/>
            <a:endCxn id="27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40" idx="0"/>
            <a:endCxn id="30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03111" y="234367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3111" y="340234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3111" y="2851317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0"/>
            <a:endCxn id="35" idx="2"/>
          </p:cNvCxnSpPr>
          <p:nvPr/>
        </p:nvCxnSpPr>
        <p:spPr>
          <a:xfrm flipV="1">
            <a:off x="6423701" y="2588270"/>
            <a:ext cx="0" cy="26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8" idx="2"/>
          </p:cNvCxnSpPr>
          <p:nvPr/>
        </p:nvCxnSpPr>
        <p:spPr>
          <a:xfrm flipV="1">
            <a:off x="6423701" y="3095909"/>
            <a:ext cx="0" cy="3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573397" y="233554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3811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03811" y="2810384"/>
            <a:ext cx="1380352" cy="361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3" idx="2"/>
          </p:cNvCxnSpPr>
          <p:nvPr/>
        </p:nvCxnSpPr>
        <p:spPr>
          <a:xfrm flipV="1">
            <a:off x="7893987" y="2580133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</p:cNvCxnSpPr>
          <p:nvPr/>
        </p:nvCxnSpPr>
        <p:spPr>
          <a:xfrm flipV="1">
            <a:off x="7524401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42983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</p:cNvCxnSpPr>
          <p:nvPr/>
        </p:nvCxnSpPr>
        <p:spPr>
          <a:xfrm flipV="1">
            <a:off x="8263573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323334" y="232564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23334" y="37749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53748" y="2800485"/>
            <a:ext cx="1380352" cy="499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4" idx="2"/>
          </p:cNvCxnSpPr>
          <p:nvPr/>
        </p:nvCxnSpPr>
        <p:spPr>
          <a:xfrm flipV="1">
            <a:off x="9643924" y="2570234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5" idx="0"/>
            <a:endCxn id="74" idx="2"/>
          </p:cNvCxnSpPr>
          <p:nvPr/>
        </p:nvCxnSpPr>
        <p:spPr>
          <a:xfrm flipV="1">
            <a:off x="9643924" y="3421864"/>
            <a:ext cx="0" cy="35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323334" y="317727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Dispatch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6839124" y="2851317"/>
            <a:ext cx="269854" cy="2855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528058" y="27971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48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61786" y="1854848"/>
            <a:ext cx="1693594" cy="1655718"/>
            <a:chOff x="2477606" y="2647950"/>
            <a:chExt cx="1693594" cy="1655718"/>
          </a:xfrm>
        </p:grpSpPr>
        <p:sp>
          <p:nvSpPr>
            <p:cNvPr id="5" name="圆角矩形 4"/>
            <p:cNvSpPr/>
            <p:nvPr/>
          </p:nvSpPr>
          <p:spPr>
            <a:xfrm>
              <a:off x="2477606" y="2647950"/>
              <a:ext cx="1693594" cy="165571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 dirty="0" err="1">
                  <a:solidFill>
                    <a:schemeClr val="tx1"/>
                  </a:solidFill>
                  <a:cs typeface="Arial" panose="020B0604020202020204" pitchFamily="34" charset="0"/>
                </a:rPr>
                <a:t>Haswell</a:t>
              </a:r>
              <a:r>
                <a:rPr lang="en-US" altLang="zh-CN" sz="1200" b="1" dirty="0">
                  <a:solidFill>
                    <a:schemeClr val="tx1"/>
                  </a:solidFill>
                  <a:cs typeface="Arial" panose="020B0604020202020204" pitchFamily="34" charset="0"/>
                </a:rPr>
                <a:t>-based Xeon</a:t>
              </a:r>
              <a:endParaRPr lang="zh-CN" altLang="en-US" sz="12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598795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598795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98795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976498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976498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976498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354200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54200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4200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731902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73190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731902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598795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4" name="左右箭头 53"/>
          <p:cNvSpPr/>
          <p:nvPr/>
        </p:nvSpPr>
        <p:spPr>
          <a:xfrm>
            <a:off x="3566093" y="277051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3566093" y="229766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2151914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2391972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2632625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2866795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02125" y="1854849"/>
            <a:ext cx="1693594" cy="1655717"/>
            <a:chOff x="4636931" y="2647950"/>
            <a:chExt cx="1693594" cy="1655717"/>
          </a:xfrm>
        </p:grpSpPr>
        <p:sp>
          <p:nvSpPr>
            <p:cNvPr id="69" name="圆角矩形 68"/>
            <p:cNvSpPr/>
            <p:nvPr/>
          </p:nvSpPr>
          <p:spPr>
            <a:xfrm>
              <a:off x="4636931" y="2647950"/>
              <a:ext cx="1693594" cy="165571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>
                  <a:solidFill>
                    <a:schemeClr val="tx1"/>
                  </a:solidFill>
                  <a:cs typeface="Arial" panose="020B0604020202020204" pitchFamily="34" charset="0"/>
                </a:rPr>
                <a:t>Haswell-based Xeon</a:t>
              </a:r>
              <a:endParaRPr lang="zh-CN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758120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758120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758120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135822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513582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135822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513525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5513525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513525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5891227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891227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891227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758120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圆角矩形 106"/>
          <p:cNvSpPr/>
          <p:nvPr/>
        </p:nvSpPr>
        <p:spPr>
          <a:xfrm>
            <a:off x="1991022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212980" y="2128044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212980" y="2462038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212980" y="2794530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5925471" y="2306678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5925471" y="2640672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5925471" y="2973164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212980" y="3116511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DMI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2" name="左右箭头 51"/>
          <p:cNvSpPr/>
          <p:nvPr/>
        </p:nvSpPr>
        <p:spPr>
          <a:xfrm rot="16200000">
            <a:off x="4484206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3" name="左右箭头 52"/>
          <p:cNvSpPr/>
          <p:nvPr/>
        </p:nvSpPr>
        <p:spPr>
          <a:xfrm rot="16200000">
            <a:off x="4724264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6" name="左右箭头 55"/>
          <p:cNvSpPr/>
          <p:nvPr/>
        </p:nvSpPr>
        <p:spPr>
          <a:xfrm rot="16200000">
            <a:off x="4964917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8" name="左右箭头 57"/>
          <p:cNvSpPr/>
          <p:nvPr/>
        </p:nvSpPr>
        <p:spPr>
          <a:xfrm rot="16200000">
            <a:off x="5199087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323314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0"/>
            <a:endCxn id="36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9" idx="0"/>
            <a:endCxn id="41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0"/>
            <a:endCxn id="42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5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37" idx="0"/>
            <a:endCxn id="50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45" idx="0"/>
            <a:endCxn id="52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93541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00294" y="283810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6467287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93541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60" idx="0"/>
            <a:endCxn id="73" idx="2"/>
          </p:cNvCxnSpPr>
          <p:nvPr/>
        </p:nvCxnSpPr>
        <p:spPr>
          <a:xfrm flipV="1">
            <a:off x="5885136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000294" y="2351476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87" idx="0"/>
          </p:cNvCxnSpPr>
          <p:nvPr/>
        </p:nvCxnSpPr>
        <p:spPr>
          <a:xfrm flipV="1">
            <a:off x="8391889" y="3083548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00029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00294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5" idx="0"/>
            <a:endCxn id="87" idx="2"/>
          </p:cNvCxnSpPr>
          <p:nvPr/>
        </p:nvCxnSpPr>
        <p:spPr>
          <a:xfrm flipV="1">
            <a:off x="8391889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037143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89" idx="0"/>
          </p:cNvCxnSpPr>
          <p:nvPr/>
        </p:nvCxnSpPr>
        <p:spPr>
          <a:xfrm flipV="1">
            <a:off x="7428738" y="3574436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896344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</p:cNvCxnSpPr>
          <p:nvPr/>
        </p:nvCxnSpPr>
        <p:spPr>
          <a:xfrm flipH="1" flipV="1">
            <a:off x="8596462" y="3574436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8" idx="0"/>
            <a:endCxn id="75" idx="2"/>
          </p:cNvCxnSpPr>
          <p:nvPr/>
        </p:nvCxnSpPr>
        <p:spPr>
          <a:xfrm flipV="1">
            <a:off x="8391889" y="2596068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4491660" y="3498482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74397" y="204212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4283" y="20330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547" y="2734196"/>
            <a:ext cx="2001540" cy="577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Exchange (N:M)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5463" y="3619563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5341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8279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N</a:t>
            </a:r>
            <a:endParaRPr lang="zh-CN" altLang="en-US" sz="90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94338" y="2986531"/>
            <a:ext cx="914502" cy="244592"/>
            <a:chOff x="3094791" y="2918684"/>
            <a:chExt cx="3279865" cy="244592"/>
          </a:xfrm>
        </p:grpSpPr>
        <p:sp>
          <p:nvSpPr>
            <p:cNvPr id="11" name="矩形 10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08840" y="2986531"/>
            <a:ext cx="914502" cy="244592"/>
            <a:chOff x="3094791" y="2918684"/>
            <a:chExt cx="3279865" cy="244592"/>
          </a:xfrm>
        </p:grpSpPr>
        <p:sp>
          <p:nvSpPr>
            <p:cNvPr id="20" name="矩形 19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肘形连接符 40"/>
          <p:cNvCxnSpPr>
            <a:stCxn id="9" idx="0"/>
            <a:endCxn id="25" idx="3"/>
          </p:cNvCxnSpPr>
          <p:nvPr/>
        </p:nvCxnSpPr>
        <p:spPr>
          <a:xfrm rot="5400000" flipH="1" flipV="1">
            <a:off x="3475177" y="2466592"/>
            <a:ext cx="505929" cy="1790401"/>
          </a:xfrm>
          <a:prstGeom prst="bentConnector4">
            <a:avLst>
              <a:gd name="adj1" fmla="val 37914"/>
              <a:gd name="adj2" fmla="val 112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0"/>
            <a:endCxn id="25" idx="3"/>
          </p:cNvCxnSpPr>
          <p:nvPr/>
        </p:nvCxnSpPr>
        <p:spPr>
          <a:xfrm rot="5400000" flipH="1" flipV="1">
            <a:off x="3912834" y="2909056"/>
            <a:ext cx="510736" cy="910279"/>
          </a:xfrm>
          <a:prstGeom prst="bentConnector4">
            <a:avLst>
              <a:gd name="adj1" fmla="val 38027"/>
              <a:gd name="adj2" fmla="val 125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0" idx="0"/>
            <a:endCxn id="25" idx="3"/>
          </p:cNvCxnSpPr>
          <p:nvPr/>
        </p:nvCxnSpPr>
        <p:spPr>
          <a:xfrm rot="16200000" flipV="1">
            <a:off x="4506647" y="3225523"/>
            <a:ext cx="505929" cy="272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1"/>
            <a:endCxn id="4" idx="2"/>
          </p:cNvCxnSpPr>
          <p:nvPr/>
        </p:nvCxnSpPr>
        <p:spPr>
          <a:xfrm rot="10800000" flipH="1">
            <a:off x="2794337" y="2277609"/>
            <a:ext cx="310535" cy="831219"/>
          </a:xfrm>
          <a:prstGeom prst="bentConnector4">
            <a:avLst>
              <a:gd name="adj1" fmla="val -73615"/>
              <a:gd name="adj2" fmla="val 57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1"/>
            <a:endCxn id="3" idx="2"/>
          </p:cNvCxnSpPr>
          <p:nvPr/>
        </p:nvCxnSpPr>
        <p:spPr>
          <a:xfrm rot="10800000" flipH="1">
            <a:off x="2794337" y="2286715"/>
            <a:ext cx="1500649" cy="822113"/>
          </a:xfrm>
          <a:prstGeom prst="bentConnector4">
            <a:avLst>
              <a:gd name="adj1" fmla="val -15233"/>
              <a:gd name="adj2" fmla="val 574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668216" y="22341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79" name="直接连接符 78"/>
          <p:cNvCxnSpPr>
            <a:endCxn id="20" idx="0"/>
          </p:cNvCxnSpPr>
          <p:nvPr/>
        </p:nvCxnSpPr>
        <p:spPr>
          <a:xfrm flipH="1">
            <a:off x="3937466" y="2541943"/>
            <a:ext cx="799905" cy="444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525635" y="1929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4125779" y="3557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696546" y="178401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68999" y="1780786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15835" y="350189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0809" y="3501894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3020" y="3819028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3020" y="3329844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0"/>
            <a:endCxn id="16" idx="2"/>
          </p:cNvCxnSpPr>
          <p:nvPr/>
        </p:nvCxnSpPr>
        <p:spPr>
          <a:xfrm flipV="1">
            <a:off x="1480627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6558815" y="3672485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6558815" y="2953893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0" name="矩形 589"/>
          <p:cNvSpPr/>
          <p:nvPr/>
        </p:nvSpPr>
        <p:spPr>
          <a:xfrm>
            <a:off x="6562282" y="4378846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9" name="矩形 588"/>
          <p:cNvSpPr/>
          <p:nvPr/>
        </p:nvSpPr>
        <p:spPr>
          <a:xfrm>
            <a:off x="3281244" y="4367844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3281244" y="3675358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7" name="矩形 586"/>
          <p:cNvSpPr/>
          <p:nvPr/>
        </p:nvSpPr>
        <p:spPr>
          <a:xfrm>
            <a:off x="3281244" y="2954351"/>
            <a:ext cx="266174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25755" y="2336563"/>
            <a:ext cx="4799045" cy="2832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smtClean="0">
                <a:solidFill>
                  <a:schemeClr val="tx1"/>
                </a:solidFill>
              </a:rPr>
              <a:t>Hash Group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28"/>
          <p:cNvCxnSpPr>
            <a:stCxn id="642" idx="1"/>
            <a:endCxn id="62" idx="1"/>
          </p:cNvCxnSpPr>
          <p:nvPr/>
        </p:nvCxnSpPr>
        <p:spPr>
          <a:xfrm rot="10800000">
            <a:off x="3685302" y="3233127"/>
            <a:ext cx="743594" cy="2220675"/>
          </a:xfrm>
          <a:prstGeom prst="bentConnector3">
            <a:avLst>
              <a:gd name="adj1" fmla="val 115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685302" y="3035555"/>
            <a:ext cx="191902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3376522" y="2701460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Local hash table</a:t>
            </a:r>
            <a:endParaRPr lang="zh-CN" altLang="en-US" sz="1050"/>
          </a:p>
        </p:txBody>
      </p:sp>
      <p:grpSp>
        <p:nvGrpSpPr>
          <p:cNvPr id="86" name="组合 85"/>
          <p:cNvGrpSpPr/>
          <p:nvPr/>
        </p:nvGrpSpPr>
        <p:grpSpPr>
          <a:xfrm>
            <a:off x="4114701" y="3072765"/>
            <a:ext cx="218828" cy="355214"/>
            <a:chOff x="5442859" y="2619758"/>
            <a:chExt cx="482080" cy="563664"/>
          </a:xfrm>
        </p:grpSpPr>
        <p:sp>
          <p:nvSpPr>
            <p:cNvPr id="87" name="矩形 86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685301" y="3720533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95" name="矩形 94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685300" y="4412924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102" name="矩形 10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25" name="肘形连接符 124"/>
          <p:cNvCxnSpPr>
            <a:stCxn id="62" idx="3"/>
            <a:endCxn id="88" idx="1"/>
          </p:cNvCxnSpPr>
          <p:nvPr/>
        </p:nvCxnSpPr>
        <p:spPr>
          <a:xfrm flipV="1">
            <a:off x="3877204" y="3116920"/>
            <a:ext cx="237498" cy="116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4115580" y="3758711"/>
            <a:ext cx="218828" cy="355214"/>
            <a:chOff x="5442859" y="2619758"/>
            <a:chExt cx="482080" cy="563664"/>
          </a:xfrm>
        </p:grpSpPr>
        <p:sp>
          <p:nvSpPr>
            <p:cNvPr id="128" name="矩形 12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114701" y="4433838"/>
            <a:ext cx="218828" cy="355214"/>
            <a:chOff x="5442859" y="2619758"/>
            <a:chExt cx="482080" cy="563664"/>
          </a:xfrm>
        </p:grpSpPr>
        <p:sp>
          <p:nvSpPr>
            <p:cNvPr id="133" name="矩形 132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肘形连接符 136"/>
          <p:cNvCxnSpPr>
            <a:stCxn id="95" idx="3"/>
            <a:endCxn id="131" idx="1"/>
          </p:cNvCxnSpPr>
          <p:nvPr/>
        </p:nvCxnSpPr>
        <p:spPr>
          <a:xfrm>
            <a:off x="3877204" y="3838025"/>
            <a:ext cx="238376" cy="1434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05" idx="3"/>
            <a:endCxn id="136" idx="1"/>
          </p:cNvCxnSpPr>
          <p:nvPr/>
        </p:nvCxnSpPr>
        <p:spPr>
          <a:xfrm>
            <a:off x="3877203" y="4610495"/>
            <a:ext cx="237499" cy="46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4506547" y="2695838"/>
            <a:ext cx="961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Overflow Buffer</a:t>
            </a:r>
            <a:endParaRPr lang="zh-CN" altLang="en-US" sz="1050"/>
          </a:p>
        </p:txBody>
      </p:sp>
      <p:cxnSp>
        <p:nvCxnSpPr>
          <p:cNvPr id="150" name="肘形连接符 149"/>
          <p:cNvCxnSpPr>
            <a:stCxn id="63" idx="3"/>
            <a:endCxn id="171" idx="1"/>
          </p:cNvCxnSpPr>
          <p:nvPr/>
        </p:nvCxnSpPr>
        <p:spPr>
          <a:xfrm flipV="1">
            <a:off x="3877204" y="3225230"/>
            <a:ext cx="720400" cy="242882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/>
          <p:cNvGrpSpPr/>
          <p:nvPr/>
        </p:nvGrpSpPr>
        <p:grpSpPr>
          <a:xfrm>
            <a:off x="5551238" y="3053241"/>
            <a:ext cx="274870" cy="447982"/>
            <a:chOff x="5442859" y="2619758"/>
            <a:chExt cx="482080" cy="423531"/>
          </a:xfrm>
        </p:grpSpPr>
        <p:sp>
          <p:nvSpPr>
            <p:cNvPr id="192" name="矩形 19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597604" y="3102934"/>
            <a:ext cx="622596" cy="245258"/>
            <a:chOff x="4927395" y="2561985"/>
            <a:chExt cx="919598" cy="245258"/>
          </a:xfrm>
        </p:grpSpPr>
        <p:sp>
          <p:nvSpPr>
            <p:cNvPr id="170" name="矩形 169"/>
            <p:cNvSpPr/>
            <p:nvPr/>
          </p:nvSpPr>
          <p:spPr>
            <a:xfrm>
              <a:off x="5079812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4927395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232229" y="2561985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537063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384646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5694576" y="2562651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合 350"/>
          <p:cNvGrpSpPr/>
          <p:nvPr/>
        </p:nvGrpSpPr>
        <p:grpSpPr>
          <a:xfrm>
            <a:off x="4597604" y="3816598"/>
            <a:ext cx="622596" cy="245258"/>
            <a:chOff x="4927395" y="3210332"/>
            <a:chExt cx="919598" cy="245258"/>
          </a:xfrm>
        </p:grpSpPr>
        <p:sp>
          <p:nvSpPr>
            <p:cNvPr id="241" name="矩形 240"/>
            <p:cNvSpPr/>
            <p:nvPr/>
          </p:nvSpPr>
          <p:spPr>
            <a:xfrm>
              <a:off x="5079812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4927395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5232229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5537063" y="3210332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5384646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5694576" y="3210998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4597604" y="4530416"/>
            <a:ext cx="622596" cy="245258"/>
            <a:chOff x="4927395" y="3868164"/>
            <a:chExt cx="919598" cy="245258"/>
          </a:xfrm>
        </p:grpSpPr>
        <p:sp>
          <p:nvSpPr>
            <p:cNvPr id="273" name="矩形 272"/>
            <p:cNvSpPr/>
            <p:nvPr/>
          </p:nvSpPr>
          <p:spPr>
            <a:xfrm>
              <a:off x="5079812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4927395" y="3868164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5232229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537063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384646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694576" y="3868830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03" name="肘形连接符 302"/>
          <p:cNvCxnSpPr>
            <a:stCxn id="99" idx="3"/>
            <a:endCxn id="242" idx="1"/>
          </p:cNvCxnSpPr>
          <p:nvPr/>
        </p:nvCxnSpPr>
        <p:spPr>
          <a:xfrm flipV="1">
            <a:off x="3877204" y="3938894"/>
            <a:ext cx="720400" cy="214196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肘形连接符 305"/>
          <p:cNvCxnSpPr>
            <a:stCxn id="106" idx="3"/>
            <a:endCxn id="274" idx="1"/>
          </p:cNvCxnSpPr>
          <p:nvPr/>
        </p:nvCxnSpPr>
        <p:spPr>
          <a:xfrm flipV="1">
            <a:off x="3877203" y="4652712"/>
            <a:ext cx="720401" cy="192769"/>
          </a:xfrm>
          <a:prstGeom prst="bentConnector3">
            <a:avLst>
              <a:gd name="adj1" fmla="val 805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5516343" y="2700235"/>
            <a:ext cx="925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Shuffle by hash</a:t>
            </a:r>
            <a:endParaRPr lang="zh-CN" altLang="en-US" sz="1050"/>
          </a:p>
        </p:txBody>
      </p:sp>
      <p:grpSp>
        <p:nvGrpSpPr>
          <p:cNvPr id="353" name="组合 352"/>
          <p:cNvGrpSpPr/>
          <p:nvPr/>
        </p:nvGrpSpPr>
        <p:grpSpPr>
          <a:xfrm>
            <a:off x="5551238" y="3758711"/>
            <a:ext cx="274870" cy="447982"/>
            <a:chOff x="5442859" y="2619758"/>
            <a:chExt cx="482080" cy="423531"/>
          </a:xfrm>
        </p:grpSpPr>
        <p:sp>
          <p:nvSpPr>
            <p:cNvPr id="354" name="矩形 353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5551238" y="4476751"/>
            <a:ext cx="274870" cy="447982"/>
            <a:chOff x="5442859" y="2619758"/>
            <a:chExt cx="482080" cy="423531"/>
          </a:xfrm>
        </p:grpSpPr>
        <p:sp>
          <p:nvSpPr>
            <p:cNvPr id="358" name="矩形 35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61" name="肘形连接符 360"/>
          <p:cNvCxnSpPr>
            <a:stCxn id="230" idx="3"/>
            <a:endCxn id="193" idx="1"/>
          </p:cNvCxnSpPr>
          <p:nvPr/>
        </p:nvCxnSpPr>
        <p:spPr>
          <a:xfrm flipV="1">
            <a:off x="5220200" y="3127353"/>
            <a:ext cx="331038" cy="985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肘形连接符 363"/>
          <p:cNvCxnSpPr>
            <a:stCxn id="230" idx="3"/>
            <a:endCxn id="192" idx="1"/>
          </p:cNvCxnSpPr>
          <p:nvPr/>
        </p:nvCxnSpPr>
        <p:spPr>
          <a:xfrm>
            <a:off x="5220200" y="3225896"/>
            <a:ext cx="331038" cy="49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肘形连接符 366"/>
          <p:cNvCxnSpPr>
            <a:stCxn id="230" idx="3"/>
            <a:endCxn id="195" idx="1"/>
          </p:cNvCxnSpPr>
          <p:nvPr/>
        </p:nvCxnSpPr>
        <p:spPr>
          <a:xfrm>
            <a:off x="5220200" y="3225896"/>
            <a:ext cx="331038" cy="201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肘形连接符 369"/>
          <p:cNvCxnSpPr>
            <a:stCxn id="246" idx="3"/>
            <a:endCxn id="355" idx="1"/>
          </p:cNvCxnSpPr>
          <p:nvPr/>
        </p:nvCxnSpPr>
        <p:spPr>
          <a:xfrm flipV="1">
            <a:off x="5220200" y="3832823"/>
            <a:ext cx="331038" cy="106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肘形连接符 370"/>
          <p:cNvCxnSpPr>
            <a:stCxn id="246" idx="3"/>
            <a:endCxn id="354" idx="1"/>
          </p:cNvCxnSpPr>
          <p:nvPr/>
        </p:nvCxnSpPr>
        <p:spPr>
          <a:xfrm>
            <a:off x="5220200" y="3939560"/>
            <a:ext cx="331038" cy="414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肘形连接符 371"/>
          <p:cNvCxnSpPr>
            <a:stCxn id="246" idx="3"/>
            <a:endCxn id="356" idx="1"/>
          </p:cNvCxnSpPr>
          <p:nvPr/>
        </p:nvCxnSpPr>
        <p:spPr>
          <a:xfrm>
            <a:off x="5220200" y="3939560"/>
            <a:ext cx="331038" cy="193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肘形连接符 378"/>
          <p:cNvCxnSpPr>
            <a:stCxn id="278" idx="3"/>
            <a:endCxn id="359" idx="1"/>
          </p:cNvCxnSpPr>
          <p:nvPr/>
        </p:nvCxnSpPr>
        <p:spPr>
          <a:xfrm flipV="1">
            <a:off x="5220200" y="4550863"/>
            <a:ext cx="331038" cy="102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278" idx="3"/>
            <a:endCxn id="358" idx="1"/>
          </p:cNvCxnSpPr>
          <p:nvPr/>
        </p:nvCxnSpPr>
        <p:spPr>
          <a:xfrm>
            <a:off x="5220200" y="4653378"/>
            <a:ext cx="331038" cy="45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肘形连接符 380"/>
          <p:cNvCxnSpPr>
            <a:stCxn id="278" idx="3"/>
            <a:endCxn id="360" idx="1"/>
          </p:cNvCxnSpPr>
          <p:nvPr/>
        </p:nvCxnSpPr>
        <p:spPr>
          <a:xfrm>
            <a:off x="5220200" y="4653378"/>
            <a:ext cx="331038" cy="197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4" name="组合 703"/>
          <p:cNvGrpSpPr/>
          <p:nvPr/>
        </p:nvGrpSpPr>
        <p:grpSpPr>
          <a:xfrm>
            <a:off x="6126583" y="3736875"/>
            <a:ext cx="322558" cy="499453"/>
            <a:chOff x="6168953" y="3766284"/>
            <a:chExt cx="424813" cy="499453"/>
          </a:xfrm>
        </p:grpSpPr>
        <p:sp>
          <p:nvSpPr>
            <p:cNvPr id="430" name="矩形 429"/>
            <p:cNvSpPr/>
            <p:nvPr/>
          </p:nvSpPr>
          <p:spPr>
            <a:xfrm>
              <a:off x="6168953" y="3766284"/>
              <a:ext cx="424129" cy="166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1" name="矩形 430"/>
            <p:cNvSpPr/>
            <p:nvPr/>
          </p:nvSpPr>
          <p:spPr>
            <a:xfrm>
              <a:off x="6169637" y="3932123"/>
              <a:ext cx="424129" cy="1668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2" name="矩形 431"/>
            <p:cNvSpPr/>
            <p:nvPr/>
          </p:nvSpPr>
          <p:spPr>
            <a:xfrm>
              <a:off x="6168953" y="4098930"/>
              <a:ext cx="424129" cy="1668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33" name="肘形连接符 432"/>
          <p:cNvCxnSpPr>
            <a:stCxn id="359" idx="3"/>
            <a:endCxn id="430" idx="1"/>
          </p:cNvCxnSpPr>
          <p:nvPr/>
        </p:nvCxnSpPr>
        <p:spPr>
          <a:xfrm flipV="1">
            <a:off x="5826108" y="3820279"/>
            <a:ext cx="300475" cy="730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肘形连接符 435"/>
          <p:cNvCxnSpPr>
            <a:stCxn id="355" idx="3"/>
            <a:endCxn id="430" idx="1"/>
          </p:cNvCxnSpPr>
          <p:nvPr/>
        </p:nvCxnSpPr>
        <p:spPr>
          <a:xfrm flipV="1">
            <a:off x="5826108" y="3820279"/>
            <a:ext cx="300475" cy="1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肘形连接符 438"/>
          <p:cNvCxnSpPr>
            <a:stCxn id="193" idx="3"/>
            <a:endCxn id="430" idx="1"/>
          </p:cNvCxnSpPr>
          <p:nvPr/>
        </p:nvCxnSpPr>
        <p:spPr>
          <a:xfrm>
            <a:off x="5826108" y="3127353"/>
            <a:ext cx="300475" cy="692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肘形连接符 432"/>
          <p:cNvCxnSpPr>
            <a:stCxn id="192" idx="3"/>
            <a:endCxn id="431" idx="1"/>
          </p:cNvCxnSpPr>
          <p:nvPr/>
        </p:nvCxnSpPr>
        <p:spPr>
          <a:xfrm>
            <a:off x="5826108" y="3275576"/>
            <a:ext cx="300994" cy="710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肘形连接符 432"/>
          <p:cNvCxnSpPr>
            <a:stCxn id="195" idx="3"/>
            <a:endCxn id="432" idx="1"/>
          </p:cNvCxnSpPr>
          <p:nvPr/>
        </p:nvCxnSpPr>
        <p:spPr>
          <a:xfrm>
            <a:off x="5826108" y="3427112"/>
            <a:ext cx="300475" cy="725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肘形连接符 432"/>
          <p:cNvCxnSpPr>
            <a:stCxn id="354" idx="3"/>
            <a:endCxn id="431" idx="1"/>
          </p:cNvCxnSpPr>
          <p:nvPr/>
        </p:nvCxnSpPr>
        <p:spPr>
          <a:xfrm>
            <a:off x="5826108" y="3981046"/>
            <a:ext cx="300994" cy="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肘形连接符 432"/>
          <p:cNvCxnSpPr>
            <a:stCxn id="358" idx="3"/>
            <a:endCxn id="431" idx="1"/>
          </p:cNvCxnSpPr>
          <p:nvPr/>
        </p:nvCxnSpPr>
        <p:spPr>
          <a:xfrm flipV="1">
            <a:off x="5826108" y="3986118"/>
            <a:ext cx="300994" cy="71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肘形连接符 432"/>
          <p:cNvCxnSpPr>
            <a:stCxn id="360" idx="3"/>
            <a:endCxn id="432" idx="1"/>
          </p:cNvCxnSpPr>
          <p:nvPr/>
        </p:nvCxnSpPr>
        <p:spPr>
          <a:xfrm flipV="1">
            <a:off x="5826108" y="4152925"/>
            <a:ext cx="300475" cy="69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肘形连接符 432"/>
          <p:cNvCxnSpPr>
            <a:stCxn id="356" idx="3"/>
            <a:endCxn id="432" idx="1"/>
          </p:cNvCxnSpPr>
          <p:nvPr/>
        </p:nvCxnSpPr>
        <p:spPr>
          <a:xfrm>
            <a:off x="5826108" y="4132582"/>
            <a:ext cx="300475" cy="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肘形连接符 548"/>
          <p:cNvCxnSpPr>
            <a:stCxn id="430" idx="3"/>
            <a:endCxn id="594" idx="1"/>
          </p:cNvCxnSpPr>
          <p:nvPr/>
        </p:nvCxnSpPr>
        <p:spPr>
          <a:xfrm flipV="1">
            <a:off x="6448622" y="3153476"/>
            <a:ext cx="328217" cy="666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肘形连接符 557"/>
          <p:cNvCxnSpPr>
            <a:stCxn id="594" idx="3"/>
            <a:endCxn id="624" idx="1"/>
          </p:cNvCxnSpPr>
          <p:nvPr/>
        </p:nvCxnSpPr>
        <p:spPr>
          <a:xfrm>
            <a:off x="7074819" y="3153476"/>
            <a:ext cx="243769" cy="168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8" name="组合 567"/>
          <p:cNvGrpSpPr/>
          <p:nvPr/>
        </p:nvGrpSpPr>
        <p:grpSpPr>
          <a:xfrm>
            <a:off x="7318588" y="4432046"/>
            <a:ext cx="218828" cy="452600"/>
            <a:chOff x="8105979" y="2395141"/>
            <a:chExt cx="241165" cy="533007"/>
          </a:xfrm>
        </p:grpSpPr>
        <p:sp>
          <p:nvSpPr>
            <p:cNvPr id="569" name="矩形 568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0" name="矩形 569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1" name="矩形 570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2" name="矩形 571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3" name="矩形 572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4" name="矩形 573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575" name="肘形连接符 574"/>
          <p:cNvCxnSpPr>
            <a:stCxn id="516" idx="3"/>
            <a:endCxn id="621" idx="1"/>
          </p:cNvCxnSpPr>
          <p:nvPr/>
        </p:nvCxnSpPr>
        <p:spPr>
          <a:xfrm flipV="1">
            <a:off x="7072835" y="3857107"/>
            <a:ext cx="245753" cy="245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肘形连接符 577"/>
          <p:cNvCxnSpPr>
            <a:stCxn id="431" idx="3"/>
            <a:endCxn id="516" idx="1"/>
          </p:cNvCxnSpPr>
          <p:nvPr/>
        </p:nvCxnSpPr>
        <p:spPr>
          <a:xfrm>
            <a:off x="6449141" y="3986118"/>
            <a:ext cx="325714" cy="1164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肘形连接符 580"/>
          <p:cNvCxnSpPr>
            <a:stCxn id="432" idx="3"/>
            <a:endCxn id="607" idx="1"/>
          </p:cNvCxnSpPr>
          <p:nvPr/>
        </p:nvCxnSpPr>
        <p:spPr>
          <a:xfrm>
            <a:off x="6448622" y="4152925"/>
            <a:ext cx="326233" cy="5783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肘形连接符 583"/>
          <p:cNvCxnSpPr>
            <a:stCxn id="607" idx="3"/>
            <a:endCxn id="570" idx="1"/>
          </p:cNvCxnSpPr>
          <p:nvPr/>
        </p:nvCxnSpPr>
        <p:spPr>
          <a:xfrm flipV="1">
            <a:off x="7072835" y="4620512"/>
            <a:ext cx="245753" cy="110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3" name="组合 702"/>
          <p:cNvGrpSpPr/>
          <p:nvPr/>
        </p:nvGrpSpPr>
        <p:grpSpPr>
          <a:xfrm>
            <a:off x="6774855" y="3035555"/>
            <a:ext cx="299964" cy="1889178"/>
            <a:chOff x="6837529" y="2992597"/>
            <a:chExt cx="311834" cy="1631466"/>
          </a:xfrm>
          <a:solidFill>
            <a:schemeClr val="bg2">
              <a:lumMod val="90000"/>
            </a:schemeClr>
          </a:solidFill>
        </p:grpSpPr>
        <p:sp>
          <p:nvSpPr>
            <p:cNvPr id="512" name="矩形 511"/>
            <p:cNvSpPr/>
            <p:nvPr/>
          </p:nvSpPr>
          <p:spPr>
            <a:xfrm>
              <a:off x="6837529" y="360701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3" name="矩形 512"/>
            <p:cNvSpPr/>
            <p:nvPr/>
          </p:nvSpPr>
          <p:spPr>
            <a:xfrm>
              <a:off x="6837529" y="353912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4" name="矩形 513"/>
            <p:cNvSpPr/>
            <p:nvPr/>
          </p:nvSpPr>
          <p:spPr>
            <a:xfrm>
              <a:off x="6837529" y="374431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5" name="矩形 514"/>
            <p:cNvSpPr/>
            <p:nvPr/>
          </p:nvSpPr>
          <p:spPr>
            <a:xfrm>
              <a:off x="6837529" y="367642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6" name="矩形 515"/>
            <p:cNvSpPr/>
            <p:nvPr/>
          </p:nvSpPr>
          <p:spPr>
            <a:xfrm>
              <a:off x="6837529" y="388009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7" name="矩形 516"/>
            <p:cNvSpPr/>
            <p:nvPr/>
          </p:nvSpPr>
          <p:spPr>
            <a:xfrm>
              <a:off x="6837529" y="381220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8" name="矩形 517"/>
            <p:cNvSpPr/>
            <p:nvPr/>
          </p:nvSpPr>
          <p:spPr>
            <a:xfrm>
              <a:off x="6837529" y="4013211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9" name="矩形 518"/>
            <p:cNvSpPr/>
            <p:nvPr/>
          </p:nvSpPr>
          <p:spPr>
            <a:xfrm>
              <a:off x="6837529" y="3945322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4" name="矩形 593"/>
            <p:cNvSpPr/>
            <p:nvPr/>
          </p:nvSpPr>
          <p:spPr>
            <a:xfrm>
              <a:off x="6839592" y="306048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5" name="矩形 594"/>
            <p:cNvSpPr/>
            <p:nvPr/>
          </p:nvSpPr>
          <p:spPr>
            <a:xfrm>
              <a:off x="6839592" y="299259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6" name="矩形 595"/>
            <p:cNvSpPr/>
            <p:nvPr/>
          </p:nvSpPr>
          <p:spPr>
            <a:xfrm>
              <a:off x="6839592" y="319778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7" name="矩形 596"/>
            <p:cNvSpPr/>
            <p:nvPr/>
          </p:nvSpPr>
          <p:spPr>
            <a:xfrm>
              <a:off x="6839592" y="312989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8" name="矩形 597"/>
            <p:cNvSpPr/>
            <p:nvPr/>
          </p:nvSpPr>
          <p:spPr>
            <a:xfrm>
              <a:off x="6839592" y="333356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9" name="矩形 598"/>
            <p:cNvSpPr/>
            <p:nvPr/>
          </p:nvSpPr>
          <p:spPr>
            <a:xfrm>
              <a:off x="6839592" y="326567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0" name="矩形 599"/>
            <p:cNvSpPr/>
            <p:nvPr/>
          </p:nvSpPr>
          <p:spPr>
            <a:xfrm>
              <a:off x="6839592" y="3466681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1" name="矩形 600"/>
            <p:cNvSpPr/>
            <p:nvPr/>
          </p:nvSpPr>
          <p:spPr>
            <a:xfrm>
              <a:off x="6839592" y="3398792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3" name="矩形 602"/>
            <p:cNvSpPr/>
            <p:nvPr/>
          </p:nvSpPr>
          <p:spPr>
            <a:xfrm>
              <a:off x="6837529" y="414997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4" name="矩形 603"/>
            <p:cNvSpPr/>
            <p:nvPr/>
          </p:nvSpPr>
          <p:spPr>
            <a:xfrm>
              <a:off x="6837529" y="408208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5" name="矩形 604"/>
            <p:cNvSpPr/>
            <p:nvPr/>
          </p:nvSpPr>
          <p:spPr>
            <a:xfrm>
              <a:off x="6837529" y="428727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6" name="矩形 605"/>
            <p:cNvSpPr/>
            <p:nvPr/>
          </p:nvSpPr>
          <p:spPr>
            <a:xfrm>
              <a:off x="6837529" y="421938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7" name="矩形 606"/>
            <p:cNvSpPr/>
            <p:nvPr/>
          </p:nvSpPr>
          <p:spPr>
            <a:xfrm>
              <a:off x="6837529" y="442305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8" name="矩形 607"/>
            <p:cNvSpPr/>
            <p:nvPr/>
          </p:nvSpPr>
          <p:spPr>
            <a:xfrm>
              <a:off x="6837529" y="435516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9" name="矩形 608"/>
            <p:cNvSpPr/>
            <p:nvPr/>
          </p:nvSpPr>
          <p:spPr>
            <a:xfrm>
              <a:off x="6837529" y="4556173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0" name="矩形 609"/>
            <p:cNvSpPr/>
            <p:nvPr/>
          </p:nvSpPr>
          <p:spPr>
            <a:xfrm>
              <a:off x="6837529" y="4488284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6" name="组合 615"/>
          <p:cNvGrpSpPr/>
          <p:nvPr/>
        </p:nvGrpSpPr>
        <p:grpSpPr>
          <a:xfrm>
            <a:off x="7318588" y="3744625"/>
            <a:ext cx="218828" cy="452600"/>
            <a:chOff x="8105979" y="2395141"/>
            <a:chExt cx="241165" cy="533007"/>
          </a:xfrm>
        </p:grpSpPr>
        <p:sp>
          <p:nvSpPr>
            <p:cNvPr id="617" name="矩形 616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8" name="矩形 617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9" name="矩形 618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0" name="矩形 619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1" name="矩形 620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2" name="矩形 621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23" name="组合 622"/>
          <p:cNvGrpSpPr/>
          <p:nvPr/>
        </p:nvGrpSpPr>
        <p:grpSpPr>
          <a:xfrm>
            <a:off x="7318588" y="3058127"/>
            <a:ext cx="218828" cy="452600"/>
            <a:chOff x="8105979" y="2395141"/>
            <a:chExt cx="241165" cy="533007"/>
          </a:xfrm>
        </p:grpSpPr>
        <p:sp>
          <p:nvSpPr>
            <p:cNvPr id="624" name="矩形 623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5" name="矩形 624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6" name="矩形 625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7" name="矩形 626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8" name="矩形 627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9" name="矩形 628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634" name="文本框 633"/>
          <p:cNvSpPr txBox="1"/>
          <p:nvPr/>
        </p:nvSpPr>
        <p:spPr>
          <a:xfrm>
            <a:off x="6693578" y="2703494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Global hash table</a:t>
            </a:r>
            <a:endParaRPr lang="zh-CN" altLang="en-US" sz="1050"/>
          </a:p>
        </p:txBody>
      </p:sp>
      <p:cxnSp>
        <p:nvCxnSpPr>
          <p:cNvPr id="635" name="直接箭头连接符 28"/>
          <p:cNvCxnSpPr>
            <a:stCxn id="642" idx="1"/>
            <a:endCxn id="95" idx="1"/>
          </p:cNvCxnSpPr>
          <p:nvPr/>
        </p:nvCxnSpPr>
        <p:spPr>
          <a:xfrm rot="10800000">
            <a:off x="3685302" y="3838025"/>
            <a:ext cx="743595" cy="1615776"/>
          </a:xfrm>
          <a:prstGeom prst="bentConnector3">
            <a:avLst>
              <a:gd name="adj1" fmla="val 121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箭头连接符 28"/>
          <p:cNvCxnSpPr>
            <a:stCxn id="642" idx="1"/>
            <a:endCxn id="102" idx="1"/>
          </p:cNvCxnSpPr>
          <p:nvPr/>
        </p:nvCxnSpPr>
        <p:spPr>
          <a:xfrm rot="10800000">
            <a:off x="3685300" y="4530417"/>
            <a:ext cx="743596" cy="923385"/>
          </a:xfrm>
          <a:prstGeom prst="bentConnector3">
            <a:avLst>
              <a:gd name="adj1" fmla="val 1267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矩形 641"/>
          <p:cNvSpPr/>
          <p:nvPr/>
        </p:nvSpPr>
        <p:spPr>
          <a:xfrm>
            <a:off x="4428896" y="5331505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3" name="矩形 642"/>
          <p:cNvSpPr/>
          <p:nvPr/>
        </p:nvSpPr>
        <p:spPr>
          <a:xfrm>
            <a:off x="4791749" y="1800220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50" name="直接箭头连接符 28"/>
          <p:cNvCxnSpPr>
            <a:stCxn id="626" idx="3"/>
            <a:endCxn id="643" idx="2"/>
          </p:cNvCxnSpPr>
          <p:nvPr/>
        </p:nvCxnSpPr>
        <p:spPr>
          <a:xfrm flipH="1" flipV="1">
            <a:off x="5161603" y="2044812"/>
            <a:ext cx="2375814" cy="1428421"/>
          </a:xfrm>
          <a:prstGeom prst="bentConnector4">
            <a:avLst>
              <a:gd name="adj1" fmla="val -26430"/>
              <a:gd name="adj2" fmla="val 72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箭头连接符 28"/>
          <p:cNvCxnSpPr>
            <a:stCxn id="619" idx="3"/>
            <a:endCxn id="643" idx="2"/>
          </p:cNvCxnSpPr>
          <p:nvPr/>
        </p:nvCxnSpPr>
        <p:spPr>
          <a:xfrm flipH="1" flipV="1">
            <a:off x="5161603" y="2044812"/>
            <a:ext cx="2375814" cy="2114919"/>
          </a:xfrm>
          <a:prstGeom prst="bentConnector4">
            <a:avLst>
              <a:gd name="adj1" fmla="val -22807"/>
              <a:gd name="adj2" fmla="val 78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28"/>
          <p:cNvCxnSpPr>
            <a:stCxn id="571" idx="3"/>
            <a:endCxn id="643" idx="2"/>
          </p:cNvCxnSpPr>
          <p:nvPr/>
        </p:nvCxnSpPr>
        <p:spPr>
          <a:xfrm flipH="1" flipV="1">
            <a:off x="5161603" y="2044812"/>
            <a:ext cx="2375814" cy="2802340"/>
          </a:xfrm>
          <a:prstGeom prst="bentConnector4">
            <a:avLst>
              <a:gd name="adj1" fmla="val -19600"/>
              <a:gd name="adj2" fmla="val 80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文本框 680"/>
          <p:cNvSpPr txBox="1"/>
          <p:nvPr/>
        </p:nvSpPr>
        <p:spPr>
          <a:xfrm>
            <a:off x="3637593" y="5188949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  <p:sp>
        <p:nvSpPr>
          <p:cNvPr id="682" name="文本框 681"/>
          <p:cNvSpPr txBox="1"/>
          <p:nvPr/>
        </p:nvSpPr>
        <p:spPr>
          <a:xfrm>
            <a:off x="5130041" y="2053053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3601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2126" y="3372756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2126" y="288357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630966" y="3128164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3976" y="38619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9326" y="38619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V="1">
            <a:off x="1192816" y="3617348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0"/>
          </p:cNvCxnSpPr>
          <p:nvPr/>
        </p:nvCxnSpPr>
        <p:spPr>
          <a:xfrm flipH="1" flipV="1">
            <a:off x="1805720" y="3617348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箭头 15"/>
          <p:cNvSpPr/>
          <p:nvPr/>
        </p:nvSpPr>
        <p:spPr>
          <a:xfrm>
            <a:off x="2583661" y="333651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65871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94160" y="201207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</p:cNvCxnSpPr>
          <p:nvPr/>
        </p:nvCxnSpPr>
        <p:spPr>
          <a:xfrm flipV="1">
            <a:off x="4024711" y="2256665"/>
            <a:ext cx="81604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772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2307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358656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0"/>
          </p:cNvCxnSpPr>
          <p:nvPr/>
        </p:nvCxnSpPr>
        <p:spPr>
          <a:xfrm flipH="1" flipV="1">
            <a:off x="419946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481263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49046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44396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0"/>
          </p:cNvCxnSpPr>
          <p:nvPr/>
        </p:nvCxnSpPr>
        <p:spPr>
          <a:xfrm flipV="1">
            <a:off x="5407886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0"/>
          </p:cNvCxnSpPr>
          <p:nvPr/>
        </p:nvCxnSpPr>
        <p:spPr>
          <a:xfrm flipH="1" flipV="1">
            <a:off x="6020790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</p:cNvCxnSpPr>
          <p:nvPr/>
        </p:nvCxnSpPr>
        <p:spPr>
          <a:xfrm flipH="1" flipV="1">
            <a:off x="5049047" y="2256665"/>
            <a:ext cx="79105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520238" y="2584314"/>
            <a:ext cx="828440" cy="173728"/>
            <a:chOff x="4853621" y="2348983"/>
            <a:chExt cx="940689" cy="177420"/>
          </a:xfrm>
        </p:grpSpPr>
        <p:sp>
          <p:nvSpPr>
            <p:cNvPr id="36" name="矩形 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13989" y="2376161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53" name="直接箭头连接符 52"/>
          <p:cNvCxnSpPr>
            <a:stCxn id="17" idx="3"/>
            <a:endCxn id="37" idx="1"/>
          </p:cNvCxnSpPr>
          <p:nvPr/>
        </p:nvCxnSpPr>
        <p:spPr>
          <a:xfrm>
            <a:off x="4383551" y="2623553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1"/>
            <a:endCxn id="48" idx="3"/>
          </p:cNvCxnSpPr>
          <p:nvPr/>
        </p:nvCxnSpPr>
        <p:spPr>
          <a:xfrm flipH="1">
            <a:off x="5348678" y="2623553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665871" y="43968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59" idx="0"/>
            <a:endCxn id="88" idx="2"/>
          </p:cNvCxnSpPr>
          <p:nvPr/>
        </p:nvCxnSpPr>
        <p:spPr>
          <a:xfrm flipH="1" flipV="1">
            <a:off x="4022757" y="4179252"/>
            <a:ext cx="1954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227721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123071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62" idx="0"/>
          </p:cNvCxnSpPr>
          <p:nvPr/>
        </p:nvCxnSpPr>
        <p:spPr>
          <a:xfrm flipV="1">
            <a:off x="3586561" y="46414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3" idx="0"/>
          </p:cNvCxnSpPr>
          <p:nvPr/>
        </p:nvCxnSpPr>
        <p:spPr>
          <a:xfrm flipH="1" flipV="1">
            <a:off x="4199465" y="46414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481263" y="43968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49046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44396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7" idx="0"/>
          </p:cNvCxnSpPr>
          <p:nvPr/>
        </p:nvCxnSpPr>
        <p:spPr>
          <a:xfrm flipV="1">
            <a:off x="5407886" y="46414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8" idx="0"/>
          </p:cNvCxnSpPr>
          <p:nvPr/>
        </p:nvCxnSpPr>
        <p:spPr>
          <a:xfrm flipH="1" flipV="1">
            <a:off x="6020790" y="46414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0"/>
            <a:endCxn id="89" idx="2"/>
          </p:cNvCxnSpPr>
          <p:nvPr/>
        </p:nvCxnSpPr>
        <p:spPr>
          <a:xfrm flipV="1">
            <a:off x="5840103" y="4179252"/>
            <a:ext cx="0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4520238" y="4479881"/>
            <a:ext cx="828440" cy="173728"/>
            <a:chOff x="4853621" y="2348983"/>
            <a:chExt cx="940689" cy="177420"/>
          </a:xfrm>
        </p:grpSpPr>
        <p:sp>
          <p:nvSpPr>
            <p:cNvPr id="73" name="矩形 72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313989" y="427172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86" name="直接箭头连接符 85"/>
          <p:cNvCxnSpPr>
            <a:stCxn id="59" idx="3"/>
            <a:endCxn id="74" idx="1"/>
          </p:cNvCxnSpPr>
          <p:nvPr/>
        </p:nvCxnSpPr>
        <p:spPr>
          <a:xfrm>
            <a:off x="4383551" y="4519120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6" idx="1"/>
            <a:endCxn id="84" idx="3"/>
          </p:cNvCxnSpPr>
          <p:nvPr/>
        </p:nvCxnSpPr>
        <p:spPr>
          <a:xfrm flipH="1">
            <a:off x="5348678" y="4519120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663917" y="39346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81263" y="39346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94160" y="1599089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18" idx="0"/>
            <a:endCxn id="94" idx="2"/>
          </p:cNvCxnSpPr>
          <p:nvPr/>
        </p:nvCxnSpPr>
        <p:spPr>
          <a:xfrm flipV="1">
            <a:off x="4953000" y="1843681"/>
            <a:ext cx="0" cy="168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01405" y="2217152"/>
            <a:ext cx="4055460" cy="154657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insert_hash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zh-CN" altLang="en-US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calc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get_hash_entry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CAS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(!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292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6350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8728" y="3817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V="1">
            <a:off x="1664761" y="4080664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0962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7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1198036" y="4579373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1819470" y="4579373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68784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H="1" flipV="1">
            <a:off x="2233273" y="4080664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18728" y="33584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4" idx="0"/>
            <a:endCxn id="17" idx="2"/>
          </p:cNvCxnSpPr>
          <p:nvPr/>
        </p:nvCxnSpPr>
        <p:spPr>
          <a:xfrm flipV="1">
            <a:off x="2107139" y="362564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18728" y="289997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0"/>
            <a:endCxn id="24" idx="2"/>
          </p:cNvCxnSpPr>
          <p:nvPr/>
        </p:nvCxnSpPr>
        <p:spPr>
          <a:xfrm flipV="1">
            <a:off x="2107139" y="316711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18728" y="242775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4" idx="0"/>
            <a:endCxn id="31" idx="2"/>
          </p:cNvCxnSpPr>
          <p:nvPr/>
        </p:nvCxnSpPr>
        <p:spPr>
          <a:xfrm flipV="1">
            <a:off x="2107139" y="2694900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893486" y="332597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857891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00269" y="42075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4246302" y="4471189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39116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2461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1" idx="0"/>
          </p:cNvCxnSpPr>
          <p:nvPr/>
        </p:nvCxnSpPr>
        <p:spPr>
          <a:xfrm flipV="1">
            <a:off x="3779577" y="4969898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0"/>
          </p:cNvCxnSpPr>
          <p:nvPr/>
        </p:nvCxnSpPr>
        <p:spPr>
          <a:xfrm flipH="1" flipV="1">
            <a:off x="4401011" y="4969898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750325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</p:cNvCxnSpPr>
          <p:nvPr/>
        </p:nvCxnSpPr>
        <p:spPr>
          <a:xfrm flipH="1" flipV="1">
            <a:off x="4814814" y="4471189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300269" y="3749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69" idx="0"/>
            <a:endCxn id="77" idx="2"/>
          </p:cNvCxnSpPr>
          <p:nvPr/>
        </p:nvCxnSpPr>
        <p:spPr>
          <a:xfrm flipV="1">
            <a:off x="4688680" y="401616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300269" y="190633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7" idx="0"/>
            <a:endCxn id="95" idx="2"/>
          </p:cNvCxnSpPr>
          <p:nvPr/>
        </p:nvCxnSpPr>
        <p:spPr>
          <a:xfrm flipV="1">
            <a:off x="4688680" y="3563219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300269" y="14427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9" idx="0"/>
            <a:endCxn id="81" idx="2"/>
          </p:cNvCxnSpPr>
          <p:nvPr/>
        </p:nvCxnSpPr>
        <p:spPr>
          <a:xfrm flipV="1">
            <a:off x="4688680" y="1709945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39116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2461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83" idx="0"/>
            <a:endCxn id="71" idx="2"/>
          </p:cNvCxnSpPr>
          <p:nvPr/>
        </p:nvCxnSpPr>
        <p:spPr>
          <a:xfrm flipV="1">
            <a:off x="377957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0"/>
            <a:endCxn id="72" idx="2"/>
          </p:cNvCxnSpPr>
          <p:nvPr/>
        </p:nvCxnSpPr>
        <p:spPr>
          <a:xfrm flipV="1">
            <a:off x="471302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258066" y="52087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1"/>
          <p:cNvCxnSpPr>
            <a:stCxn id="91" idx="0"/>
          </p:cNvCxnSpPr>
          <p:nvPr/>
        </p:nvCxnSpPr>
        <p:spPr>
          <a:xfrm flipH="1" flipV="1">
            <a:off x="5314292" y="4982927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300269" y="32960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5" idx="0"/>
            <a:endCxn id="102" idx="2"/>
          </p:cNvCxnSpPr>
          <p:nvPr/>
        </p:nvCxnSpPr>
        <p:spPr>
          <a:xfrm flipV="1">
            <a:off x="4688680" y="3118298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269" y="28511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stCxn id="102" idx="0"/>
            <a:endCxn id="181" idx="2"/>
          </p:cNvCxnSpPr>
          <p:nvPr/>
        </p:nvCxnSpPr>
        <p:spPr>
          <a:xfrm flipV="1">
            <a:off x="4688680" y="265977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4300269" y="239262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stCxn id="181" idx="0"/>
            <a:endCxn id="79" idx="2"/>
          </p:cNvCxnSpPr>
          <p:nvPr/>
        </p:nvCxnSpPr>
        <p:spPr>
          <a:xfrm flipV="1">
            <a:off x="4688680" y="2173477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076283" y="25618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76283" y="209829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86" idx="0"/>
            <a:endCxn id="87" idx="2"/>
          </p:cNvCxnSpPr>
          <p:nvPr/>
        </p:nvCxnSpPr>
        <p:spPr>
          <a:xfrm flipV="1">
            <a:off x="7464694" y="2365440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86" idx="2"/>
          </p:cNvCxnSpPr>
          <p:nvPr/>
        </p:nvCxnSpPr>
        <p:spPr>
          <a:xfrm flipV="1">
            <a:off x="7464694" y="2828972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899532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41910" y="39099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94" idx="0"/>
          </p:cNvCxnSpPr>
          <p:nvPr/>
        </p:nvCxnSpPr>
        <p:spPr>
          <a:xfrm flipV="1">
            <a:off x="9287943" y="4173625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43280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6625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8" idx="0"/>
          </p:cNvCxnSpPr>
          <p:nvPr/>
        </p:nvCxnSpPr>
        <p:spPr>
          <a:xfrm flipV="1">
            <a:off x="8821218" y="4672334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0" idx="0"/>
          </p:cNvCxnSpPr>
          <p:nvPr/>
        </p:nvCxnSpPr>
        <p:spPr>
          <a:xfrm flipH="1" flipV="1">
            <a:off x="9442652" y="4672334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9791966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104" idx="0"/>
          </p:cNvCxnSpPr>
          <p:nvPr/>
        </p:nvCxnSpPr>
        <p:spPr>
          <a:xfrm flipH="1" flipV="1">
            <a:off x="9856455" y="4173625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341910" y="345145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6" idx="0"/>
            <a:endCxn id="107" idx="2"/>
          </p:cNvCxnSpPr>
          <p:nvPr/>
        </p:nvCxnSpPr>
        <p:spPr>
          <a:xfrm flipV="1">
            <a:off x="9730321" y="3718604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23" idx="2"/>
          </p:cNvCxnSpPr>
          <p:nvPr/>
        </p:nvCxnSpPr>
        <p:spPr>
          <a:xfrm flipV="1">
            <a:off x="9730321" y="3265655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43280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36625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stCxn id="117" idx="0"/>
            <a:endCxn id="98" idx="2"/>
          </p:cNvCxnSpPr>
          <p:nvPr/>
        </p:nvCxnSpPr>
        <p:spPr>
          <a:xfrm flipV="1">
            <a:off x="882121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8" idx="0"/>
            <a:endCxn id="100" idx="2"/>
          </p:cNvCxnSpPr>
          <p:nvPr/>
        </p:nvCxnSpPr>
        <p:spPr>
          <a:xfrm flipV="1">
            <a:off x="975466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10299707" y="49111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2" name="直接箭头连接符 121"/>
          <p:cNvCxnSpPr>
            <a:stCxn id="121" idx="0"/>
          </p:cNvCxnSpPr>
          <p:nvPr/>
        </p:nvCxnSpPr>
        <p:spPr>
          <a:xfrm flipH="1" flipV="1">
            <a:off x="10355933" y="4685363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341910" y="29985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23" idx="0"/>
            <a:endCxn id="125" idx="2"/>
          </p:cNvCxnSpPr>
          <p:nvPr/>
        </p:nvCxnSpPr>
        <p:spPr>
          <a:xfrm flipV="1">
            <a:off x="9730321" y="2820734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341910" y="25535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5" idx="0"/>
            <a:endCxn id="127" idx="2"/>
          </p:cNvCxnSpPr>
          <p:nvPr/>
        </p:nvCxnSpPr>
        <p:spPr>
          <a:xfrm flipV="1">
            <a:off x="9730321" y="2362209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341910" y="20950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7" idx="0"/>
          </p:cNvCxnSpPr>
          <p:nvPr/>
        </p:nvCxnSpPr>
        <p:spPr>
          <a:xfrm flipV="1">
            <a:off x="9730321" y="1875913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076283" y="30481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9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25895" y="272514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5895" y="23089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31" idx="2"/>
          </p:cNvCxnSpPr>
          <p:nvPr/>
        </p:nvCxnSpPr>
        <p:spPr>
          <a:xfrm flipV="1">
            <a:off x="1914306" y="2576060"/>
            <a:ext cx="0" cy="14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25895" y="316600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0"/>
            <a:endCxn id="29" idx="2"/>
          </p:cNvCxnSpPr>
          <p:nvPr/>
        </p:nvCxnSpPr>
        <p:spPr>
          <a:xfrm flipV="1">
            <a:off x="1914306" y="2992292"/>
            <a:ext cx="0" cy="17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150881" y="322197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50881" y="19229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44" idx="0"/>
            <a:endCxn id="41" idx="2"/>
          </p:cNvCxnSpPr>
          <p:nvPr/>
        </p:nvCxnSpPr>
        <p:spPr>
          <a:xfrm flipV="1">
            <a:off x="3539292" y="2623721"/>
            <a:ext cx="0" cy="161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50881" y="36668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0"/>
            <a:endCxn id="36" idx="2"/>
          </p:cNvCxnSpPr>
          <p:nvPr/>
        </p:nvCxnSpPr>
        <p:spPr>
          <a:xfrm flipV="1">
            <a:off x="3539292" y="3489125"/>
            <a:ext cx="0" cy="17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50881" y="23565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50881" y="27853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4" idx="2"/>
          </p:cNvCxnSpPr>
          <p:nvPr/>
        </p:nvCxnSpPr>
        <p:spPr>
          <a:xfrm flipV="1">
            <a:off x="3539292" y="3052491"/>
            <a:ext cx="0" cy="16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1" idx="0"/>
            <a:endCxn id="37" idx="2"/>
          </p:cNvCxnSpPr>
          <p:nvPr/>
        </p:nvCxnSpPr>
        <p:spPr>
          <a:xfrm flipV="1">
            <a:off x="3539292" y="2190116"/>
            <a:ext cx="0" cy="16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2517540" y="265625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150881" y="475657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50881" y="51921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3539292" y="5023717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150881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7" idx="0"/>
            <a:endCxn id="70" idx="2"/>
          </p:cNvCxnSpPr>
          <p:nvPr/>
        </p:nvCxnSpPr>
        <p:spPr>
          <a:xfrm flipV="1">
            <a:off x="3539292" y="4577755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 rot="5400000">
            <a:off x="2716526" y="39185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593709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7" idx="0"/>
          </p:cNvCxnSpPr>
          <p:nvPr/>
        </p:nvCxnSpPr>
        <p:spPr>
          <a:xfrm flipH="1" flipV="1">
            <a:off x="2146376" y="5020691"/>
            <a:ext cx="320939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593709" y="47535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078904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6" idx="0"/>
            <a:endCxn id="74" idx="2"/>
          </p:cNvCxnSpPr>
          <p:nvPr/>
        </p:nvCxnSpPr>
        <p:spPr>
          <a:xfrm flipV="1">
            <a:off x="1982120" y="4577755"/>
            <a:ext cx="0" cy="175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133065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79" idx="0"/>
          </p:cNvCxnSpPr>
          <p:nvPr/>
        </p:nvCxnSpPr>
        <p:spPr>
          <a:xfrm flipV="1">
            <a:off x="1521476" y="5020691"/>
            <a:ext cx="311137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634342" y="1922969"/>
            <a:ext cx="0" cy="2107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133065" y="4030824"/>
            <a:ext cx="27946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41082" y="1462228"/>
            <a:ext cx="3358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370531" y="246274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1</a:t>
            </a:r>
            <a:endParaRPr lang="zh-CN" altLang="en-US" sz="1200"/>
          </a:p>
        </p:txBody>
      </p:sp>
      <p:sp>
        <p:nvSpPr>
          <p:cNvPr id="129" name="文本框 128"/>
          <p:cNvSpPr txBox="1"/>
          <p:nvPr/>
        </p:nvSpPr>
        <p:spPr>
          <a:xfrm>
            <a:off x="2117342" y="400338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2</a:t>
            </a:r>
            <a:endParaRPr lang="zh-CN" altLang="en-US" sz="1200"/>
          </a:p>
        </p:txBody>
      </p:sp>
      <p:sp>
        <p:nvSpPr>
          <p:cNvPr id="130" name="文本框 129"/>
          <p:cNvSpPr txBox="1"/>
          <p:nvPr/>
        </p:nvSpPr>
        <p:spPr>
          <a:xfrm>
            <a:off x="1701130" y="5517041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master</a:t>
            </a:r>
            <a:endParaRPr lang="zh-CN" altLang="en-US" sz="1200"/>
          </a:p>
        </p:txBody>
      </p:sp>
      <p:sp>
        <p:nvSpPr>
          <p:cNvPr id="131" name="文本框 130"/>
          <p:cNvSpPr txBox="1"/>
          <p:nvPr/>
        </p:nvSpPr>
        <p:spPr>
          <a:xfrm>
            <a:off x="3229046" y="5516489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slave</a:t>
            </a:r>
            <a:endParaRPr lang="zh-CN" altLang="en-US" sz="1200"/>
          </a:p>
        </p:txBody>
      </p:sp>
      <p:sp>
        <p:nvSpPr>
          <p:cNvPr id="138" name="矩形 137"/>
          <p:cNvSpPr/>
          <p:nvPr/>
        </p:nvSpPr>
        <p:spPr>
          <a:xfrm>
            <a:off x="5227462" y="34783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227462" y="39139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0"/>
            <a:endCxn id="138" idx="2"/>
          </p:cNvCxnSpPr>
          <p:nvPr/>
        </p:nvCxnSpPr>
        <p:spPr>
          <a:xfrm flipV="1">
            <a:off x="5615873" y="3745536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5227462" y="30324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38" idx="0"/>
            <a:endCxn id="141" idx="2"/>
          </p:cNvCxnSpPr>
          <p:nvPr/>
        </p:nvCxnSpPr>
        <p:spPr>
          <a:xfrm flipV="1">
            <a:off x="5615873" y="3299574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右箭头 145"/>
          <p:cNvSpPr/>
          <p:nvPr/>
        </p:nvSpPr>
        <p:spPr>
          <a:xfrm>
            <a:off x="6202195" y="339460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678074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678074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9" name="直接箭头连接符 148"/>
          <p:cNvCxnSpPr>
            <a:stCxn id="148" idx="0"/>
            <a:endCxn id="147" idx="2"/>
          </p:cNvCxnSpPr>
          <p:nvPr/>
        </p:nvCxnSpPr>
        <p:spPr>
          <a:xfrm flipV="1">
            <a:off x="7066485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159660" y="2320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47" idx="0"/>
            <a:endCxn id="159" idx="2"/>
          </p:cNvCxnSpPr>
          <p:nvPr/>
        </p:nvCxnSpPr>
        <p:spPr>
          <a:xfrm flipV="1">
            <a:off x="7066485" y="3545583"/>
            <a:ext cx="0" cy="24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664960" y="327843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664960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664960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直接箭头连接符 155"/>
          <p:cNvCxnSpPr>
            <a:stCxn id="155" idx="0"/>
            <a:endCxn id="154" idx="2"/>
          </p:cNvCxnSpPr>
          <p:nvPr/>
        </p:nvCxnSpPr>
        <p:spPr>
          <a:xfrm flipV="1">
            <a:off x="8053371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6678074" y="32784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4" idx="0"/>
            <a:endCxn id="152" idx="2"/>
          </p:cNvCxnSpPr>
          <p:nvPr/>
        </p:nvCxnSpPr>
        <p:spPr>
          <a:xfrm flipV="1">
            <a:off x="8053371" y="3545582"/>
            <a:ext cx="0" cy="24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59660" y="27679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stCxn id="159" idx="0"/>
          </p:cNvCxnSpPr>
          <p:nvPr/>
        </p:nvCxnSpPr>
        <p:spPr>
          <a:xfrm flipV="1">
            <a:off x="7066485" y="3035109"/>
            <a:ext cx="299238" cy="243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2" idx="0"/>
          </p:cNvCxnSpPr>
          <p:nvPr/>
        </p:nvCxnSpPr>
        <p:spPr>
          <a:xfrm flipH="1" flipV="1">
            <a:off x="7738571" y="3047019"/>
            <a:ext cx="314800" cy="231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8" idx="0"/>
            <a:endCxn id="150" idx="2"/>
          </p:cNvCxnSpPr>
          <p:nvPr/>
        </p:nvCxnSpPr>
        <p:spPr>
          <a:xfrm flipV="1">
            <a:off x="7548071" y="2588072"/>
            <a:ext cx="0" cy="179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6046478" y="30877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3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1002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45028" y="32930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5028" y="28208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433439" y="3088019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45028" y="37899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3" idx="2"/>
          </p:cNvCxnSpPr>
          <p:nvPr/>
        </p:nvCxnSpPr>
        <p:spPr>
          <a:xfrm flipV="1">
            <a:off x="1433439" y="3560237"/>
            <a:ext cx="0" cy="22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70014" y="396720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0014" y="19845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4" idx="0"/>
            <a:endCxn id="13" idx="2"/>
          </p:cNvCxnSpPr>
          <p:nvPr/>
        </p:nvCxnSpPr>
        <p:spPr>
          <a:xfrm flipV="1">
            <a:off x="3058425" y="3266314"/>
            <a:ext cx="0" cy="21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70014" y="444942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  <a:endCxn id="8" idx="2"/>
          </p:cNvCxnSpPr>
          <p:nvPr/>
        </p:nvCxnSpPr>
        <p:spPr>
          <a:xfrm flipV="1">
            <a:off x="3058425" y="4234356"/>
            <a:ext cx="0" cy="215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670014" y="29991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0014" y="34839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8" idx="0"/>
            <a:endCxn id="14" idx="2"/>
          </p:cNvCxnSpPr>
          <p:nvPr/>
        </p:nvCxnSpPr>
        <p:spPr>
          <a:xfrm flipV="1">
            <a:off x="3058425" y="3751070"/>
            <a:ext cx="0" cy="2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8" idx="2"/>
          </p:cNvCxnSpPr>
          <p:nvPr/>
        </p:nvCxnSpPr>
        <p:spPr>
          <a:xfrm flipV="1">
            <a:off x="3058425" y="2763285"/>
            <a:ext cx="0" cy="2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2091103" y="322419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70014" y="249613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3058425" y="2251736"/>
            <a:ext cx="0" cy="244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38201" y="1543238"/>
            <a:ext cx="3453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226611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73086" y="278449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3086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9" idx="2"/>
          </p:cNvCxnSpPr>
          <p:nvPr/>
        </p:nvCxnSpPr>
        <p:spPr>
          <a:xfrm flipV="1">
            <a:off x="2761497" y="2655619"/>
            <a:ext cx="0" cy="128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1873390" y="286069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3086" y="319757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26" idx="0"/>
            <a:endCxn id="12" idx="2"/>
          </p:cNvCxnSpPr>
          <p:nvPr/>
        </p:nvCxnSpPr>
        <p:spPr>
          <a:xfrm flipV="1">
            <a:off x="2761497" y="3464726"/>
            <a:ext cx="0" cy="17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8" idx="2"/>
          </p:cNvCxnSpPr>
          <p:nvPr/>
        </p:nvCxnSpPr>
        <p:spPr>
          <a:xfrm flipV="1">
            <a:off x="2761497" y="3051638"/>
            <a:ext cx="0" cy="14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73086" y="3639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6382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6382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V="1">
            <a:off x="4684793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831268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31268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0"/>
            <a:endCxn id="36" idx="2"/>
          </p:cNvCxnSpPr>
          <p:nvPr/>
        </p:nvCxnSpPr>
        <p:spPr>
          <a:xfrm flipV="1">
            <a:off x="6219679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>
            <a:off x="5311937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31268" y="32193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2" idx="0"/>
            <a:endCxn id="39" idx="2"/>
          </p:cNvCxnSpPr>
          <p:nvPr/>
        </p:nvCxnSpPr>
        <p:spPr>
          <a:xfrm flipV="1">
            <a:off x="6219679" y="3486498"/>
            <a:ext cx="0" cy="16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5" idx="2"/>
          </p:cNvCxnSpPr>
          <p:nvPr/>
        </p:nvCxnSpPr>
        <p:spPr>
          <a:xfrm flipV="1">
            <a:off x="6219679" y="3062521"/>
            <a:ext cx="0" cy="15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31268" y="36505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7995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7995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3" idx="0"/>
            <a:endCxn id="44" idx="2"/>
          </p:cNvCxnSpPr>
          <p:nvPr/>
        </p:nvCxnSpPr>
        <p:spPr>
          <a:xfrm flipV="1">
            <a:off x="8016406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162881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62881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7" idx="2"/>
          </p:cNvCxnSpPr>
          <p:nvPr/>
        </p:nvCxnSpPr>
        <p:spPr>
          <a:xfrm flipV="1">
            <a:off x="9551292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8634001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162881" y="32193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50" idx="2"/>
          </p:cNvCxnSpPr>
          <p:nvPr/>
        </p:nvCxnSpPr>
        <p:spPr>
          <a:xfrm flipV="1">
            <a:off x="9551292" y="3486501"/>
            <a:ext cx="0" cy="15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6" idx="2"/>
          </p:cNvCxnSpPr>
          <p:nvPr/>
        </p:nvCxnSpPr>
        <p:spPr>
          <a:xfrm flipV="1">
            <a:off x="9551292" y="3062521"/>
            <a:ext cx="0" cy="156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162881" y="363969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Aggregation</a:t>
            </a:r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16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12934" y="326556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8" idx="2"/>
          </p:cNvCxnSpPr>
          <p:nvPr/>
        </p:nvCxnSpPr>
        <p:spPr>
          <a:xfrm flipV="1">
            <a:off x="2301345" y="3079843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12934" y="2812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09200" y="294626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1115" y="39863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1115" y="22746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  <a:endCxn id="16" idx="2"/>
          </p:cNvCxnSpPr>
          <p:nvPr/>
        </p:nvCxnSpPr>
        <p:spPr>
          <a:xfrm flipV="1">
            <a:off x="3799526" y="3822283"/>
            <a:ext cx="0" cy="16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1115" y="35551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6" idx="0"/>
            <a:endCxn id="18" idx="2"/>
          </p:cNvCxnSpPr>
          <p:nvPr/>
        </p:nvCxnSpPr>
        <p:spPr>
          <a:xfrm flipV="1">
            <a:off x="3799526" y="3399135"/>
            <a:ext cx="0" cy="15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11115" y="31319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20" idx="2"/>
          </p:cNvCxnSpPr>
          <p:nvPr/>
        </p:nvCxnSpPr>
        <p:spPr>
          <a:xfrm flipV="1">
            <a:off x="3799526" y="2973694"/>
            <a:ext cx="0" cy="158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11115" y="27065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0"/>
            <a:endCxn id="12" idx="2"/>
          </p:cNvCxnSpPr>
          <p:nvPr/>
        </p:nvCxnSpPr>
        <p:spPr>
          <a:xfrm flipV="1">
            <a:off x="3799526" y="2541827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033581" y="318459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9" idx="0"/>
            <a:endCxn id="52" idx="2"/>
          </p:cNvCxnSpPr>
          <p:nvPr/>
        </p:nvCxnSpPr>
        <p:spPr>
          <a:xfrm flipV="1">
            <a:off x="8421992" y="2998874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033581" y="27317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9008314" y="290206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523947" y="34172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523947" y="25381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4" idx="0"/>
            <a:endCxn id="57" idx="2"/>
          </p:cNvCxnSpPr>
          <p:nvPr/>
        </p:nvCxnSpPr>
        <p:spPr>
          <a:xfrm flipV="1">
            <a:off x="9912358" y="3237197"/>
            <a:ext cx="0" cy="180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23947" y="297005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7" idx="0"/>
            <a:endCxn id="55" idx="2"/>
          </p:cNvCxnSpPr>
          <p:nvPr/>
        </p:nvCxnSpPr>
        <p:spPr>
          <a:xfrm flipV="1">
            <a:off x="9912358" y="2805330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45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26" idx="0"/>
            <a:endCxn id="7" idx="2"/>
          </p:cNvCxnSpPr>
          <p:nvPr/>
        </p:nvCxnSpPr>
        <p:spPr>
          <a:xfrm flipV="1">
            <a:off x="1553347" y="2437072"/>
            <a:ext cx="0" cy="192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64936" y="2169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172673" y="246908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21737" y="224506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64936" y="26293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1737" y="17944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12" idx="0"/>
            <a:endCxn id="29" idx="2"/>
          </p:cNvCxnSpPr>
          <p:nvPr/>
        </p:nvCxnSpPr>
        <p:spPr>
          <a:xfrm flipV="1">
            <a:off x="3410148" y="2061598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682037" y="26050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8" idx="2"/>
          </p:cNvCxnSpPr>
          <p:nvPr/>
        </p:nvCxnSpPr>
        <p:spPr>
          <a:xfrm flipV="1">
            <a:off x="8070448" y="2419349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682037" y="21522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8656569" y="23106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165958" y="2378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65958" y="28288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1" idx="0"/>
            <a:endCxn id="70" idx="2"/>
          </p:cNvCxnSpPr>
          <p:nvPr/>
        </p:nvCxnSpPr>
        <p:spPr>
          <a:xfrm flipV="1">
            <a:off x="9554369" y="2645781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165958" y="19280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0" idx="0"/>
            <a:endCxn id="73" idx="2"/>
          </p:cNvCxnSpPr>
          <p:nvPr/>
        </p:nvCxnSpPr>
        <p:spPr>
          <a:xfrm flipV="1">
            <a:off x="9554369" y="2195172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98141" y="51541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  <a:endCxn id="77" idx="2"/>
          </p:cNvCxnSpPr>
          <p:nvPr/>
        </p:nvCxnSpPr>
        <p:spPr>
          <a:xfrm flipV="1">
            <a:off x="1586552" y="4968470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198141" y="47013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2172673" y="4859766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682062" y="49277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82062" y="537798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80" idx="0"/>
            <a:endCxn id="79" idx="2"/>
          </p:cNvCxnSpPr>
          <p:nvPr/>
        </p:nvCxnSpPr>
        <p:spPr>
          <a:xfrm flipV="1">
            <a:off x="3070473" y="5194902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82062" y="44771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79" idx="0"/>
            <a:endCxn id="82" idx="2"/>
          </p:cNvCxnSpPr>
          <p:nvPr/>
        </p:nvCxnSpPr>
        <p:spPr>
          <a:xfrm flipV="1">
            <a:off x="3070473" y="4744293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3172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22001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0"/>
          </p:cNvCxnSpPr>
          <p:nvPr/>
        </p:nvCxnSpPr>
        <p:spPr>
          <a:xfrm flipV="1">
            <a:off x="1091583" y="2896481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0"/>
          </p:cNvCxnSpPr>
          <p:nvPr/>
        </p:nvCxnSpPr>
        <p:spPr>
          <a:xfrm flipH="1" flipV="1">
            <a:off x="1754105" y="2896481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021737" y="270491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59973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78802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直接箭头连接符 93"/>
          <p:cNvCxnSpPr>
            <a:stCxn id="61" idx="0"/>
          </p:cNvCxnSpPr>
          <p:nvPr/>
        </p:nvCxnSpPr>
        <p:spPr>
          <a:xfrm flipV="1">
            <a:off x="2948384" y="2972057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3" idx="0"/>
          </p:cNvCxnSpPr>
          <p:nvPr/>
        </p:nvCxnSpPr>
        <p:spPr>
          <a:xfrm flipH="1" flipV="1">
            <a:off x="3610906" y="2972057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60" idx="0"/>
            <a:endCxn id="12" idx="2"/>
          </p:cNvCxnSpPr>
          <p:nvPr/>
        </p:nvCxnSpPr>
        <p:spPr>
          <a:xfrm flipV="1">
            <a:off x="3410148" y="2512207"/>
            <a:ext cx="0" cy="19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3478802" y="36153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>
            <a:stCxn id="97" idx="0"/>
            <a:endCxn id="93" idx="2"/>
          </p:cNvCxnSpPr>
          <p:nvPr/>
        </p:nvCxnSpPr>
        <p:spPr>
          <a:xfrm flipV="1">
            <a:off x="3867213" y="3458510"/>
            <a:ext cx="0" cy="15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559973" y="36139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99" idx="0"/>
            <a:endCxn id="61" idx="2"/>
          </p:cNvCxnSpPr>
          <p:nvPr/>
        </p:nvCxnSpPr>
        <p:spPr>
          <a:xfrm flipV="1">
            <a:off x="2948384" y="3458510"/>
            <a:ext cx="0" cy="15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2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16220" y="3824534"/>
            <a:ext cx="3663925" cy="1299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折角形 40"/>
          <p:cNvSpPr/>
          <p:nvPr/>
        </p:nvSpPr>
        <p:spPr>
          <a:xfrm>
            <a:off x="2559847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1775714" y="4170977"/>
            <a:ext cx="552085" cy="37244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折角形 43"/>
          <p:cNvSpPr/>
          <p:nvPr/>
        </p:nvSpPr>
        <p:spPr>
          <a:xfrm>
            <a:off x="3359528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2559847" y="462503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3359528" y="462285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95437" y="1745838"/>
            <a:ext cx="1075252" cy="1721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16627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16627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16627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926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138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138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0138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2048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260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260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3260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0124" y="2362634"/>
            <a:ext cx="4408085" cy="4766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00124" y="2934497"/>
            <a:ext cx="4408085" cy="437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4204893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Table1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4204893" y="4622979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Table2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333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5147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996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Recv</a:t>
            </a:r>
            <a:r>
              <a:rPr lang="en-US" altLang="zh-CN" sz="900" dirty="0" smtClean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9960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  <a:endCxn id="5" idx="2"/>
          </p:cNvCxnSpPr>
          <p:nvPr/>
        </p:nvCxnSpPr>
        <p:spPr>
          <a:xfrm flipV="1">
            <a:off x="3318371" y="2472961"/>
            <a:ext cx="0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18371" y="2584151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2038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51852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9701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</a:t>
            </a:r>
            <a:r>
              <a:rPr lang="en-US" altLang="zh-CN" sz="900" dirty="0" err="1">
                <a:solidFill>
                  <a:schemeClr val="tx1"/>
                </a:solidFill>
              </a:rPr>
              <a:t>Recv</a:t>
            </a:r>
            <a:r>
              <a:rPr lang="en-US" altLang="zh-CN" sz="900" dirty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11111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5899522" y="2472961"/>
            <a:ext cx="485899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75872" y="2536750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663723" y="2994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5" idx="0"/>
            <a:endCxn id="20" idx="2"/>
          </p:cNvCxnSpPr>
          <p:nvPr/>
        </p:nvCxnSpPr>
        <p:spPr>
          <a:xfrm flipH="1" flipV="1">
            <a:off x="6385421" y="2472961"/>
            <a:ext cx="666713" cy="521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287932" y="28817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476919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98746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28865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1472" y="56117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肘形连接符 33"/>
          <p:cNvCxnSpPr>
            <a:stCxn id="31" idx="3"/>
            <a:endCxn id="32" idx="1"/>
          </p:cNvCxnSpPr>
          <p:nvPr/>
        </p:nvCxnSpPr>
        <p:spPr>
          <a:xfrm>
            <a:off x="3253741" y="5331297"/>
            <a:ext cx="245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274544" y="4992225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2476919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498746" y="570067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26872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7" idx="0"/>
            <a:endCxn id="31" idx="2"/>
          </p:cNvCxnSpPr>
          <p:nvPr/>
        </p:nvCxnSpPr>
        <p:spPr>
          <a:xfrm flipV="1">
            <a:off x="2865330" y="5464870"/>
            <a:ext cx="0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0"/>
            <a:endCxn id="32" idx="2"/>
          </p:cNvCxnSpPr>
          <p:nvPr/>
        </p:nvCxnSpPr>
        <p:spPr>
          <a:xfrm flipV="1">
            <a:off x="3887157" y="5464870"/>
            <a:ext cx="0" cy="23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9" idx="0"/>
            <a:endCxn id="39" idx="2"/>
          </p:cNvCxnSpPr>
          <p:nvPr/>
        </p:nvCxnSpPr>
        <p:spPr>
          <a:xfrm flipV="1">
            <a:off x="5215283" y="5464870"/>
            <a:ext cx="1993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33"/>
          <p:cNvCxnSpPr>
            <a:stCxn id="32" idx="3"/>
            <a:endCxn id="39" idx="1"/>
          </p:cNvCxnSpPr>
          <p:nvPr/>
        </p:nvCxnSpPr>
        <p:spPr>
          <a:xfrm>
            <a:off x="4275568" y="5331297"/>
            <a:ext cx="55329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76919" y="47284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31" idx="0"/>
            <a:endCxn id="81" idx="2"/>
          </p:cNvCxnSpPr>
          <p:nvPr/>
        </p:nvCxnSpPr>
        <p:spPr>
          <a:xfrm flipV="1">
            <a:off x="2865330" y="4995568"/>
            <a:ext cx="0" cy="202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498746" y="47233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32" idx="0"/>
            <a:endCxn id="87" idx="2"/>
          </p:cNvCxnSpPr>
          <p:nvPr/>
        </p:nvCxnSpPr>
        <p:spPr>
          <a:xfrm flipV="1">
            <a:off x="3887157" y="4990509"/>
            <a:ext cx="0" cy="20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826872" y="47326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>
            <a:stCxn id="39" idx="0"/>
            <a:endCxn id="90" idx="2"/>
          </p:cNvCxnSpPr>
          <p:nvPr/>
        </p:nvCxnSpPr>
        <p:spPr>
          <a:xfrm flipH="1" flipV="1">
            <a:off x="5215283" y="4999830"/>
            <a:ext cx="1993" cy="19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78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0579" y="18225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摘要太</a:t>
            </a:r>
            <a:r>
              <a:rPr lang="zh-CN" altLang="en-US" smtClean="0"/>
              <a:t>短</a:t>
            </a:r>
            <a:endParaRPr lang="en-US" altLang="zh-CN" smtClean="0"/>
          </a:p>
          <a:p>
            <a:r>
              <a:rPr lang="zh-CN" altLang="en-US" smtClean="0"/>
              <a:t>增加国内的研究状况</a:t>
            </a:r>
            <a:endParaRPr lang="zh-CN" altLang="en-US"/>
          </a:p>
          <a:p>
            <a:r>
              <a:rPr lang="zh-CN" altLang="en-US"/>
              <a:t>将现有工作和自己的工作</a:t>
            </a:r>
            <a:r>
              <a:rPr lang="zh-CN" altLang="en-US" smtClean="0"/>
              <a:t>分开</a:t>
            </a:r>
            <a:endParaRPr lang="en-US" altLang="zh-CN" smtClean="0"/>
          </a:p>
          <a:p>
            <a:r>
              <a:rPr lang="zh-CN" altLang="en-US"/>
              <a:t>每章节要提一下亮点</a:t>
            </a:r>
          </a:p>
          <a:p>
            <a:r>
              <a:rPr lang="zh-CN" altLang="en-US" smtClean="0"/>
              <a:t>增加</a:t>
            </a:r>
            <a:r>
              <a:rPr lang="zh-CN" altLang="en-US"/>
              <a:t>中文的相关参考文献</a:t>
            </a:r>
          </a:p>
          <a:p>
            <a:r>
              <a:rPr lang="zh-CN" altLang="en-US" smtClean="0"/>
              <a:t>简历</a:t>
            </a:r>
            <a:r>
              <a:rPr lang="zh-CN" altLang="en-US"/>
              <a:t>信息完善，工作经历，专利等</a:t>
            </a:r>
          </a:p>
        </p:txBody>
      </p:sp>
    </p:spTree>
    <p:extLst>
      <p:ext uri="{BB962C8B-B14F-4D97-AF65-F5344CB8AC3E}">
        <p14:creationId xmlns:p14="http://schemas.microsoft.com/office/powerpoint/2010/main" val="3742491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设计系统的数据存储模型之前我们要考虑几个问题：</a:t>
            </a:r>
          </a:p>
          <a:p>
            <a:r>
              <a:rPr lang="zh-CN" altLang="zh-CN" dirty="0"/>
              <a:t>为什么用内存是主存，缓存友好为什么重要？ 以前磁盘主存内存缓存有什么问题？</a:t>
            </a:r>
          </a:p>
          <a:p>
            <a:r>
              <a:rPr lang="zh-CN" altLang="zh-CN" dirty="0"/>
              <a:t>采用什么存储结构，纯列，还是行列混合，为什么？</a:t>
            </a:r>
          </a:p>
          <a:p>
            <a:r>
              <a:rPr lang="zh-CN" altLang="zh-CN" dirty="0"/>
              <a:t>压缩怎么搞，为什么选择轻量级压缩，重量级压缩需要吗，影响是什么？</a:t>
            </a:r>
          </a:p>
          <a:p>
            <a:r>
              <a:rPr lang="zh-CN" altLang="zh-CN" dirty="0"/>
              <a:t>如何加速数据遍历</a:t>
            </a:r>
            <a:r>
              <a:rPr lang="en-US" altLang="zh-CN" dirty="0"/>
              <a:t> =&gt; </a:t>
            </a:r>
            <a:r>
              <a:rPr lang="zh-CN" altLang="zh-CN" dirty="0"/>
              <a:t>知识网格设计</a:t>
            </a:r>
          </a:p>
          <a:p>
            <a:r>
              <a:rPr lang="zh-CN" altLang="zh-CN" dirty="0"/>
              <a:t>内存管理设计</a:t>
            </a:r>
            <a:r>
              <a:rPr lang="en-US" altLang="zh-CN" dirty="0"/>
              <a:t> =&gt; </a:t>
            </a:r>
            <a:r>
              <a:rPr lang="zh-CN" altLang="zh-CN" dirty="0"/>
              <a:t>选择合适的内存算法</a:t>
            </a:r>
          </a:p>
          <a:p>
            <a:r>
              <a:rPr lang="zh-CN" altLang="zh-CN" dirty="0"/>
              <a:t>如何支持各种数据类型？数字类型，字符串类型；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持久化的方法是什么？ 元数据存储方案？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57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/>
              <a:t>SIMD-Scan: Ultra Fast in-Memory Table Scan using on-Chip Vector Processing Units </a:t>
            </a:r>
            <a:endParaRPr lang="zh-CN" altLang="zh-CN" dirty="0"/>
          </a:p>
          <a:p>
            <a:r>
              <a:rPr lang="en-US" altLang="zh-CN" u="sng" dirty="0">
                <a:hlinkClick r:id="rId2"/>
              </a:rPr>
              <a:t>http://www.intel.com/content/dam/www/public/us/en/documents/guides/xeon-intel-server-processor-comparison-guide.pdf</a:t>
            </a:r>
            <a:endParaRPr lang="zh-CN" altLang="zh-CN" dirty="0"/>
          </a:p>
          <a:p>
            <a:r>
              <a:rPr lang="en-US" altLang="zh-CN" u="sng" dirty="0">
                <a:hlinkClick r:id="rId3"/>
              </a:rPr>
              <a:t>http://en.wikipedia.org/wiki/Xeon#E5-16xx.2F26xx_v3-series_.22Haswell-EP.22</a:t>
            </a:r>
            <a:endParaRPr lang="zh-CN" altLang="zh-CN" dirty="0"/>
          </a:p>
          <a:p>
            <a:r>
              <a:rPr lang="en-US" altLang="zh-CN" u="sng" dirty="0">
                <a:hlinkClick r:id="rId4"/>
              </a:rPr>
              <a:t>http://en.wikipedia.org/wiki/Haswell_(microarchitecture)#SERVER-CPUS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9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701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936394"/>
            <a:ext cx="2439966" cy="891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512292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160250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549672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746569"/>
            <a:ext cx="3681" cy="44985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777928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39757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543198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53635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74125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312911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52413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34683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95896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874822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367853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93518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3161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28075" y="2053049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53783" y="1970281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8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6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7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553322" y="1647825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366954" y="2312787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95573" y="2312787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8027" y="2312787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24298" y="2312787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295520" y="2419350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95520" y="262423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09793" y="496738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189411" y="3057524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1477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270017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1764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3833646" y="2048695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633621" y="37052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19997" y="3314476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85146" y="1792958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35217" y="1792958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90095" y="1792958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23632" y="1792958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82647" y="150604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65070" y="150604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47220" y="1506045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103029" y="150604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1602561" y="1792958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8200" y="245822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980498" y="3959522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3399605" y="3424501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4340213" y="2119267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2980505" y="1901728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3385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6128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8871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1614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4357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7100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9843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2586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3385" y="229506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6128" y="229506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5594" y="229506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53398" y="229506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3225" y="149664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1607499" y="212407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921455" y="315108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921455" y="358340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441348" y="358340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1556093" y="341393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61309" y="274052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21455" y="441995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76127" y="441995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15290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57518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99048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18564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37763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2913" y="539320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30" y="539320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63793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808389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545769" y="539320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1094285" y="500332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982115" y="488379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1340669" y="500332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1579705" y="500332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1818742" y="500332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2057778" y="500332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2296814" y="500332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1694212" y="500332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38200" y="406386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1507679" y="470826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945727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62582" y="2230559"/>
            <a:ext cx="908385" cy="949993"/>
            <a:chOff x="6862582" y="2230559"/>
            <a:chExt cx="908385" cy="1096077"/>
          </a:xfrm>
        </p:grpSpPr>
        <p:sp>
          <p:nvSpPr>
            <p:cNvPr id="8" name="矩形 7"/>
            <p:cNvSpPr/>
            <p:nvPr/>
          </p:nvSpPr>
          <p:spPr>
            <a:xfrm>
              <a:off x="6862582" y="2240376"/>
              <a:ext cx="908385" cy="10862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74893" y="2455926"/>
              <a:ext cx="653199" cy="773971"/>
              <a:chOff x="6852501" y="2647354"/>
              <a:chExt cx="933186" cy="7739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22944" y="2647361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322944" y="2840852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322944" y="30343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22944" y="322783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...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852501" y="264735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52501" y="2840845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10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852501" y="3034336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852501" y="3227827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946318" y="22305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min</a:t>
              </a:r>
              <a:endParaRPr lang="zh-CN" altLang="en-US" sz="10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37338" y="223055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max</a:t>
              </a:r>
              <a:endParaRPr lang="zh-CN" altLang="en-US" sz="10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RowID</a:t>
            </a:r>
            <a:r>
              <a:rPr lang="en-US" altLang="zh-CN" sz="1200" dirty="0"/>
              <a:t> = 0x00CA0103 </a:t>
            </a:r>
            <a:r>
              <a:rPr lang="en-US" altLang="zh-CN" sz="1200" dirty="0" smtClean="0"/>
              <a:t>= 0</a:t>
            </a:r>
            <a:r>
              <a:rPr lang="en-US" altLang="zh-CN" sz="1200" dirty="0" smtClean="0">
                <a:solidFill>
                  <a:srgbClr val="0070C0"/>
                </a:solidFill>
              </a:rPr>
              <a:t>0000000 11</a:t>
            </a:r>
            <a:r>
              <a:rPr lang="en-US" altLang="zh-CN" sz="1200" dirty="0" smtClean="0">
                <a:solidFill>
                  <a:srgbClr val="FF0000"/>
                </a:solidFill>
              </a:rPr>
              <a:t>001010 000</a:t>
            </a:r>
            <a:r>
              <a:rPr lang="en-US" altLang="zh-CN" sz="1200" dirty="0" smtClean="0">
                <a:solidFill>
                  <a:srgbClr val="00B050"/>
                </a:solidFill>
              </a:rPr>
              <a:t>00001 00000011 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HighSegmentID</a:t>
            </a:r>
            <a:r>
              <a:rPr lang="en-US" altLang="zh-CN" sz="1000" dirty="0" smtClean="0"/>
              <a:t> </a:t>
            </a:r>
          </a:p>
          <a:p>
            <a:pPr algn="ctr"/>
            <a:r>
              <a:rPr lang="en-US" altLang="zh-CN" sz="1000" dirty="0" smtClean="0"/>
              <a:t>(9 bits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9530</TotalTime>
  <Words>2376</Words>
  <Application>Microsoft Office PowerPoint</Application>
  <PresentationFormat>宽屏</PresentationFormat>
  <Paragraphs>962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内存管理</vt:lpstr>
      <vt:lpstr>JOIN DAGs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1179</cp:revision>
  <dcterms:created xsi:type="dcterms:W3CDTF">2014-07-24T15:03:51Z</dcterms:created>
  <dcterms:modified xsi:type="dcterms:W3CDTF">2014-11-19T17:02:27Z</dcterms:modified>
</cp:coreProperties>
</file>