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5" r:id="rId9"/>
    <p:sldId id="266" r:id="rId10"/>
    <p:sldId id="269" r:id="rId11"/>
    <p:sldId id="270" r:id="rId12"/>
    <p:sldId id="271" r:id="rId13"/>
    <p:sldId id="268" r:id="rId14"/>
    <p:sldId id="267" r:id="rId15"/>
    <p:sldId id="263" r:id="rId16"/>
    <p:sldId id="26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83" autoAdjust="0"/>
  </p:normalViewPr>
  <p:slideViewPr>
    <p:cSldViewPr snapToGrid="0">
      <p:cViewPr varScale="1">
        <p:scale>
          <a:sx n="88" d="100"/>
          <a:sy n="88" d="100"/>
        </p:scale>
        <p:origin x="10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39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33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22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06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94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53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54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8873"/>
            <a:ext cx="10515600" cy="82600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86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79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85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43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5557C-EA97-4CBB-BFBF-8E388EEF4F51}" type="datetimeFigureOut">
              <a:rPr lang="zh-CN" altLang="en-US" smtClean="0"/>
              <a:t>2014/10/4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69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Thor Architecture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scott_zgeng@gmail.com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34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hash join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172242" y="268185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4" name="圆角矩形 3"/>
          <p:cNvSpPr/>
          <p:nvPr/>
        </p:nvSpPr>
        <p:spPr>
          <a:xfrm>
            <a:off x="1407136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scan1</a:t>
            </a:r>
            <a:endParaRPr lang="zh-CN" altLang="en-US" sz="1400"/>
          </a:p>
        </p:txBody>
      </p:sp>
      <p:sp>
        <p:nvSpPr>
          <p:cNvPr id="5" name="圆角矩形 4"/>
          <p:cNvSpPr/>
          <p:nvPr/>
        </p:nvSpPr>
        <p:spPr>
          <a:xfrm>
            <a:off x="2172242" y="183398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6" name="直接箭头连接符 5"/>
          <p:cNvCxnSpPr>
            <a:stCxn id="4" idx="0"/>
            <a:endCxn id="3" idx="2"/>
          </p:cNvCxnSpPr>
          <p:nvPr/>
        </p:nvCxnSpPr>
        <p:spPr>
          <a:xfrm flipV="1">
            <a:off x="1969309" y="3157719"/>
            <a:ext cx="765106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" idx="0"/>
            <a:endCxn id="5" idx="2"/>
          </p:cNvCxnSpPr>
          <p:nvPr/>
        </p:nvCxnSpPr>
        <p:spPr>
          <a:xfrm flipV="1">
            <a:off x="2734415" y="2309843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2935030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scan2</a:t>
            </a:r>
            <a:endParaRPr lang="zh-CN" altLang="en-US" sz="1400"/>
          </a:p>
        </p:txBody>
      </p:sp>
      <p:cxnSp>
        <p:nvCxnSpPr>
          <p:cNvPr id="11" name="直接箭头连接符 10"/>
          <p:cNvCxnSpPr>
            <a:stCxn id="10" idx="0"/>
            <a:endCxn id="3" idx="2"/>
          </p:cNvCxnSpPr>
          <p:nvPr/>
        </p:nvCxnSpPr>
        <p:spPr>
          <a:xfrm flipH="1" flipV="1">
            <a:off x="2734415" y="3157719"/>
            <a:ext cx="762788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右箭头 13"/>
          <p:cNvSpPr/>
          <p:nvPr/>
        </p:nvSpPr>
        <p:spPr>
          <a:xfrm>
            <a:off x="4562669" y="2309843"/>
            <a:ext cx="895739" cy="10025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410138" y="3773023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16" name="圆角矩形 15"/>
          <p:cNvSpPr/>
          <p:nvPr/>
        </p:nvSpPr>
        <p:spPr>
          <a:xfrm>
            <a:off x="5655918" y="511671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scan1</a:t>
            </a:r>
            <a:endParaRPr lang="zh-CN" altLang="en-US" sz="1400"/>
          </a:p>
        </p:txBody>
      </p:sp>
      <p:sp>
        <p:nvSpPr>
          <p:cNvPr id="17" name="圆角矩形 16"/>
          <p:cNvSpPr/>
          <p:nvPr/>
        </p:nvSpPr>
        <p:spPr>
          <a:xfrm>
            <a:off x="7735097" y="1717477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18" name="直接箭头连接符 17"/>
          <p:cNvCxnSpPr>
            <a:stCxn id="16" idx="0"/>
            <a:endCxn id="15" idx="2"/>
          </p:cNvCxnSpPr>
          <p:nvPr/>
        </p:nvCxnSpPr>
        <p:spPr>
          <a:xfrm flipV="1">
            <a:off x="6218091" y="4248884"/>
            <a:ext cx="754220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0"/>
            <a:endCxn id="39" idx="2"/>
          </p:cNvCxnSpPr>
          <p:nvPr/>
        </p:nvCxnSpPr>
        <p:spPr>
          <a:xfrm flipV="1">
            <a:off x="6972311" y="3224760"/>
            <a:ext cx="1324960" cy="54826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7183812" y="511671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Scan2(part)</a:t>
            </a:r>
            <a:endParaRPr lang="zh-CN" altLang="en-US" sz="1400"/>
          </a:p>
        </p:txBody>
      </p:sp>
      <p:cxnSp>
        <p:nvCxnSpPr>
          <p:cNvPr id="21" name="直接箭头连接符 20"/>
          <p:cNvCxnSpPr>
            <a:stCxn id="20" idx="0"/>
            <a:endCxn id="15" idx="2"/>
          </p:cNvCxnSpPr>
          <p:nvPr/>
        </p:nvCxnSpPr>
        <p:spPr>
          <a:xfrm flipH="1" flipV="1">
            <a:off x="6972311" y="4248884"/>
            <a:ext cx="773674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9290982" y="376766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23" name="圆角矩形 22"/>
          <p:cNvSpPr/>
          <p:nvPr/>
        </p:nvSpPr>
        <p:spPr>
          <a:xfrm>
            <a:off x="8536762" y="51113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scan1</a:t>
            </a:r>
            <a:endParaRPr lang="zh-CN" altLang="en-US" sz="1400"/>
          </a:p>
        </p:txBody>
      </p:sp>
      <p:cxnSp>
        <p:nvCxnSpPr>
          <p:cNvPr id="24" name="直接箭头连接符 23"/>
          <p:cNvCxnSpPr>
            <a:stCxn id="23" idx="0"/>
            <a:endCxn id="22" idx="2"/>
          </p:cNvCxnSpPr>
          <p:nvPr/>
        </p:nvCxnSpPr>
        <p:spPr>
          <a:xfrm flipV="1">
            <a:off x="9098935" y="4243525"/>
            <a:ext cx="754220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10064656" y="51113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Scan2(part</a:t>
            </a:r>
            <a:r>
              <a:rPr lang="en-US" altLang="zh-CN" sz="1400" smtClean="0"/>
              <a:t>)</a:t>
            </a:r>
            <a:endParaRPr lang="zh-CN" altLang="en-US" sz="1400"/>
          </a:p>
        </p:txBody>
      </p:sp>
      <p:cxnSp>
        <p:nvCxnSpPr>
          <p:cNvPr id="26" name="直接箭头连接符 25"/>
          <p:cNvCxnSpPr>
            <a:stCxn id="25" idx="0"/>
            <a:endCxn id="22" idx="2"/>
          </p:cNvCxnSpPr>
          <p:nvPr/>
        </p:nvCxnSpPr>
        <p:spPr>
          <a:xfrm flipH="1" flipV="1">
            <a:off x="9853155" y="4243525"/>
            <a:ext cx="773674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39" idx="2"/>
          </p:cNvCxnSpPr>
          <p:nvPr/>
        </p:nvCxnSpPr>
        <p:spPr>
          <a:xfrm flipH="1" flipV="1">
            <a:off x="8297271" y="3224760"/>
            <a:ext cx="1524015" cy="54826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91886" y="4421537"/>
            <a:ext cx="50502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HASH JOIN </a:t>
            </a:r>
            <a:r>
              <a:rPr lang="zh-CN" altLang="en-US" sz="1400" smtClean="0"/>
              <a:t>并行需要先在两表中选取小表来做</a:t>
            </a:r>
            <a:r>
              <a:rPr lang="en-US" altLang="zh-CN" sz="1400" smtClean="0"/>
              <a:t>HASH TABLE</a:t>
            </a:r>
          </a:p>
          <a:p>
            <a:r>
              <a:rPr lang="zh-CN" altLang="en-US" sz="1400" smtClean="0"/>
              <a:t>做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有两种模型，一种是本身就是基于</a:t>
            </a:r>
            <a:r>
              <a:rPr lang="en-US" altLang="zh-CN" sz="1400" smtClean="0"/>
              <a:t>HASH</a:t>
            </a:r>
            <a:r>
              <a:rPr lang="zh-CN" altLang="en-US" sz="1400" smtClean="0"/>
              <a:t>分区的，则每个</a:t>
            </a:r>
            <a:r>
              <a:rPr lang="en-US" altLang="zh-CN" sz="1400" smtClean="0"/>
              <a:t>JOIN</a:t>
            </a:r>
            <a:r>
              <a:rPr lang="zh-CN" altLang="en-US" sz="1400" smtClean="0"/>
              <a:t>节点自己做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（也可以运行时生成）</a:t>
            </a:r>
            <a:endParaRPr lang="en-US" altLang="zh-CN" sz="1400" smtClean="0"/>
          </a:p>
          <a:p>
            <a:r>
              <a:rPr lang="zh-CN" altLang="en-US" sz="1400"/>
              <a:t>另</a:t>
            </a:r>
            <a:r>
              <a:rPr lang="zh-CN" altLang="en-US" sz="1400" smtClean="0"/>
              <a:t>一种则是通用的场景，需要整个表可间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，这个时候需要支持一个并行插入生成的</a:t>
            </a:r>
            <a:r>
              <a:rPr lang="en-US" altLang="zh-CN" sz="1400" smtClean="0"/>
              <a:t>HASH </a:t>
            </a:r>
            <a:r>
              <a:rPr lang="zh-CN" altLang="en-US" sz="1400" smtClean="0"/>
              <a:t>表，这个时候效率是很高的，详细论文可以参考一下（之前看过，忘了是哪篇了）</a:t>
            </a:r>
            <a:endParaRPr lang="en-US" altLang="zh-CN" sz="1400" smtClean="0"/>
          </a:p>
          <a:p>
            <a:endParaRPr lang="en-US" altLang="zh-CN" sz="1400"/>
          </a:p>
          <a:p>
            <a:r>
              <a:rPr lang="zh-CN" altLang="en-US" sz="1400" b="1" smtClean="0">
                <a:solidFill>
                  <a:srgbClr val="FF0000"/>
                </a:solidFill>
              </a:rPr>
              <a:t>增加一个类似 </a:t>
            </a:r>
            <a:r>
              <a:rPr lang="en-US" altLang="zh-CN" sz="1400" b="1" smtClean="0">
                <a:solidFill>
                  <a:srgbClr val="FF0000"/>
                </a:solidFill>
              </a:rPr>
              <a:t>prepare</a:t>
            </a:r>
            <a:r>
              <a:rPr lang="zh-CN" altLang="en-US" sz="1400" b="1" smtClean="0">
                <a:solidFill>
                  <a:srgbClr val="FF0000"/>
                </a:solidFill>
              </a:rPr>
              <a:t>的阶段，并且这个阶段可以设置线程屏障，需要同步后再一起执行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789546" y="4314275"/>
            <a:ext cx="1124345" cy="4758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Hash table</a:t>
            </a:r>
            <a:r>
              <a:rPr lang="en-US" altLang="zh-CN" sz="1400" smtClean="0"/>
              <a:t> index</a:t>
            </a:r>
            <a:endParaRPr lang="zh-CN" altLang="en-US" sz="1400"/>
          </a:p>
        </p:txBody>
      </p:sp>
      <p:cxnSp>
        <p:nvCxnSpPr>
          <p:cNvPr id="30" name="直接箭头连接符 29"/>
          <p:cNvCxnSpPr>
            <a:stCxn id="16" idx="0"/>
            <a:endCxn id="29" idx="1"/>
          </p:cNvCxnSpPr>
          <p:nvPr/>
        </p:nvCxnSpPr>
        <p:spPr>
          <a:xfrm flipV="1">
            <a:off x="6218091" y="4552206"/>
            <a:ext cx="1571455" cy="564509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3" idx="0"/>
            <a:endCxn id="29" idx="3"/>
          </p:cNvCxnSpPr>
          <p:nvPr/>
        </p:nvCxnSpPr>
        <p:spPr>
          <a:xfrm flipH="1" flipV="1">
            <a:off x="8913891" y="4552206"/>
            <a:ext cx="185044" cy="559150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7735098" y="2748899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(n:1)</a:t>
            </a:r>
            <a:endParaRPr lang="zh-CN" altLang="en-US" sz="1400"/>
          </a:p>
        </p:txBody>
      </p:sp>
      <p:cxnSp>
        <p:nvCxnSpPr>
          <p:cNvPr id="42" name="直接箭头连接符 41"/>
          <p:cNvCxnSpPr>
            <a:stCxn id="39" idx="0"/>
            <a:endCxn id="17" idx="2"/>
          </p:cNvCxnSpPr>
          <p:nvPr/>
        </p:nvCxnSpPr>
        <p:spPr>
          <a:xfrm flipH="1" flipV="1">
            <a:off x="8297270" y="2193338"/>
            <a:ext cx="1" cy="5555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845292" y="2919788"/>
            <a:ext cx="1124345" cy="4758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Hash table</a:t>
            </a:r>
            <a:r>
              <a:rPr lang="en-US" altLang="zh-CN" sz="1400" smtClean="0"/>
              <a:t> index</a:t>
            </a:r>
            <a:endParaRPr lang="zh-CN" altLang="en-US" sz="1400"/>
          </a:p>
        </p:txBody>
      </p:sp>
      <p:cxnSp>
        <p:nvCxnSpPr>
          <p:cNvPr id="61" name="直接箭头连接符 60"/>
          <p:cNvCxnSpPr>
            <a:stCxn id="4" idx="0"/>
            <a:endCxn id="60" idx="2"/>
          </p:cNvCxnSpPr>
          <p:nvPr/>
        </p:nvCxnSpPr>
        <p:spPr>
          <a:xfrm flipH="1" flipV="1">
            <a:off x="1407465" y="3395649"/>
            <a:ext cx="561844" cy="134085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062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merge join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8457" y="1338942"/>
            <a:ext cx="1090748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Hash join </a:t>
            </a:r>
            <a:r>
              <a:rPr lang="zh-CN" altLang="en-US" smtClean="0"/>
              <a:t>比较好做并行，主要是因为</a:t>
            </a:r>
            <a:r>
              <a:rPr lang="en-US" altLang="zh-CN" smtClean="0"/>
              <a:t>HASH JOIN</a:t>
            </a:r>
            <a:r>
              <a:rPr lang="zh-CN" altLang="en-US" smtClean="0"/>
              <a:t>适合大小表的情况，如果两个都是大表，则不太好处理。这个时候使用</a:t>
            </a:r>
            <a:r>
              <a:rPr lang="en-US" altLang="zh-CN" smtClean="0"/>
              <a:t>MERGE JOIN</a:t>
            </a:r>
            <a:r>
              <a:rPr lang="zh-CN" altLang="en-US" smtClean="0"/>
              <a:t>会比较好。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之前</a:t>
            </a:r>
            <a:r>
              <a:rPr lang="en-US" altLang="zh-CN" smtClean="0"/>
              <a:t>MONETDB</a:t>
            </a:r>
            <a:r>
              <a:rPr lang="zh-CN" altLang="en-US" smtClean="0"/>
              <a:t>的论文中，提到</a:t>
            </a:r>
            <a:r>
              <a:rPr lang="en-US" altLang="zh-CN" smtClean="0"/>
              <a:t>MERGE JOIN</a:t>
            </a:r>
            <a:r>
              <a:rPr lang="zh-CN" altLang="en-US" smtClean="0"/>
              <a:t>，但方式是将</a:t>
            </a:r>
            <a:r>
              <a:rPr lang="en-US" altLang="zh-CN" smtClean="0"/>
              <a:t>MERGE JOIN</a:t>
            </a:r>
            <a:r>
              <a:rPr lang="zh-CN" altLang="en-US" smtClean="0"/>
              <a:t>替换成</a:t>
            </a:r>
            <a:r>
              <a:rPr lang="en-US" altLang="zh-CN" smtClean="0"/>
              <a:t>HASH JOIN</a:t>
            </a:r>
            <a:r>
              <a:rPr lang="zh-CN" altLang="en-US" smtClean="0"/>
              <a:t>，因为他们觉得：</a:t>
            </a:r>
            <a:endParaRPr lang="en-US" altLang="zh-CN" smtClean="0"/>
          </a:p>
          <a:p>
            <a:r>
              <a:rPr lang="en-US" altLang="zh-CN" smtClean="0"/>
              <a:t>MERGE JOIN</a:t>
            </a:r>
            <a:r>
              <a:rPr lang="zh-CN" altLang="en-US" smtClean="0"/>
              <a:t>有几个缺点：</a:t>
            </a:r>
            <a:endParaRPr lang="en-US" altLang="zh-CN" smtClean="0"/>
          </a:p>
          <a:p>
            <a:r>
              <a:rPr lang="zh-CN" altLang="en-US" smtClean="0"/>
              <a:t>第一个问题是计算的消耗比较大</a:t>
            </a:r>
            <a:endParaRPr lang="en-US" altLang="zh-CN" smtClean="0"/>
          </a:p>
          <a:p>
            <a:r>
              <a:rPr lang="zh-CN" altLang="en-US" smtClean="0"/>
              <a:t>第二个问题是需要序列化整个表，这个内存消耗太大；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对于第一个问题，</a:t>
            </a:r>
            <a:r>
              <a:rPr lang="en-US" altLang="zh-CN" smtClean="0"/>
              <a:t>HYPER</a:t>
            </a:r>
            <a:r>
              <a:rPr lang="zh-CN" altLang="en-US" smtClean="0"/>
              <a:t>上经过实践，</a:t>
            </a:r>
            <a:r>
              <a:rPr lang="en-US" altLang="zh-CN" smtClean="0"/>
              <a:t>SORT</a:t>
            </a:r>
            <a:r>
              <a:rPr lang="zh-CN" altLang="en-US" smtClean="0"/>
              <a:t>的性能并行后续的优势会比较大，如果使用多种排序组合，特别是整形数据</a:t>
            </a:r>
            <a:r>
              <a:rPr lang="zh-CN" altLang="en-US"/>
              <a:t>，使用</a:t>
            </a:r>
            <a:r>
              <a:rPr lang="en-US" altLang="zh-CN"/>
              <a:t>RADIX</a:t>
            </a:r>
            <a:r>
              <a:rPr lang="zh-CN" altLang="en-US"/>
              <a:t> </a:t>
            </a:r>
            <a:r>
              <a:rPr lang="en-US" altLang="zh-CN"/>
              <a:t>SORT</a:t>
            </a:r>
            <a:r>
              <a:rPr lang="zh-CN" altLang="en-US"/>
              <a:t>性能是</a:t>
            </a:r>
            <a:r>
              <a:rPr lang="zh-CN" altLang="en-US"/>
              <a:t>比较</a:t>
            </a:r>
            <a:r>
              <a:rPr lang="zh-CN" altLang="en-US" smtClean="0"/>
              <a:t>好的，另外，有可能数据本身就是排序的；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对于第二个问题，内存问题，目前没有很好的办法，但如果基于分布式的场景，未尝不能考虑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综合来看，</a:t>
            </a:r>
            <a:r>
              <a:rPr lang="en-US" altLang="zh-CN" smtClean="0"/>
              <a:t>MERGE JOIN</a:t>
            </a:r>
            <a:r>
              <a:rPr lang="zh-CN" altLang="en-US" smtClean="0"/>
              <a:t>目前可以先不做，但后续需要考虑</a:t>
            </a:r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282479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star join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693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Multi-thread execute plan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mtClean="0"/>
              <a:t>Main thread</a:t>
            </a:r>
          </a:p>
          <a:p>
            <a:pPr lvl="1"/>
            <a:r>
              <a:rPr lang="en-US" altLang="zh-CN" smtClean="0"/>
              <a:t>Parser-&gt; execute plan</a:t>
            </a:r>
          </a:p>
          <a:p>
            <a:pPr lvl="1"/>
            <a:r>
              <a:rPr lang="en-US" altLang="zh-CN" smtClean="0"/>
              <a:t>Generate Parallel </a:t>
            </a:r>
            <a:r>
              <a:rPr lang="en-US" altLang="zh-CN"/>
              <a:t>execute </a:t>
            </a:r>
            <a:r>
              <a:rPr lang="en-US" altLang="zh-CN" smtClean="0"/>
              <a:t>plan</a:t>
            </a:r>
          </a:p>
          <a:p>
            <a:pPr lvl="1"/>
            <a:r>
              <a:rPr lang="en-US" altLang="zh-CN" smtClean="0"/>
              <a:t>Get the all thread resource </a:t>
            </a:r>
          </a:p>
          <a:p>
            <a:pPr lvl="1"/>
            <a:r>
              <a:rPr lang="en-US" altLang="zh-CN" smtClean="0"/>
              <a:t>Dispatch the sub tasks</a:t>
            </a:r>
          </a:p>
          <a:p>
            <a:pPr lvl="1"/>
            <a:r>
              <a:rPr lang="en-US" altLang="zh-CN" smtClean="0"/>
              <a:t>Loop Execute root next</a:t>
            </a:r>
          </a:p>
          <a:p>
            <a:pPr lvl="1"/>
            <a:r>
              <a:rPr lang="en-US" altLang="zh-CN" smtClean="0"/>
              <a:t>Sub node call the exchange node </a:t>
            </a:r>
          </a:p>
          <a:p>
            <a:pPr lvl="1"/>
            <a:r>
              <a:rPr lang="en-US" altLang="zh-CN"/>
              <a:t>exchange </a:t>
            </a:r>
            <a:r>
              <a:rPr lang="en-US" altLang="zh-CN" smtClean="0"/>
              <a:t>node fetch completed buffer from other worker thread generated (maybe blocked)</a:t>
            </a:r>
          </a:p>
          <a:p>
            <a:pPr lvl="1"/>
            <a:endParaRPr lang="en-US" altLang="zh-CN"/>
          </a:p>
          <a:p>
            <a:r>
              <a:rPr lang="en-US" altLang="zh-CN" smtClean="0"/>
              <a:t>Worker thread</a:t>
            </a:r>
          </a:p>
          <a:p>
            <a:pPr lvl="1"/>
            <a:r>
              <a:rPr lang="en-US" altLang="zh-CN" smtClean="0"/>
              <a:t>Get the sub task</a:t>
            </a:r>
          </a:p>
          <a:p>
            <a:pPr lvl="1"/>
            <a:r>
              <a:rPr lang="en-US" altLang="zh-CN" smtClean="0"/>
              <a:t>Alloc the buffer from the root tree</a:t>
            </a:r>
          </a:p>
          <a:p>
            <a:pPr lvl="1"/>
            <a:r>
              <a:rPr lang="en-US" altLang="zh-CN" smtClean="0"/>
              <a:t>Execute the sub tree to the result buffer</a:t>
            </a:r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249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多线程执行框架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语法解析完成后，先生成单线程的执行计划</a:t>
            </a:r>
            <a:endParaRPr lang="en-US" altLang="zh-CN" smtClean="0"/>
          </a:p>
          <a:p>
            <a:r>
              <a:rPr lang="zh-CN" altLang="en-US" smtClean="0"/>
              <a:t>根据单线程的执行计划，根据成本原则生成多线程的执行计划</a:t>
            </a:r>
            <a:endParaRPr lang="en-US" altLang="zh-CN" smtClean="0"/>
          </a:p>
          <a:p>
            <a:pPr lvl="1"/>
            <a:r>
              <a:rPr lang="zh-CN" altLang="en-US" smtClean="0"/>
              <a:t>使用多线程的规则，</a:t>
            </a:r>
            <a:r>
              <a:rPr lang="zh-CN" altLang="en-US"/>
              <a:t>可根据成本或者</a:t>
            </a:r>
            <a:r>
              <a:rPr lang="en-US" altLang="zh-CN"/>
              <a:t>HINT</a:t>
            </a:r>
            <a:r>
              <a:rPr lang="zh-CN" altLang="en-US"/>
              <a:t>方式决定</a:t>
            </a:r>
            <a:endParaRPr lang="en-US" altLang="zh-CN" smtClean="0"/>
          </a:p>
          <a:p>
            <a:pPr lvl="2"/>
            <a:r>
              <a:rPr lang="zh-CN" altLang="en-US" smtClean="0"/>
              <a:t>本身执行节点是否支持多线程</a:t>
            </a:r>
            <a:endParaRPr lang="en-US" altLang="zh-CN" smtClean="0"/>
          </a:p>
          <a:p>
            <a:pPr lvl="2"/>
            <a:r>
              <a:rPr lang="zh-CN" altLang="en-US" smtClean="0"/>
              <a:t>当前环境的</a:t>
            </a:r>
            <a:r>
              <a:rPr lang="en-US" altLang="zh-CN" smtClean="0"/>
              <a:t>CPU</a:t>
            </a:r>
            <a:r>
              <a:rPr lang="zh-CN" altLang="en-US" smtClean="0"/>
              <a:t>个数</a:t>
            </a:r>
            <a:endParaRPr lang="en-US" altLang="zh-CN" smtClean="0"/>
          </a:p>
          <a:p>
            <a:pPr lvl="2"/>
            <a:r>
              <a:rPr lang="zh-CN" altLang="en-US"/>
              <a:t>表</a:t>
            </a:r>
            <a:r>
              <a:rPr lang="zh-CN" altLang="en-US" smtClean="0"/>
              <a:t>规模大小</a:t>
            </a:r>
            <a:endParaRPr lang="en-US" altLang="zh-CN" smtClean="0"/>
          </a:p>
          <a:p>
            <a:pPr lvl="2"/>
            <a:r>
              <a:rPr lang="zh-CN" altLang="en-US" smtClean="0"/>
              <a:t>是否使用了</a:t>
            </a:r>
            <a:r>
              <a:rPr lang="en-US" altLang="zh-CN" smtClean="0"/>
              <a:t>HINT</a:t>
            </a:r>
          </a:p>
          <a:p>
            <a:endParaRPr lang="en-US" altLang="zh-CN" smtClean="0"/>
          </a:p>
          <a:p>
            <a:r>
              <a:rPr lang="zh-CN" altLang="en-US" smtClean="0"/>
              <a:t>主线程启动后，根据执行的并行度，申请线程资源；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34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757823"/>
              </p:ext>
            </p:extLst>
          </p:nvPr>
        </p:nvGraphicFramePr>
        <p:xfrm>
          <a:off x="10888267" y="2924506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√</a:t>
                      </a:r>
                      <a:endParaRPr lang="zh-CN" altLang="en-US" sz="1000" dirty="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2</a:t>
                      </a:r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046475"/>
              </p:ext>
            </p:extLst>
          </p:nvPr>
        </p:nvGraphicFramePr>
        <p:xfrm>
          <a:off x="10888267" y="4187248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6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7</a:t>
                      </a:r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8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794168"/>
              </p:ext>
            </p:extLst>
          </p:nvPr>
        </p:nvGraphicFramePr>
        <p:xfrm>
          <a:off x="10888267" y="5449991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9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10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11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679129"/>
              </p:ext>
            </p:extLst>
          </p:nvPr>
        </p:nvGraphicFramePr>
        <p:xfrm>
          <a:off x="9701722" y="412919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23681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4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5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 flipH="1">
            <a:off x="10162551" y="3481372"/>
            <a:ext cx="566058" cy="63137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10162551" y="4591714"/>
            <a:ext cx="566058" cy="108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10162551" y="5081572"/>
            <a:ext cx="653144" cy="7339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389151"/>
              </p:ext>
            </p:extLst>
          </p:nvPr>
        </p:nvGraphicFramePr>
        <p:xfrm>
          <a:off x="9707316" y="526954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12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7" name="圆角矩形 16"/>
          <p:cNvSpPr/>
          <p:nvPr/>
        </p:nvSpPr>
        <p:spPr>
          <a:xfrm>
            <a:off x="7994825" y="5122382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SCAN</a:t>
            </a:r>
            <a:endParaRPr lang="zh-CN" altLang="en-US" sz="1200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9218364" y="4827373"/>
            <a:ext cx="312864" cy="23085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7186715" y="4112743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JOIN</a:t>
            </a:r>
            <a:endParaRPr lang="zh-CN" altLang="en-US" sz="1200"/>
          </a:p>
        </p:txBody>
      </p:sp>
      <p:cxnSp>
        <p:nvCxnSpPr>
          <p:cNvPr id="21" name="直接箭头连接符 20"/>
          <p:cNvCxnSpPr/>
          <p:nvPr/>
        </p:nvCxnSpPr>
        <p:spPr>
          <a:xfrm flipH="1" flipV="1">
            <a:off x="8158883" y="4744995"/>
            <a:ext cx="243712" cy="3365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6458422" y="51223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SCAN</a:t>
            </a:r>
            <a:endParaRPr lang="zh-CN" altLang="en-US" sz="1200" dirty="0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7103310" y="4744995"/>
            <a:ext cx="310581" cy="3365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035753"/>
              </p:ext>
            </p:extLst>
          </p:nvPr>
        </p:nvGraphicFramePr>
        <p:xfrm>
          <a:off x="5521961" y="487515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直接箭头连接符 23"/>
          <p:cNvCxnSpPr/>
          <p:nvPr/>
        </p:nvCxnSpPr>
        <p:spPr>
          <a:xfrm>
            <a:off x="5988910" y="5377374"/>
            <a:ext cx="36110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719559"/>
              </p:ext>
            </p:extLst>
          </p:nvPr>
        </p:nvGraphicFramePr>
        <p:xfrm>
          <a:off x="5695774" y="3481372"/>
          <a:ext cx="1042777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59037"/>
                <a:gridCol w="327099"/>
                <a:gridCol w="356641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√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√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39" name="直接箭头连接符 38"/>
          <p:cNvCxnSpPr/>
          <p:nvPr/>
        </p:nvCxnSpPr>
        <p:spPr>
          <a:xfrm flipH="1" flipV="1">
            <a:off x="9220237" y="5412956"/>
            <a:ext cx="310991" cy="3558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 flipV="1">
            <a:off x="6903308" y="4112743"/>
            <a:ext cx="200002" cy="1297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7186715" y="3103104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PROJECT</a:t>
            </a:r>
            <a:endParaRPr lang="zh-CN" altLang="en-US" sz="1200" dirty="0"/>
          </a:p>
        </p:txBody>
      </p:sp>
      <p:cxnSp>
        <p:nvCxnSpPr>
          <p:cNvPr id="50" name="直接箭头连接符 49"/>
          <p:cNvCxnSpPr/>
          <p:nvPr/>
        </p:nvCxnSpPr>
        <p:spPr>
          <a:xfrm flipV="1">
            <a:off x="7733727" y="3716111"/>
            <a:ext cx="0" cy="30395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026081"/>
              </p:ext>
            </p:extLst>
          </p:nvPr>
        </p:nvGraphicFramePr>
        <p:xfrm>
          <a:off x="8745781" y="3091285"/>
          <a:ext cx="686136" cy="4876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59037"/>
                <a:gridCol w="327099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3" name="直接箭头连接符 52"/>
          <p:cNvCxnSpPr/>
          <p:nvPr/>
        </p:nvCxnSpPr>
        <p:spPr>
          <a:xfrm>
            <a:off x="8402595" y="3341034"/>
            <a:ext cx="26361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650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内存管理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833693" y="3932464"/>
            <a:ext cx="601045" cy="398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page</a:t>
            </a:r>
            <a:endParaRPr lang="zh-CN" altLang="en-US" sz="1200"/>
          </a:p>
        </p:txBody>
      </p:sp>
      <p:sp>
        <p:nvSpPr>
          <p:cNvPr id="5" name="圆角矩形 4"/>
          <p:cNvSpPr/>
          <p:nvPr/>
        </p:nvSpPr>
        <p:spPr>
          <a:xfrm>
            <a:off x="3751202" y="3932464"/>
            <a:ext cx="601045" cy="398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page</a:t>
            </a:r>
            <a:endParaRPr lang="zh-CN" altLang="en-US" sz="1200"/>
          </a:p>
        </p:txBody>
      </p:sp>
      <p:grpSp>
        <p:nvGrpSpPr>
          <p:cNvPr id="17" name="组合 16"/>
          <p:cNvGrpSpPr/>
          <p:nvPr/>
        </p:nvGrpSpPr>
        <p:grpSpPr>
          <a:xfrm>
            <a:off x="1708575" y="1730427"/>
            <a:ext cx="578498" cy="2338888"/>
            <a:chOff x="970384" y="1539540"/>
            <a:chExt cx="578498" cy="2338888"/>
          </a:xfrm>
        </p:grpSpPr>
        <p:sp>
          <p:nvSpPr>
            <p:cNvPr id="9" name="矩形 8"/>
            <p:cNvSpPr/>
            <p:nvPr/>
          </p:nvSpPr>
          <p:spPr>
            <a:xfrm>
              <a:off x="970384" y="3586067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970384" y="3293706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970384" y="3001345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970384" y="2708984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970384" y="2416623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970384" y="2124262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970384" y="1831901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970384" y="1539540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9" name="肘形连接符 18"/>
          <p:cNvCxnSpPr>
            <a:stCxn id="9" idx="3"/>
            <a:endCxn id="4" idx="1"/>
          </p:cNvCxnSpPr>
          <p:nvPr/>
        </p:nvCxnSpPr>
        <p:spPr>
          <a:xfrm>
            <a:off x="2287073" y="3923135"/>
            <a:ext cx="546620" cy="2083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59341" y="3793964"/>
            <a:ext cx="949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32768 bytes</a:t>
            </a:r>
            <a:endParaRPr lang="zh-CN" altLang="en-US" sz="1200"/>
          </a:p>
        </p:txBody>
      </p:sp>
      <p:sp>
        <p:nvSpPr>
          <p:cNvPr id="23" name="矩形 22"/>
          <p:cNvSpPr/>
          <p:nvPr/>
        </p:nvSpPr>
        <p:spPr>
          <a:xfrm>
            <a:off x="956962" y="1164084"/>
            <a:ext cx="2081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segment size = 1024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51118" y="1750739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128 </a:t>
            </a:r>
            <a:r>
              <a:rPr lang="en-US" altLang="zh-CN" sz="1200"/>
              <a:t>bytes</a:t>
            </a:r>
            <a:endParaRPr lang="zh-CN" altLang="en-US" sz="1200"/>
          </a:p>
        </p:txBody>
      </p:sp>
      <p:sp>
        <p:nvSpPr>
          <p:cNvPr id="25" name="文本框 24"/>
          <p:cNvSpPr txBox="1"/>
          <p:nvPr/>
        </p:nvSpPr>
        <p:spPr>
          <a:xfrm>
            <a:off x="856416" y="2023043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258 bytes</a:t>
            </a:r>
            <a:endParaRPr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856398" y="2305919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512 bytes</a:t>
            </a:r>
            <a:endParaRPr lang="zh-CN" altLang="en-US" sz="1200"/>
          </a:p>
        </p:txBody>
      </p:sp>
      <p:sp>
        <p:nvSpPr>
          <p:cNvPr id="27" name="文本框 26"/>
          <p:cNvSpPr txBox="1"/>
          <p:nvPr/>
        </p:nvSpPr>
        <p:spPr>
          <a:xfrm>
            <a:off x="1062276" y="27198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cxnSp>
        <p:nvCxnSpPr>
          <p:cNvPr id="28" name="肘形连接符 27"/>
          <p:cNvCxnSpPr>
            <a:stCxn id="4" idx="3"/>
            <a:endCxn id="5" idx="1"/>
          </p:cNvCxnSpPr>
          <p:nvPr/>
        </p:nvCxnSpPr>
        <p:spPr>
          <a:xfrm>
            <a:off x="3434738" y="4131516"/>
            <a:ext cx="316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072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6264"/>
            <a:ext cx="5374235" cy="390857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69848" y="6300216"/>
            <a:ext cx="8852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From   </a:t>
            </a:r>
            <a:r>
              <a:rPr lang="en-US" altLang="zh-CN" i="1" u="sng" smtClean="0"/>
              <a:t>SIMD-Scan: Ultra Fast in-Memory Table Scan using on-Chip Vector Processing Units </a:t>
            </a:r>
            <a:endParaRPr lang="zh-CN" altLang="en-US" i="1" u="sng"/>
          </a:p>
        </p:txBody>
      </p:sp>
      <p:sp>
        <p:nvSpPr>
          <p:cNvPr id="17" name="文本框 16"/>
          <p:cNvSpPr txBox="1"/>
          <p:nvPr/>
        </p:nvSpPr>
        <p:spPr>
          <a:xfrm>
            <a:off x="6361787" y="2276856"/>
            <a:ext cx="4921909" cy="33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原始数据存储采用列式存储方式存储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数据有可能是压缩，或者未压缩的，因此数据不一定是对齐的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需要对数据进行计算时，需要先取出数据，如果本身是等宽数据且字节长的数据，则直接使用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指令进行操作，否则需要对数据进行解压后在使用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指令操作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之后的数据就可以使用执行树进行操作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837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12" name="肘形连接符 11"/>
          <p:cNvCxnSpPr>
            <a:stCxn id="50" idx="3"/>
            <a:endCxn id="8" idx="1"/>
          </p:cNvCxnSpPr>
          <p:nvPr/>
        </p:nvCxnSpPr>
        <p:spPr>
          <a:xfrm flipV="1">
            <a:off x="3619196" y="2355341"/>
            <a:ext cx="556755" cy="554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67" idx="3"/>
            <a:endCxn id="50" idx="1"/>
          </p:cNvCxnSpPr>
          <p:nvPr/>
        </p:nvCxnSpPr>
        <p:spPr>
          <a:xfrm flipV="1">
            <a:off x="2006597" y="2909893"/>
            <a:ext cx="574552" cy="10603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67" idx="3"/>
            <a:endCxn id="62" idx="1"/>
          </p:cNvCxnSpPr>
          <p:nvPr/>
        </p:nvCxnSpPr>
        <p:spPr>
          <a:xfrm>
            <a:off x="2006597" y="3970223"/>
            <a:ext cx="574552" cy="3629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67" idx="3"/>
            <a:endCxn id="65" idx="1"/>
          </p:cNvCxnSpPr>
          <p:nvPr/>
        </p:nvCxnSpPr>
        <p:spPr>
          <a:xfrm>
            <a:off x="2006597" y="3970223"/>
            <a:ext cx="574551" cy="13995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909193" y="4923108"/>
            <a:ext cx="534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…</a:t>
            </a:r>
            <a:endParaRPr lang="zh-CN" altLang="en-US" sz="1200"/>
          </a:p>
        </p:txBody>
      </p:sp>
      <p:sp>
        <p:nvSpPr>
          <p:cNvPr id="48" name="文本框 47"/>
          <p:cNvSpPr txBox="1"/>
          <p:nvPr/>
        </p:nvSpPr>
        <p:spPr>
          <a:xfrm>
            <a:off x="5770753" y="2204483"/>
            <a:ext cx="53255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Block</a:t>
            </a:r>
            <a:r>
              <a:rPr lang="zh-CN" altLang="en-US" smtClean="0"/>
              <a:t>是定长的纯数据，支持</a:t>
            </a:r>
            <a:r>
              <a:rPr lang="en-US" altLang="zh-CN" smtClean="0"/>
              <a:t>8,16,32,64bits</a:t>
            </a:r>
            <a:r>
              <a:rPr lang="zh-CN" altLang="en-US" smtClean="0"/>
              <a:t>（</a:t>
            </a:r>
            <a:r>
              <a:rPr lang="en-US" altLang="zh-CN" smtClean="0"/>
              <a:t>1,2,4</a:t>
            </a:r>
            <a:r>
              <a:rPr lang="zh-CN" altLang="en-US" smtClean="0"/>
              <a:t>暂不支持）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一</a:t>
            </a:r>
            <a:r>
              <a:rPr lang="zh-CN" altLang="en-US" smtClean="0"/>
              <a:t>个列的不同的</a:t>
            </a:r>
            <a:r>
              <a:rPr lang="en-US" altLang="zh-CN" smtClean="0"/>
              <a:t>block</a:t>
            </a:r>
            <a:r>
              <a:rPr lang="zh-CN" altLang="en-US" smtClean="0"/>
              <a:t>的大小不一定是一样的，可能是经过压缩后的数据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Column</a:t>
            </a:r>
            <a:r>
              <a:rPr lang="zh-CN" altLang="en-US" smtClean="0"/>
              <a:t>保存了列的</a:t>
            </a:r>
            <a:r>
              <a:rPr lang="en-US" altLang="zh-CN" smtClean="0"/>
              <a:t>block</a:t>
            </a:r>
            <a:r>
              <a:rPr lang="zh-CN" altLang="en-US" smtClean="0"/>
              <a:t>数据首地址，当需要定位到表的某行某列时，需要用到这个信息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列的</a:t>
            </a:r>
            <a:r>
              <a:rPr lang="en-US" altLang="zh-CN" smtClean="0"/>
              <a:t>block</a:t>
            </a:r>
            <a:r>
              <a:rPr lang="zh-CN" altLang="en-US" smtClean="0"/>
              <a:t>列表用</a:t>
            </a:r>
            <a:r>
              <a:rPr lang="en-US" altLang="zh-CN" smtClean="0"/>
              <a:t>vector</a:t>
            </a:r>
            <a:r>
              <a:rPr lang="zh-CN" altLang="en-US" smtClean="0"/>
              <a:t>存储，用于直接寻址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表的列汇总信息用</a:t>
            </a:r>
            <a:r>
              <a:rPr lang="en-US" altLang="zh-CN"/>
              <a:t>vector</a:t>
            </a:r>
            <a:r>
              <a:rPr lang="zh-CN" altLang="en-US"/>
              <a:t>存储，用于直接寻址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175951" y="2199414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block</a:t>
            </a:r>
            <a:endParaRPr lang="zh-CN" altLang="en-US" sz="1200"/>
          </a:p>
        </p:txBody>
      </p:sp>
      <p:sp>
        <p:nvSpPr>
          <p:cNvPr id="36" name="矩形 35"/>
          <p:cNvSpPr/>
          <p:nvPr/>
        </p:nvSpPr>
        <p:spPr>
          <a:xfrm>
            <a:off x="4175951" y="2515735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37" name="矩形 36"/>
          <p:cNvSpPr/>
          <p:nvPr/>
        </p:nvSpPr>
        <p:spPr>
          <a:xfrm>
            <a:off x="4175951" y="2824267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39" name="矩形 38"/>
          <p:cNvSpPr/>
          <p:nvPr/>
        </p:nvSpPr>
        <p:spPr>
          <a:xfrm>
            <a:off x="4175951" y="3140738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cxnSp>
        <p:nvCxnSpPr>
          <p:cNvPr id="43" name="肘形连接符 42"/>
          <p:cNvCxnSpPr>
            <a:stCxn id="50" idx="3"/>
            <a:endCxn id="36" idx="1"/>
          </p:cNvCxnSpPr>
          <p:nvPr/>
        </p:nvCxnSpPr>
        <p:spPr>
          <a:xfrm flipV="1">
            <a:off x="3619196" y="2671662"/>
            <a:ext cx="556755" cy="238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50" idx="3"/>
            <a:endCxn id="37" idx="1"/>
          </p:cNvCxnSpPr>
          <p:nvPr/>
        </p:nvCxnSpPr>
        <p:spPr>
          <a:xfrm>
            <a:off x="3619196" y="2909893"/>
            <a:ext cx="556755" cy="70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581149" y="2753966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cxnSp>
        <p:nvCxnSpPr>
          <p:cNvPr id="52" name="肘形连接符 51"/>
          <p:cNvCxnSpPr>
            <a:stCxn id="50" idx="3"/>
            <a:endCxn id="39" idx="1"/>
          </p:cNvCxnSpPr>
          <p:nvPr/>
        </p:nvCxnSpPr>
        <p:spPr>
          <a:xfrm>
            <a:off x="3619196" y="2909893"/>
            <a:ext cx="556755" cy="386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62" idx="3"/>
            <a:endCxn id="56" idx="1"/>
          </p:cNvCxnSpPr>
          <p:nvPr/>
        </p:nvCxnSpPr>
        <p:spPr>
          <a:xfrm flipV="1">
            <a:off x="3619196" y="3778666"/>
            <a:ext cx="556755" cy="554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175951" y="3622739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block</a:t>
            </a:r>
            <a:endParaRPr lang="zh-CN" altLang="en-US" sz="1200"/>
          </a:p>
        </p:txBody>
      </p:sp>
      <p:sp>
        <p:nvSpPr>
          <p:cNvPr id="57" name="矩形 56"/>
          <p:cNvSpPr/>
          <p:nvPr/>
        </p:nvSpPr>
        <p:spPr>
          <a:xfrm>
            <a:off x="4175951" y="3939060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58" name="矩形 57"/>
          <p:cNvSpPr/>
          <p:nvPr/>
        </p:nvSpPr>
        <p:spPr>
          <a:xfrm>
            <a:off x="4175951" y="4247592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59" name="矩形 58"/>
          <p:cNvSpPr/>
          <p:nvPr/>
        </p:nvSpPr>
        <p:spPr>
          <a:xfrm>
            <a:off x="4175951" y="4564063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cxnSp>
        <p:nvCxnSpPr>
          <p:cNvPr id="60" name="肘形连接符 59"/>
          <p:cNvCxnSpPr>
            <a:stCxn id="62" idx="3"/>
            <a:endCxn id="57" idx="1"/>
          </p:cNvCxnSpPr>
          <p:nvPr/>
        </p:nvCxnSpPr>
        <p:spPr>
          <a:xfrm flipV="1">
            <a:off x="3619196" y="4094987"/>
            <a:ext cx="556755" cy="238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62" idx="3"/>
            <a:endCxn id="58" idx="1"/>
          </p:cNvCxnSpPr>
          <p:nvPr/>
        </p:nvCxnSpPr>
        <p:spPr>
          <a:xfrm>
            <a:off x="3619196" y="4333218"/>
            <a:ext cx="556755" cy="70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2581149" y="4177291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cxnSp>
        <p:nvCxnSpPr>
          <p:cNvPr id="63" name="肘形连接符 62"/>
          <p:cNvCxnSpPr>
            <a:stCxn id="62" idx="3"/>
            <a:endCxn id="59" idx="1"/>
          </p:cNvCxnSpPr>
          <p:nvPr/>
        </p:nvCxnSpPr>
        <p:spPr>
          <a:xfrm>
            <a:off x="3619196" y="4333218"/>
            <a:ext cx="556755" cy="386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2581148" y="5213844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sp>
        <p:nvSpPr>
          <p:cNvPr id="67" name="矩形 66"/>
          <p:cNvSpPr/>
          <p:nvPr/>
        </p:nvSpPr>
        <p:spPr>
          <a:xfrm>
            <a:off x="968550" y="3814296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2" name="矩形 71"/>
          <p:cNvSpPr/>
          <p:nvPr/>
        </p:nvSpPr>
        <p:spPr>
          <a:xfrm>
            <a:off x="968549" y="5601367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3" name="矩形 72"/>
          <p:cNvSpPr/>
          <p:nvPr/>
        </p:nvSpPr>
        <p:spPr>
          <a:xfrm>
            <a:off x="968549" y="5057917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4" name="文本框 73"/>
          <p:cNvSpPr txBox="1"/>
          <p:nvPr/>
        </p:nvSpPr>
        <p:spPr>
          <a:xfrm>
            <a:off x="1307737" y="4687821"/>
            <a:ext cx="534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…</a:t>
            </a:r>
            <a:endParaRPr lang="zh-CN" altLang="en-US" sz="1200"/>
          </a:p>
        </p:txBody>
      </p:sp>
      <p:sp>
        <p:nvSpPr>
          <p:cNvPr id="75" name="矩形 74"/>
          <p:cNvSpPr/>
          <p:nvPr/>
        </p:nvSpPr>
        <p:spPr>
          <a:xfrm>
            <a:off x="1774849" y="1944385"/>
            <a:ext cx="605804" cy="5427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/>
              <a:t>base</a:t>
            </a:r>
          </a:p>
          <a:p>
            <a:r>
              <a:rPr lang="en-US" altLang="zh-CN" sz="900" smtClean="0"/>
              <a:t>offset</a:t>
            </a:r>
          </a:p>
          <a:p>
            <a:r>
              <a:rPr lang="en-US" altLang="zh-CN" sz="900"/>
              <a:t>type</a:t>
            </a:r>
            <a:endParaRPr lang="zh-CN" altLang="en-US" sz="900"/>
          </a:p>
        </p:txBody>
      </p:sp>
      <p:cxnSp>
        <p:nvCxnSpPr>
          <p:cNvPr id="77" name="肘形连接符 76"/>
          <p:cNvCxnSpPr>
            <a:stCxn id="75" idx="2"/>
            <a:endCxn id="50" idx="0"/>
          </p:cNvCxnSpPr>
          <p:nvPr/>
        </p:nvCxnSpPr>
        <p:spPr>
          <a:xfrm rot="16200000" flipH="1">
            <a:off x="2455522" y="2109314"/>
            <a:ext cx="266881" cy="1022422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4005918" y="2048255"/>
            <a:ext cx="1353312" cy="3009661"/>
          </a:xfrm>
          <a:prstGeom prst="roundRect">
            <a:avLst>
              <a:gd name="adj" fmla="val 8559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599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SQLITE</a:t>
            </a:r>
            <a:r>
              <a:rPr lang="zh-CN" altLang="en-US" smtClean="0"/>
              <a:t>的结构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68550" y="3814296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 hash</a:t>
            </a:r>
            <a:endParaRPr lang="zh-CN" altLang="en-US" sz="1200"/>
          </a:p>
        </p:txBody>
      </p:sp>
      <p:sp>
        <p:nvSpPr>
          <p:cNvPr id="4" name="矩形 3"/>
          <p:cNvSpPr/>
          <p:nvPr/>
        </p:nvSpPr>
        <p:spPr>
          <a:xfrm>
            <a:off x="668413" y="2871064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SQLITE DB</a:t>
            </a:r>
            <a:endParaRPr lang="zh-CN" altLang="en-US" sz="1200"/>
          </a:p>
        </p:txBody>
      </p:sp>
      <p:sp>
        <p:nvSpPr>
          <p:cNvPr id="5" name="矩形 4"/>
          <p:cNvSpPr/>
          <p:nvPr/>
        </p:nvSpPr>
        <p:spPr>
          <a:xfrm>
            <a:off x="2444369" y="4220471"/>
            <a:ext cx="1038047" cy="311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6" name="矩形 5"/>
          <p:cNvSpPr/>
          <p:nvPr/>
        </p:nvSpPr>
        <p:spPr>
          <a:xfrm>
            <a:off x="2444370" y="3094254"/>
            <a:ext cx="1038047" cy="311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" name="矩形 6"/>
          <p:cNvSpPr/>
          <p:nvPr/>
        </p:nvSpPr>
        <p:spPr>
          <a:xfrm>
            <a:off x="2444369" y="3658369"/>
            <a:ext cx="1038047" cy="311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cxnSp>
        <p:nvCxnSpPr>
          <p:cNvPr id="8" name="肘形连接符 7"/>
          <p:cNvCxnSpPr>
            <a:stCxn id="3" idx="3"/>
            <a:endCxn id="6" idx="1"/>
          </p:cNvCxnSpPr>
          <p:nvPr/>
        </p:nvCxnSpPr>
        <p:spPr>
          <a:xfrm flipV="1">
            <a:off x="2006597" y="3250181"/>
            <a:ext cx="437773" cy="7200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3" idx="3"/>
            <a:endCxn id="7" idx="1"/>
          </p:cNvCxnSpPr>
          <p:nvPr/>
        </p:nvCxnSpPr>
        <p:spPr>
          <a:xfrm flipV="1">
            <a:off x="2006597" y="3814296"/>
            <a:ext cx="437772" cy="1559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3" idx="3"/>
            <a:endCxn id="5" idx="1"/>
          </p:cNvCxnSpPr>
          <p:nvPr/>
        </p:nvCxnSpPr>
        <p:spPr>
          <a:xfrm>
            <a:off x="2006597" y="3970223"/>
            <a:ext cx="437772" cy="4061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4" idx="2"/>
          </p:cNvCxnSpPr>
          <p:nvPr/>
        </p:nvCxnSpPr>
        <p:spPr>
          <a:xfrm rot="16200000" flipH="1">
            <a:off x="959787" y="3410568"/>
            <a:ext cx="755437" cy="3001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444368" y="2186921"/>
            <a:ext cx="1038047" cy="3118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 table</a:t>
            </a:r>
            <a:endParaRPr lang="zh-CN" altLang="en-US" sz="1200"/>
          </a:p>
        </p:txBody>
      </p:sp>
      <p:sp>
        <p:nvSpPr>
          <p:cNvPr id="22" name="矩形 21"/>
          <p:cNvSpPr/>
          <p:nvPr/>
        </p:nvSpPr>
        <p:spPr>
          <a:xfrm>
            <a:off x="4030154" y="2645292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aCol: Column</a:t>
            </a:r>
            <a:endParaRPr lang="zh-CN" altLang="en-US" sz="1200"/>
          </a:p>
        </p:txBody>
      </p:sp>
      <p:cxnSp>
        <p:nvCxnSpPr>
          <p:cNvPr id="23" name="肘形连接符 22"/>
          <p:cNvCxnSpPr>
            <a:stCxn id="6" idx="3"/>
            <a:endCxn id="22" idx="1"/>
          </p:cNvCxnSpPr>
          <p:nvPr/>
        </p:nvCxnSpPr>
        <p:spPr>
          <a:xfrm flipV="1">
            <a:off x="3482417" y="2801219"/>
            <a:ext cx="547737" cy="4489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1" idx="2"/>
            <a:endCxn id="6" idx="0"/>
          </p:cNvCxnSpPr>
          <p:nvPr/>
        </p:nvCxnSpPr>
        <p:spPr>
          <a:xfrm rot="16200000" flipH="1">
            <a:off x="2665654" y="2796513"/>
            <a:ext cx="595479" cy="2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669280" y="1801293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SQLITE</a:t>
            </a:r>
            <a:r>
              <a:rPr lang="zh-CN" altLang="en-US" smtClean="0"/>
              <a:t>的表组织结构可以参考</a:t>
            </a:r>
            <a:r>
              <a:rPr lang="en-US" altLang="zh-CN" smtClean="0"/>
              <a:t>sqlite3FindTable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Column table </a:t>
            </a:r>
            <a:r>
              <a:rPr lang="zh-CN" altLang="en-US" smtClean="0"/>
              <a:t>挂在</a:t>
            </a:r>
            <a:r>
              <a:rPr lang="en-US" altLang="zh-CN" smtClean="0"/>
              <a:t>Table</a:t>
            </a:r>
            <a:r>
              <a:rPr lang="zh-CN" altLang="en-US" smtClean="0"/>
              <a:t>结构下，保持自身结构的独立型，避免过多的破坏现在结构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360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838199" y="1589903"/>
            <a:ext cx="8646460" cy="4801701"/>
            <a:chOff x="838198" y="1208747"/>
            <a:chExt cx="9864147" cy="5501147"/>
          </a:xfrm>
        </p:grpSpPr>
        <p:sp>
          <p:nvSpPr>
            <p:cNvPr id="5" name="圆角矩形 4"/>
            <p:cNvSpPr/>
            <p:nvPr/>
          </p:nvSpPr>
          <p:spPr>
            <a:xfrm>
              <a:off x="838200" y="6119090"/>
              <a:ext cx="9864144" cy="5908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HDFS</a:t>
              </a:r>
              <a:endParaRPr lang="zh-CN" altLang="en-US" sz="120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838198" y="4873243"/>
              <a:ext cx="1880809" cy="1128512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Metadata</a:t>
              </a:r>
            </a:p>
            <a:p>
              <a:pPr algn="ctr"/>
              <a:r>
                <a:rPr lang="en-US" altLang="zh-CN" sz="1200" smtClean="0"/>
                <a:t>Base on SQLite</a:t>
              </a:r>
              <a:endParaRPr lang="zh-CN" altLang="en-US" sz="120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905535" y="4873243"/>
              <a:ext cx="7796807" cy="51541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Table &amp; Column Management</a:t>
              </a:r>
              <a:endParaRPr lang="zh-CN" altLang="en-US" sz="120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905535" y="5505992"/>
              <a:ext cx="7796810" cy="495763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Memory Buffer Management</a:t>
              </a:r>
              <a:endParaRPr lang="zh-CN" altLang="en-US" sz="120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838200" y="3136268"/>
              <a:ext cx="9864144" cy="495763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Parser base </a:t>
              </a:r>
              <a:r>
                <a:rPr lang="en-US" altLang="zh-CN" sz="1200"/>
                <a:t>on SQLite</a:t>
              </a:r>
              <a:endParaRPr lang="zh-CN" altLang="en-US" sz="120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159876" y="4335535"/>
              <a:ext cx="4572000" cy="420374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SELECT executor</a:t>
              </a:r>
              <a:endParaRPr lang="zh-CN" altLang="en-US" sz="120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8886423" y="3778508"/>
              <a:ext cx="1815922" cy="977400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DML </a:t>
              </a:r>
              <a:r>
                <a:rPr lang="en-US" altLang="zh-CN" sz="1200"/>
                <a:t>executor</a:t>
              </a:r>
              <a:r>
                <a:rPr lang="en-US" altLang="zh-CN" sz="1200" smtClean="0"/>
                <a:t> (no support)</a:t>
              </a:r>
              <a:endParaRPr lang="zh-CN" altLang="en-US" sz="120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838201" y="3759191"/>
              <a:ext cx="3167128" cy="996718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DDL executor</a:t>
              </a:r>
              <a:endParaRPr lang="zh-CN" altLang="en-US" sz="120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159876" y="3778508"/>
              <a:ext cx="4572000" cy="420374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SELECT </a:t>
              </a:r>
              <a:r>
                <a:rPr lang="en-US" altLang="zh-CN" sz="1200" smtClean="0"/>
                <a:t>optimizer</a:t>
              </a:r>
              <a:endParaRPr lang="zh-CN" altLang="en-US" sz="120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838200" y="2485623"/>
              <a:ext cx="9864144" cy="49576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Scheduler</a:t>
              </a:r>
              <a:endParaRPr lang="zh-CN" altLang="en-US" sz="120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838200" y="1834978"/>
              <a:ext cx="9864144" cy="49576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Network IO</a:t>
              </a:r>
              <a:endParaRPr lang="zh-CN" altLang="en-US" sz="120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838200" y="1208747"/>
              <a:ext cx="2497968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JDBC</a:t>
              </a:r>
              <a:endParaRPr lang="zh-CN" altLang="en-US" sz="120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3465492" y="1208747"/>
              <a:ext cx="2175456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ODBC</a:t>
              </a:r>
              <a:endParaRPr lang="zh-CN" altLang="en-US" sz="120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5770272" y="1219716"/>
              <a:ext cx="2627292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CMD</a:t>
              </a:r>
              <a:endParaRPr lang="zh-CN" altLang="en-US" sz="1200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8526888" y="1229881"/>
              <a:ext cx="2175456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others</a:t>
              </a:r>
              <a:endParaRPr lang="zh-CN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995978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17994" y="1430349"/>
            <a:ext cx="646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Select a.f1, b.f1 from test1 a, test2 b where a.f1 &gt; 3 and a.f1 = b.f1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498814" y="4100111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5" name="圆角矩形 4"/>
          <p:cNvSpPr/>
          <p:nvPr/>
        </p:nvSpPr>
        <p:spPr>
          <a:xfrm>
            <a:off x="1816895" y="49818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6" name="圆角矩形 5"/>
          <p:cNvSpPr/>
          <p:nvPr/>
        </p:nvSpPr>
        <p:spPr>
          <a:xfrm>
            <a:off x="3287861" y="49818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7" name="圆角矩形 6"/>
          <p:cNvSpPr/>
          <p:nvPr/>
        </p:nvSpPr>
        <p:spPr>
          <a:xfrm>
            <a:off x="2498814" y="325223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9" name="直接箭头连接符 8"/>
          <p:cNvCxnSpPr>
            <a:stCxn id="5" idx="0"/>
            <a:endCxn id="4" idx="2"/>
          </p:cNvCxnSpPr>
          <p:nvPr/>
        </p:nvCxnSpPr>
        <p:spPr>
          <a:xfrm flipV="1">
            <a:off x="2379068" y="4575972"/>
            <a:ext cx="681919" cy="40588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0"/>
            <a:endCxn id="4" idx="2"/>
          </p:cNvCxnSpPr>
          <p:nvPr/>
        </p:nvCxnSpPr>
        <p:spPr>
          <a:xfrm flipH="1" flipV="1">
            <a:off x="3060987" y="4575972"/>
            <a:ext cx="789047" cy="40588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0"/>
            <a:endCxn id="7" idx="2"/>
          </p:cNvCxnSpPr>
          <p:nvPr/>
        </p:nvCxnSpPr>
        <p:spPr>
          <a:xfrm flipV="1">
            <a:off x="3060987" y="3728096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807027" y="2612571"/>
            <a:ext cx="3155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由</a:t>
            </a:r>
            <a:r>
              <a:rPr lang="en-US" altLang="zh-CN" smtClean="0"/>
              <a:t>SELECT</a:t>
            </a:r>
            <a:r>
              <a:rPr lang="zh-CN" altLang="en-US" smtClean="0"/>
              <a:t>上下文产生的执行树</a:t>
            </a:r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7629292" y="4100111"/>
            <a:ext cx="126586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25" name="圆角矩形 24"/>
          <p:cNvSpPr/>
          <p:nvPr/>
        </p:nvSpPr>
        <p:spPr>
          <a:xfrm>
            <a:off x="6855738" y="5805455"/>
            <a:ext cx="118330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27" name="圆角矩形 26"/>
          <p:cNvSpPr/>
          <p:nvPr/>
        </p:nvSpPr>
        <p:spPr>
          <a:xfrm>
            <a:off x="7629292" y="2505349"/>
            <a:ext cx="126586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28" name="直接箭头连接符 27"/>
          <p:cNvCxnSpPr>
            <a:stCxn id="25" idx="0"/>
            <a:endCxn id="33" idx="2"/>
          </p:cNvCxnSpPr>
          <p:nvPr/>
        </p:nvCxnSpPr>
        <p:spPr>
          <a:xfrm flipV="1">
            <a:off x="7447388" y="5352575"/>
            <a:ext cx="0" cy="45288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39" idx="0"/>
            <a:endCxn id="24" idx="2"/>
          </p:cNvCxnSpPr>
          <p:nvPr/>
        </p:nvCxnSpPr>
        <p:spPr>
          <a:xfrm flipH="1" flipV="1">
            <a:off x="8262222" y="4575972"/>
            <a:ext cx="1083955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0"/>
            <a:endCxn id="44" idx="2"/>
          </p:cNvCxnSpPr>
          <p:nvPr/>
        </p:nvCxnSpPr>
        <p:spPr>
          <a:xfrm flipV="1">
            <a:off x="8262222" y="3757813"/>
            <a:ext cx="0" cy="34229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右箭头 30"/>
          <p:cNvSpPr/>
          <p:nvPr/>
        </p:nvSpPr>
        <p:spPr>
          <a:xfrm>
            <a:off x="5186331" y="3842657"/>
            <a:ext cx="838200" cy="9252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6814458" y="4876714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37" name="圆角矩形 36"/>
          <p:cNvSpPr/>
          <p:nvPr/>
        </p:nvSpPr>
        <p:spPr>
          <a:xfrm>
            <a:off x="8754527" y="5794569"/>
            <a:ext cx="118330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38" name="直接箭头连接符 37"/>
          <p:cNvCxnSpPr>
            <a:stCxn id="37" idx="0"/>
            <a:endCxn id="39" idx="2"/>
          </p:cNvCxnSpPr>
          <p:nvPr/>
        </p:nvCxnSpPr>
        <p:spPr>
          <a:xfrm flipV="1">
            <a:off x="9346177" y="5352575"/>
            <a:ext cx="0" cy="44199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8713247" y="4876714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cxnSp>
        <p:nvCxnSpPr>
          <p:cNvPr id="41" name="直接箭头连接符 40"/>
          <p:cNvCxnSpPr>
            <a:stCxn id="33" idx="0"/>
            <a:endCxn id="24" idx="2"/>
          </p:cNvCxnSpPr>
          <p:nvPr/>
        </p:nvCxnSpPr>
        <p:spPr>
          <a:xfrm flipV="1">
            <a:off x="7447388" y="4575972"/>
            <a:ext cx="814834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7629292" y="3281952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cxnSp>
        <p:nvCxnSpPr>
          <p:cNvPr id="54" name="直接箭头连接符 53"/>
          <p:cNvCxnSpPr>
            <a:stCxn id="44" idx="0"/>
            <a:endCxn id="27" idx="2"/>
          </p:cNvCxnSpPr>
          <p:nvPr/>
        </p:nvCxnSpPr>
        <p:spPr>
          <a:xfrm flipV="1">
            <a:off x="8262222" y="2981210"/>
            <a:ext cx="0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10592835" y="3329481"/>
            <a:ext cx="335939" cy="1377332"/>
            <a:chOff x="5629416" y="3130423"/>
            <a:chExt cx="335939" cy="1377332"/>
          </a:xfrm>
        </p:grpSpPr>
        <p:sp>
          <p:nvSpPr>
            <p:cNvPr id="60" name="圆角矩形 59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6782733" y="211073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进过优化后的</a:t>
            </a:r>
            <a:r>
              <a:rPr lang="zh-CN" altLang="en-US"/>
              <a:t>多线程</a:t>
            </a:r>
            <a:r>
              <a:rPr lang="zh-CN" altLang="en-US" smtClean="0"/>
              <a:t>执行树</a:t>
            </a:r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10135197" y="2912620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Buffer</a:t>
            </a:r>
            <a:r>
              <a:rPr lang="zh-CN" altLang="en-US" smtClean="0"/>
              <a:t>管理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290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1433032" y="3058887"/>
            <a:ext cx="0" cy="3159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433032" y="3441442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433032" y="4271867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433032" y="5125615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1600979" y="320351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1688841" y="4033936"/>
            <a:ext cx="114923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2894821" y="3203511"/>
            <a:ext cx="1311741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487369" y="1892214"/>
            <a:ext cx="646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Select a.f1, b.f1 from test1 a, test2 b where a.f1 &gt; 3 and a.f1 = b.f1</a:t>
            </a:r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3153511" y="4044336"/>
            <a:ext cx="1206223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20" name="圆角矩形 19"/>
          <p:cNvSpPr/>
          <p:nvPr/>
        </p:nvSpPr>
        <p:spPr>
          <a:xfrm>
            <a:off x="4665070" y="486210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433032" y="5861138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8095090" y="5623208"/>
            <a:ext cx="1511559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sp>
        <p:nvSpPr>
          <p:cNvPr id="24" name="圆角矩形 23"/>
          <p:cNvSpPr/>
          <p:nvPr/>
        </p:nvSpPr>
        <p:spPr>
          <a:xfrm>
            <a:off x="6002558" y="4864481"/>
            <a:ext cx="122012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26" name="文本框 25"/>
          <p:cNvSpPr txBox="1"/>
          <p:nvPr/>
        </p:nvSpPr>
        <p:spPr>
          <a:xfrm>
            <a:off x="487369" y="3256775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thread1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87369" y="4058860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thread2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87369" y="4940908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thread3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87369" y="5676471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thread4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517909" y="3289511"/>
            <a:ext cx="335939" cy="1377332"/>
            <a:chOff x="5629416" y="3130423"/>
            <a:chExt cx="335939" cy="1377332"/>
          </a:xfrm>
        </p:grpSpPr>
        <p:sp>
          <p:nvSpPr>
            <p:cNvPr id="16" name="圆角矩形 15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38" name="直接箭头连接符 37"/>
          <p:cNvCxnSpPr>
            <a:stCxn id="36" idx="2"/>
            <a:endCxn id="20" idx="0"/>
          </p:cNvCxnSpPr>
          <p:nvPr/>
        </p:nvCxnSpPr>
        <p:spPr>
          <a:xfrm rot="16200000" flipH="1">
            <a:off x="4858531" y="4493395"/>
            <a:ext cx="195265" cy="542160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7"/>
          <p:cNvCxnSpPr>
            <a:stCxn id="18" idx="3"/>
            <a:endCxn id="59" idx="0"/>
          </p:cNvCxnSpPr>
          <p:nvPr/>
        </p:nvCxnSpPr>
        <p:spPr>
          <a:xfrm flipV="1">
            <a:off x="4359734" y="2971532"/>
            <a:ext cx="1065458" cy="1310735"/>
          </a:xfrm>
          <a:prstGeom prst="bentConnector4">
            <a:avLst>
              <a:gd name="adj1" fmla="val 42155"/>
              <a:gd name="adj2" fmla="val 117441"/>
            </a:avLst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37"/>
          <p:cNvCxnSpPr>
            <a:stCxn id="13" idx="3"/>
            <a:endCxn id="16" idx="0"/>
          </p:cNvCxnSpPr>
          <p:nvPr/>
        </p:nvCxnSpPr>
        <p:spPr>
          <a:xfrm flipV="1">
            <a:off x="4206562" y="3289511"/>
            <a:ext cx="480113" cy="151931"/>
          </a:xfrm>
          <a:prstGeom prst="bentConnector4">
            <a:avLst>
              <a:gd name="adj1" fmla="val 32590"/>
              <a:gd name="adj2" fmla="val 307068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7435821" y="4838782"/>
            <a:ext cx="335939" cy="1377332"/>
            <a:chOff x="5629416" y="3130423"/>
            <a:chExt cx="335939" cy="1377332"/>
          </a:xfrm>
        </p:grpSpPr>
        <p:sp>
          <p:nvSpPr>
            <p:cNvPr id="39" name="圆角矩形 38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49" name="直接箭头连接符 37"/>
          <p:cNvCxnSpPr>
            <a:stCxn id="24" idx="3"/>
            <a:endCxn id="39" idx="0"/>
          </p:cNvCxnSpPr>
          <p:nvPr/>
        </p:nvCxnSpPr>
        <p:spPr>
          <a:xfrm flipV="1">
            <a:off x="7222678" y="4838782"/>
            <a:ext cx="381909" cy="263630"/>
          </a:xfrm>
          <a:prstGeom prst="bentConnector4">
            <a:avLst>
              <a:gd name="adj1" fmla="val 28113"/>
              <a:gd name="adj2" fmla="val 186712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37"/>
          <p:cNvCxnSpPr>
            <a:stCxn id="48" idx="2"/>
            <a:endCxn id="21" idx="0"/>
          </p:cNvCxnSpPr>
          <p:nvPr/>
        </p:nvCxnSpPr>
        <p:spPr>
          <a:xfrm rot="5400000" flipH="1" flipV="1">
            <a:off x="7930479" y="5295723"/>
            <a:ext cx="592906" cy="1247875"/>
          </a:xfrm>
          <a:prstGeom prst="bentConnector5">
            <a:avLst>
              <a:gd name="adj1" fmla="val -38556"/>
              <a:gd name="adj2" fmla="val 26416"/>
              <a:gd name="adj3" fmla="val 138556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/>
          <p:cNvGrpSpPr/>
          <p:nvPr/>
        </p:nvGrpSpPr>
        <p:grpSpPr>
          <a:xfrm>
            <a:off x="5256426" y="2971532"/>
            <a:ext cx="335939" cy="1377332"/>
            <a:chOff x="5629416" y="3130423"/>
            <a:chExt cx="335939" cy="1377332"/>
          </a:xfrm>
        </p:grpSpPr>
        <p:sp>
          <p:nvSpPr>
            <p:cNvPr id="59" name="圆角矩形 58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67" name="直接箭头连接符 37"/>
          <p:cNvCxnSpPr>
            <a:stCxn id="66" idx="2"/>
            <a:endCxn id="20" idx="0"/>
          </p:cNvCxnSpPr>
          <p:nvPr/>
        </p:nvCxnSpPr>
        <p:spPr>
          <a:xfrm rot="5400000">
            <a:off x="5068800" y="4507308"/>
            <a:ext cx="513244" cy="196357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187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parallel </a:t>
            </a:r>
            <a:r>
              <a:rPr lang="en-US" altLang="zh-CN" smtClean="0"/>
              <a:t>GROUP BY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172242" y="268185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4" name="圆角矩形 3"/>
          <p:cNvSpPr/>
          <p:nvPr/>
        </p:nvSpPr>
        <p:spPr>
          <a:xfrm>
            <a:off x="2172242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6" name="圆角矩形 5"/>
          <p:cNvSpPr/>
          <p:nvPr/>
        </p:nvSpPr>
        <p:spPr>
          <a:xfrm>
            <a:off x="2172242" y="183398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7" name="直接箭头连接符 6"/>
          <p:cNvCxnSpPr>
            <a:stCxn id="4" idx="0"/>
            <a:endCxn id="3" idx="2"/>
          </p:cNvCxnSpPr>
          <p:nvPr/>
        </p:nvCxnSpPr>
        <p:spPr>
          <a:xfrm flipV="1">
            <a:off x="2734415" y="3157719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3" idx="0"/>
            <a:endCxn id="6" idx="2"/>
          </p:cNvCxnSpPr>
          <p:nvPr/>
        </p:nvCxnSpPr>
        <p:spPr>
          <a:xfrm flipV="1">
            <a:off x="2734415" y="2309843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5898266" y="35346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5898266" y="438253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7297858" y="1647280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14" name="直接箭头连接符 13"/>
          <p:cNvCxnSpPr>
            <a:stCxn id="12" idx="0"/>
            <a:endCxn id="11" idx="2"/>
          </p:cNvCxnSpPr>
          <p:nvPr/>
        </p:nvCxnSpPr>
        <p:spPr>
          <a:xfrm flipV="1">
            <a:off x="6460439" y="4010517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0"/>
            <a:endCxn id="28" idx="2"/>
          </p:cNvCxnSpPr>
          <p:nvPr/>
        </p:nvCxnSpPr>
        <p:spPr>
          <a:xfrm flipV="1">
            <a:off x="6460439" y="2971017"/>
            <a:ext cx="1399592" cy="56363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7440152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7440152" y="4377610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19" name="直接箭头连接符 18"/>
          <p:cNvCxnSpPr>
            <a:stCxn id="18" idx="0"/>
            <a:endCxn id="17" idx="2"/>
          </p:cNvCxnSpPr>
          <p:nvPr/>
        </p:nvCxnSpPr>
        <p:spPr>
          <a:xfrm flipV="1">
            <a:off x="8002325" y="4005595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9204411" y="353957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21" name="圆角矩形 20"/>
          <p:cNvSpPr/>
          <p:nvPr/>
        </p:nvSpPr>
        <p:spPr>
          <a:xfrm>
            <a:off x="9204411" y="438745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22" name="直接箭头连接符 21"/>
          <p:cNvCxnSpPr>
            <a:stCxn id="21" idx="0"/>
            <a:endCxn id="20" idx="2"/>
          </p:cNvCxnSpPr>
          <p:nvPr/>
        </p:nvCxnSpPr>
        <p:spPr>
          <a:xfrm flipV="1">
            <a:off x="9766584" y="4015439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842078" y="401543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7297858" y="24951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(n:1)</a:t>
            </a:r>
            <a:endParaRPr lang="zh-CN" altLang="en-US" sz="1400"/>
          </a:p>
        </p:txBody>
      </p:sp>
      <p:cxnSp>
        <p:nvCxnSpPr>
          <p:cNvPr id="30" name="直接箭头连接符 29"/>
          <p:cNvCxnSpPr>
            <a:stCxn id="17" idx="0"/>
            <a:endCxn id="28" idx="2"/>
          </p:cNvCxnSpPr>
          <p:nvPr/>
        </p:nvCxnSpPr>
        <p:spPr>
          <a:xfrm flipH="1" flipV="1">
            <a:off x="7860031" y="2971017"/>
            <a:ext cx="142294" cy="55871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0" idx="0"/>
            <a:endCxn id="28" idx="2"/>
          </p:cNvCxnSpPr>
          <p:nvPr/>
        </p:nvCxnSpPr>
        <p:spPr>
          <a:xfrm flipH="1" flipV="1">
            <a:off x="7860031" y="2971017"/>
            <a:ext cx="1906553" cy="5685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8" idx="0"/>
            <a:endCxn id="13" idx="2"/>
          </p:cNvCxnSpPr>
          <p:nvPr/>
        </p:nvCxnSpPr>
        <p:spPr>
          <a:xfrm flipV="1">
            <a:off x="7860031" y="2123141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3433665" y="5220121"/>
            <a:ext cx="81483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增加两种游标，实际使用时，根据参数来决定：</a:t>
            </a:r>
            <a:endParaRPr lang="en-US" altLang="zh-CN" smtClean="0"/>
          </a:p>
          <a:p>
            <a:pPr marL="342900" indent="-342900">
              <a:buAutoNum type="arabicPeriod"/>
            </a:pPr>
            <a:r>
              <a:rPr lang="zh-CN" altLang="en-US" smtClean="0"/>
              <a:t>均分范围型游标，相当于将一个表拆分成多个表</a:t>
            </a:r>
            <a:endParaRPr lang="en-US" altLang="zh-CN" smtClean="0"/>
          </a:p>
          <a:p>
            <a:pPr marL="342900" indent="-342900">
              <a:buAutoNum type="arabicPeriod"/>
            </a:pPr>
            <a:r>
              <a:rPr lang="zh-CN" altLang="en-US" smtClean="0"/>
              <a:t>资源竞争型游标，公用一个表，但都全部遍历，只是每一个段只被遍历一次</a:t>
            </a:r>
            <a:endParaRPr lang="en-US" altLang="zh-CN" smtClean="0"/>
          </a:p>
          <a:p>
            <a:pPr marL="342900" indent="-342900">
              <a:buAutoNum type="arabicPeriod"/>
            </a:pPr>
            <a:endParaRPr lang="en-US" altLang="zh-CN"/>
          </a:p>
          <a:p>
            <a:r>
              <a:rPr lang="zh-CN" altLang="en-US" smtClean="0"/>
              <a:t>目前先使用资源竞争型游标做</a:t>
            </a:r>
            <a:r>
              <a:rPr lang="en-US" altLang="zh-CN" smtClean="0"/>
              <a:t>DEMO</a:t>
            </a:r>
            <a:endParaRPr lang="zh-CN" altLang="en-US"/>
          </a:p>
        </p:txBody>
      </p:sp>
      <p:sp>
        <p:nvSpPr>
          <p:cNvPr id="43" name="右箭头 42"/>
          <p:cNvSpPr/>
          <p:nvPr/>
        </p:nvSpPr>
        <p:spPr>
          <a:xfrm>
            <a:off x="4562669" y="2309843"/>
            <a:ext cx="895739" cy="10025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183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parallel GROUP BY</a:t>
            </a:r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1526338" y="2097834"/>
            <a:ext cx="0" cy="3159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1526338" y="2480389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35416" y="2279108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1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1526338" y="3173965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1526338" y="3886204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526338" y="4645090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1871567" y="2242457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0" name="圆角矩形 9"/>
          <p:cNvSpPr/>
          <p:nvPr/>
        </p:nvSpPr>
        <p:spPr>
          <a:xfrm>
            <a:off x="1871567" y="2936034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1" name="圆角矩形 10"/>
          <p:cNvSpPr/>
          <p:nvPr/>
        </p:nvSpPr>
        <p:spPr>
          <a:xfrm>
            <a:off x="1871567" y="3659136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3310819" y="2245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 by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3310819" y="2939179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Group by</a:t>
            </a:r>
            <a:endParaRPr lang="zh-CN" altLang="en-US" sz="1400"/>
          </a:p>
        </p:txBody>
      </p:sp>
      <p:sp>
        <p:nvSpPr>
          <p:cNvPr id="16" name="圆角矩形 15"/>
          <p:cNvSpPr/>
          <p:nvPr/>
        </p:nvSpPr>
        <p:spPr>
          <a:xfrm>
            <a:off x="3310819" y="3659136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Group by</a:t>
            </a:r>
            <a:endParaRPr lang="zh-CN" altLang="en-US" sz="1400"/>
          </a:p>
        </p:txBody>
      </p:sp>
      <p:sp>
        <p:nvSpPr>
          <p:cNvPr id="17" name="圆角矩形 16"/>
          <p:cNvSpPr/>
          <p:nvPr/>
        </p:nvSpPr>
        <p:spPr>
          <a:xfrm>
            <a:off x="5428857" y="4419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n-&gt;1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6934196" y="4419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171623" y="4441759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Main thread</a:t>
            </a:r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4783894" y="2976489"/>
            <a:ext cx="335939" cy="1377332"/>
            <a:chOff x="5629416" y="3130423"/>
            <a:chExt cx="335939" cy="1377332"/>
          </a:xfrm>
        </p:grpSpPr>
        <p:sp>
          <p:nvSpPr>
            <p:cNvPr id="21" name="圆角矩形 20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29" name="直接箭头连接符 37"/>
          <p:cNvCxnSpPr>
            <a:stCxn id="16" idx="3"/>
            <a:endCxn id="22" idx="1"/>
          </p:cNvCxnSpPr>
          <p:nvPr/>
        </p:nvCxnSpPr>
        <p:spPr>
          <a:xfrm flipV="1">
            <a:off x="4404843" y="3240816"/>
            <a:ext cx="380642" cy="65625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7"/>
          <p:cNvCxnSpPr>
            <a:stCxn id="13" idx="3"/>
            <a:endCxn id="23" idx="1"/>
          </p:cNvCxnSpPr>
          <p:nvPr/>
        </p:nvCxnSpPr>
        <p:spPr>
          <a:xfrm>
            <a:off x="4404843" y="3177110"/>
            <a:ext cx="379057" cy="23632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7"/>
          <p:cNvCxnSpPr>
            <a:stCxn id="12" idx="3"/>
            <a:endCxn id="21" idx="1"/>
          </p:cNvCxnSpPr>
          <p:nvPr/>
        </p:nvCxnSpPr>
        <p:spPr>
          <a:xfrm>
            <a:off x="4404843" y="2483512"/>
            <a:ext cx="380643" cy="579285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37"/>
          <p:cNvCxnSpPr>
            <a:stCxn id="28" idx="3"/>
            <a:endCxn id="17" idx="1"/>
          </p:cNvCxnSpPr>
          <p:nvPr/>
        </p:nvCxnSpPr>
        <p:spPr>
          <a:xfrm>
            <a:off x="5118241" y="4267513"/>
            <a:ext cx="310616" cy="389999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37"/>
          <p:cNvCxnSpPr>
            <a:stCxn id="9" idx="3"/>
            <a:endCxn id="12" idx="1"/>
          </p:cNvCxnSpPr>
          <p:nvPr/>
        </p:nvCxnSpPr>
        <p:spPr>
          <a:xfrm>
            <a:off x="2965591" y="2480388"/>
            <a:ext cx="345228" cy="312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37"/>
          <p:cNvCxnSpPr>
            <a:stCxn id="10" idx="3"/>
            <a:endCxn id="13" idx="1"/>
          </p:cNvCxnSpPr>
          <p:nvPr/>
        </p:nvCxnSpPr>
        <p:spPr>
          <a:xfrm>
            <a:off x="2965591" y="3173965"/>
            <a:ext cx="345228" cy="314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37"/>
          <p:cNvCxnSpPr>
            <a:stCxn id="11" idx="3"/>
            <a:endCxn id="16" idx="1"/>
          </p:cNvCxnSpPr>
          <p:nvPr/>
        </p:nvCxnSpPr>
        <p:spPr>
          <a:xfrm>
            <a:off x="2965591" y="3897067"/>
            <a:ext cx="345228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37"/>
          <p:cNvCxnSpPr>
            <a:stCxn id="17" idx="3"/>
            <a:endCxn id="18" idx="1"/>
          </p:cNvCxnSpPr>
          <p:nvPr/>
        </p:nvCxnSpPr>
        <p:spPr>
          <a:xfrm>
            <a:off x="6522881" y="4657512"/>
            <a:ext cx="411315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432314" y="2970239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2</a:t>
            </a:r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432314" y="3677798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239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2377</TotalTime>
  <Words>1020</Words>
  <Application>Microsoft Office PowerPoint</Application>
  <PresentationFormat>宽屏</PresentationFormat>
  <Paragraphs>242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宋体</vt:lpstr>
      <vt:lpstr>微软雅黑</vt:lpstr>
      <vt:lpstr>Arial</vt:lpstr>
      <vt:lpstr>Calibri</vt:lpstr>
      <vt:lpstr>Calibri Light</vt:lpstr>
      <vt:lpstr>Office Theme</vt:lpstr>
      <vt:lpstr>Thor Architecture</vt:lpstr>
      <vt:lpstr>PowerPoint 演示文稿</vt:lpstr>
      <vt:lpstr>PowerPoint 演示文稿</vt:lpstr>
      <vt:lpstr>SQLITE的结构</vt:lpstr>
      <vt:lpstr>PowerPoint 演示文稿</vt:lpstr>
      <vt:lpstr>PowerPoint 演示文稿</vt:lpstr>
      <vt:lpstr>PowerPoint 演示文稿</vt:lpstr>
      <vt:lpstr>parallel GROUP BY</vt:lpstr>
      <vt:lpstr>parallel GROUP BY</vt:lpstr>
      <vt:lpstr>Parallel hash join</vt:lpstr>
      <vt:lpstr>Parallel merge join</vt:lpstr>
      <vt:lpstr>Parallel star join</vt:lpstr>
      <vt:lpstr>Multi-thread execute plan</vt:lpstr>
      <vt:lpstr>多线程执行框架</vt:lpstr>
      <vt:lpstr>PowerPoint 演示文稿</vt:lpstr>
      <vt:lpstr>内存管理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scott.zgeng</cp:lastModifiedBy>
  <cp:revision>379</cp:revision>
  <dcterms:created xsi:type="dcterms:W3CDTF">2014-07-24T15:03:51Z</dcterms:created>
  <dcterms:modified xsi:type="dcterms:W3CDTF">2014-10-04T10:12:13Z</dcterms:modified>
</cp:coreProperties>
</file>