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83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6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9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3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826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6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85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557C-EA97-4CBB-BFBF-8E388EEF4F51}" type="datetimeFigureOut">
              <a:rPr lang="zh-CN" altLang="en-US" smtClean="0"/>
              <a:t>2014/8/14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DDDC-92E7-492A-A564-5345C94588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9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Thor Architecture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scott_zgeng@gmail.com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6264"/>
            <a:ext cx="5374235" cy="390857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9848" y="6300216"/>
            <a:ext cx="885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From   </a:t>
            </a:r>
            <a:r>
              <a:rPr lang="en-US" altLang="zh-CN" i="1" u="sng" smtClean="0"/>
              <a:t>SIMD-Scan: Ultra Fast in-Memory Table Scan using on-Chip Vector Processing Units </a:t>
            </a:r>
            <a:endParaRPr lang="zh-CN" altLang="en-US" i="1" u="sng"/>
          </a:p>
        </p:txBody>
      </p:sp>
      <p:sp>
        <p:nvSpPr>
          <p:cNvPr id="17" name="文本框 16"/>
          <p:cNvSpPr txBox="1"/>
          <p:nvPr/>
        </p:nvSpPr>
        <p:spPr>
          <a:xfrm>
            <a:off x="6361787" y="2276856"/>
            <a:ext cx="4921909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原始数据存储采用列式存储方式存储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数据有可能是压缩，或者未压缩的，因此数据不一定是对齐的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需要对数据进行计算时，需要先取出数据，如果本身是等宽数据且字节长的数据，则直接使用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指令进行操作，否则需要对数据进行解压后在使用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之后的数据就可以使用执行树进行操作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37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12" name="肘形连接符 11"/>
          <p:cNvCxnSpPr>
            <a:stCxn id="50" idx="3"/>
            <a:endCxn id="8" idx="1"/>
          </p:cNvCxnSpPr>
          <p:nvPr/>
        </p:nvCxnSpPr>
        <p:spPr>
          <a:xfrm flipV="1">
            <a:off x="3619196" y="2355341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7" idx="3"/>
            <a:endCxn id="50" idx="1"/>
          </p:cNvCxnSpPr>
          <p:nvPr/>
        </p:nvCxnSpPr>
        <p:spPr>
          <a:xfrm flipV="1">
            <a:off x="2006597" y="2909893"/>
            <a:ext cx="574552" cy="106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67" idx="3"/>
            <a:endCxn id="62" idx="1"/>
          </p:cNvCxnSpPr>
          <p:nvPr/>
        </p:nvCxnSpPr>
        <p:spPr>
          <a:xfrm>
            <a:off x="2006597" y="3970223"/>
            <a:ext cx="574552" cy="3629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67" idx="3"/>
            <a:endCxn id="65" idx="1"/>
          </p:cNvCxnSpPr>
          <p:nvPr/>
        </p:nvCxnSpPr>
        <p:spPr>
          <a:xfrm>
            <a:off x="2006597" y="3970223"/>
            <a:ext cx="574551" cy="1399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909193" y="4923108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48" name="文本框 47"/>
          <p:cNvSpPr txBox="1"/>
          <p:nvPr/>
        </p:nvSpPr>
        <p:spPr>
          <a:xfrm>
            <a:off x="5770753" y="2204483"/>
            <a:ext cx="53255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Block</a:t>
            </a:r>
            <a:r>
              <a:rPr lang="zh-CN" altLang="en-US" smtClean="0"/>
              <a:t>是定长的纯数据，支持</a:t>
            </a:r>
            <a:r>
              <a:rPr lang="en-US" altLang="zh-CN" smtClean="0"/>
              <a:t>8,16,32,64bits</a:t>
            </a:r>
            <a:r>
              <a:rPr lang="zh-CN" altLang="en-US" smtClean="0"/>
              <a:t>（</a:t>
            </a:r>
            <a:r>
              <a:rPr lang="en-US" altLang="zh-CN" smtClean="0"/>
              <a:t>1,2,4</a:t>
            </a:r>
            <a:r>
              <a:rPr lang="zh-CN" altLang="en-US" smtClean="0"/>
              <a:t>暂不支持）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</a:t>
            </a:r>
            <a:r>
              <a:rPr lang="zh-CN" altLang="en-US" smtClean="0"/>
              <a:t>个列的不同的</a:t>
            </a:r>
            <a:r>
              <a:rPr lang="en-US" altLang="zh-CN" smtClean="0"/>
              <a:t>block</a:t>
            </a:r>
            <a:r>
              <a:rPr lang="zh-CN" altLang="en-US" smtClean="0"/>
              <a:t>的大小不一定是一样的，可能是经过压缩后的数据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</a:t>
            </a:r>
            <a:r>
              <a:rPr lang="zh-CN" altLang="en-US" smtClean="0"/>
              <a:t>保存了列的</a:t>
            </a:r>
            <a:r>
              <a:rPr lang="en-US" altLang="zh-CN" smtClean="0"/>
              <a:t>block</a:t>
            </a:r>
            <a:r>
              <a:rPr lang="zh-CN" altLang="en-US" smtClean="0"/>
              <a:t>数据首地址，当需要定位到表的某行某列时，需要用到这个信息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列的</a:t>
            </a:r>
            <a:r>
              <a:rPr lang="en-US" altLang="zh-CN" smtClean="0"/>
              <a:t>block</a:t>
            </a:r>
            <a:r>
              <a:rPr lang="zh-CN" altLang="en-US" smtClean="0"/>
              <a:t>列表用</a:t>
            </a:r>
            <a:r>
              <a:rPr lang="en-US" altLang="zh-CN" smtClean="0"/>
              <a:t>vector</a:t>
            </a:r>
            <a:r>
              <a:rPr lang="zh-CN" altLang="en-US" smtClean="0"/>
              <a:t>存储，用于直接寻址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mtClean="0"/>
              <a:t>表的列汇总信息用</a:t>
            </a:r>
            <a:r>
              <a:rPr lang="en-US" altLang="zh-CN"/>
              <a:t>vector</a:t>
            </a:r>
            <a:r>
              <a:rPr lang="zh-CN" altLang="en-US"/>
              <a:t>存储，用于直接寻址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175951" y="2199414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36" name="矩形 35"/>
          <p:cNvSpPr/>
          <p:nvPr/>
        </p:nvSpPr>
        <p:spPr>
          <a:xfrm>
            <a:off x="4175951" y="2515735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7" name="矩形 36"/>
          <p:cNvSpPr/>
          <p:nvPr/>
        </p:nvSpPr>
        <p:spPr>
          <a:xfrm>
            <a:off x="4175951" y="2824267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39" name="矩形 38"/>
          <p:cNvSpPr/>
          <p:nvPr/>
        </p:nvSpPr>
        <p:spPr>
          <a:xfrm>
            <a:off x="4175951" y="3140738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43" name="肘形连接符 42"/>
          <p:cNvCxnSpPr>
            <a:stCxn id="50" idx="3"/>
            <a:endCxn id="36" idx="1"/>
          </p:cNvCxnSpPr>
          <p:nvPr/>
        </p:nvCxnSpPr>
        <p:spPr>
          <a:xfrm flipV="1">
            <a:off x="3619196" y="2671662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50" idx="3"/>
            <a:endCxn id="37" idx="1"/>
          </p:cNvCxnSpPr>
          <p:nvPr/>
        </p:nvCxnSpPr>
        <p:spPr>
          <a:xfrm>
            <a:off x="3619196" y="2909893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581149" y="2753966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52" name="肘形连接符 51"/>
          <p:cNvCxnSpPr>
            <a:stCxn id="50" idx="3"/>
            <a:endCxn id="39" idx="1"/>
          </p:cNvCxnSpPr>
          <p:nvPr/>
        </p:nvCxnSpPr>
        <p:spPr>
          <a:xfrm>
            <a:off x="3619196" y="2909893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62" idx="3"/>
            <a:endCxn id="56" idx="1"/>
          </p:cNvCxnSpPr>
          <p:nvPr/>
        </p:nvCxnSpPr>
        <p:spPr>
          <a:xfrm flipV="1">
            <a:off x="3619196" y="3778666"/>
            <a:ext cx="556755" cy="554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175951" y="3622739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block</a:t>
            </a:r>
            <a:endParaRPr lang="zh-CN" altLang="en-US" sz="1200"/>
          </a:p>
        </p:txBody>
      </p:sp>
      <p:sp>
        <p:nvSpPr>
          <p:cNvPr id="57" name="矩形 56"/>
          <p:cNvSpPr/>
          <p:nvPr/>
        </p:nvSpPr>
        <p:spPr>
          <a:xfrm>
            <a:off x="4175951" y="3939060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8" name="矩形 57"/>
          <p:cNvSpPr/>
          <p:nvPr/>
        </p:nvSpPr>
        <p:spPr>
          <a:xfrm>
            <a:off x="4175951" y="4247592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sp>
        <p:nvSpPr>
          <p:cNvPr id="59" name="矩形 58"/>
          <p:cNvSpPr/>
          <p:nvPr/>
        </p:nvSpPr>
        <p:spPr>
          <a:xfrm>
            <a:off x="4175951" y="4564063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block</a:t>
            </a:r>
            <a:endParaRPr lang="zh-CN" altLang="en-US" sz="1200"/>
          </a:p>
        </p:txBody>
      </p:sp>
      <p:cxnSp>
        <p:nvCxnSpPr>
          <p:cNvPr id="60" name="肘形连接符 59"/>
          <p:cNvCxnSpPr>
            <a:stCxn id="62" idx="3"/>
            <a:endCxn id="57" idx="1"/>
          </p:cNvCxnSpPr>
          <p:nvPr/>
        </p:nvCxnSpPr>
        <p:spPr>
          <a:xfrm flipV="1">
            <a:off x="3619196" y="4094987"/>
            <a:ext cx="556755" cy="2382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62" idx="3"/>
            <a:endCxn id="58" idx="1"/>
          </p:cNvCxnSpPr>
          <p:nvPr/>
        </p:nvCxnSpPr>
        <p:spPr>
          <a:xfrm>
            <a:off x="3619196" y="4333218"/>
            <a:ext cx="556755" cy="703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581149" y="4177291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cxnSp>
        <p:nvCxnSpPr>
          <p:cNvPr id="63" name="肘形连接符 62"/>
          <p:cNvCxnSpPr>
            <a:stCxn id="62" idx="3"/>
            <a:endCxn id="59" idx="1"/>
          </p:cNvCxnSpPr>
          <p:nvPr/>
        </p:nvCxnSpPr>
        <p:spPr>
          <a:xfrm>
            <a:off x="3619196" y="4333218"/>
            <a:ext cx="556755" cy="386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581148" y="5213844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2" name="矩形 71"/>
          <p:cNvSpPr/>
          <p:nvPr/>
        </p:nvSpPr>
        <p:spPr>
          <a:xfrm>
            <a:off x="968549" y="560136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3" name="矩形 72"/>
          <p:cNvSpPr/>
          <p:nvPr/>
        </p:nvSpPr>
        <p:spPr>
          <a:xfrm>
            <a:off x="968549" y="5057917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1307737" y="4687821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…</a:t>
            </a:r>
            <a:endParaRPr lang="zh-CN" altLang="en-US" sz="1200"/>
          </a:p>
        </p:txBody>
      </p:sp>
      <p:sp>
        <p:nvSpPr>
          <p:cNvPr id="75" name="矩形 74"/>
          <p:cNvSpPr/>
          <p:nvPr/>
        </p:nvSpPr>
        <p:spPr>
          <a:xfrm>
            <a:off x="1774849" y="1944385"/>
            <a:ext cx="605804" cy="542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smtClean="0"/>
              <a:t>base</a:t>
            </a:r>
          </a:p>
          <a:p>
            <a:r>
              <a:rPr lang="en-US" altLang="zh-CN" sz="900" smtClean="0"/>
              <a:t>offset</a:t>
            </a:r>
          </a:p>
          <a:p>
            <a:r>
              <a:rPr lang="en-US" altLang="zh-CN" sz="900"/>
              <a:t>type</a:t>
            </a:r>
            <a:endParaRPr lang="zh-CN" altLang="en-US" sz="900"/>
          </a:p>
        </p:txBody>
      </p:sp>
      <p:cxnSp>
        <p:nvCxnSpPr>
          <p:cNvPr id="77" name="肘形连接符 76"/>
          <p:cNvCxnSpPr>
            <a:stCxn id="75" idx="2"/>
            <a:endCxn id="50" idx="0"/>
          </p:cNvCxnSpPr>
          <p:nvPr/>
        </p:nvCxnSpPr>
        <p:spPr>
          <a:xfrm rot="16200000" flipH="1">
            <a:off x="2455522" y="2109314"/>
            <a:ext cx="266881" cy="102242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4005918" y="2048255"/>
            <a:ext cx="1353312" cy="3009661"/>
          </a:xfrm>
          <a:prstGeom prst="roundRect">
            <a:avLst>
              <a:gd name="adj" fmla="val 855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9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SQLITE</a:t>
            </a:r>
            <a:r>
              <a:rPr lang="zh-CN" altLang="en-US" smtClean="0"/>
              <a:t>的结构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68550" y="3814296"/>
            <a:ext cx="1038047" cy="3118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 hash</a:t>
            </a:r>
            <a:endParaRPr lang="zh-CN" altLang="en-US" sz="1200"/>
          </a:p>
        </p:txBody>
      </p:sp>
      <p:sp>
        <p:nvSpPr>
          <p:cNvPr id="4" name="矩形 3"/>
          <p:cNvSpPr/>
          <p:nvPr/>
        </p:nvSpPr>
        <p:spPr>
          <a:xfrm>
            <a:off x="668413" y="2871064"/>
            <a:ext cx="1038047" cy="3118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SQLITE DB</a:t>
            </a:r>
            <a:endParaRPr lang="zh-CN" altLang="en-US" sz="1200"/>
          </a:p>
        </p:txBody>
      </p:sp>
      <p:sp>
        <p:nvSpPr>
          <p:cNvPr id="5" name="矩形 4"/>
          <p:cNvSpPr/>
          <p:nvPr/>
        </p:nvSpPr>
        <p:spPr>
          <a:xfrm>
            <a:off x="2444369" y="4220471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6" name="矩形 5"/>
          <p:cNvSpPr/>
          <p:nvPr/>
        </p:nvSpPr>
        <p:spPr>
          <a:xfrm>
            <a:off x="2444370" y="3094254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sp>
        <p:nvSpPr>
          <p:cNvPr id="7" name="矩形 6"/>
          <p:cNvSpPr/>
          <p:nvPr/>
        </p:nvSpPr>
        <p:spPr>
          <a:xfrm>
            <a:off x="2444369" y="3658369"/>
            <a:ext cx="1038047" cy="311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Table</a:t>
            </a:r>
            <a:endParaRPr lang="zh-CN" altLang="en-US" sz="1200"/>
          </a:p>
        </p:txBody>
      </p:sp>
      <p:cxnSp>
        <p:nvCxnSpPr>
          <p:cNvPr id="8" name="肘形连接符 7"/>
          <p:cNvCxnSpPr>
            <a:stCxn id="3" idx="3"/>
            <a:endCxn id="6" idx="1"/>
          </p:cNvCxnSpPr>
          <p:nvPr/>
        </p:nvCxnSpPr>
        <p:spPr>
          <a:xfrm flipV="1">
            <a:off x="2006597" y="3250181"/>
            <a:ext cx="437773" cy="720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" idx="3"/>
            <a:endCxn id="7" idx="1"/>
          </p:cNvCxnSpPr>
          <p:nvPr/>
        </p:nvCxnSpPr>
        <p:spPr>
          <a:xfrm flipV="1">
            <a:off x="2006597" y="3814296"/>
            <a:ext cx="437772" cy="155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3" idx="3"/>
            <a:endCxn id="5" idx="1"/>
          </p:cNvCxnSpPr>
          <p:nvPr/>
        </p:nvCxnSpPr>
        <p:spPr>
          <a:xfrm>
            <a:off x="2006597" y="3970223"/>
            <a:ext cx="437772" cy="406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4" idx="2"/>
          </p:cNvCxnSpPr>
          <p:nvPr/>
        </p:nvCxnSpPr>
        <p:spPr>
          <a:xfrm rot="16200000" flipH="1">
            <a:off x="959787" y="3410568"/>
            <a:ext cx="755437" cy="300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444368" y="2186921"/>
            <a:ext cx="1038047" cy="3118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Column table</a:t>
            </a:r>
            <a:endParaRPr lang="zh-CN" altLang="en-US" sz="1200"/>
          </a:p>
        </p:txBody>
      </p:sp>
      <p:sp>
        <p:nvSpPr>
          <p:cNvPr id="22" name="矩形 21"/>
          <p:cNvSpPr/>
          <p:nvPr/>
        </p:nvSpPr>
        <p:spPr>
          <a:xfrm>
            <a:off x="4030154" y="2645292"/>
            <a:ext cx="1038047" cy="311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aCol: Column</a:t>
            </a:r>
            <a:endParaRPr lang="zh-CN" altLang="en-US" sz="1200"/>
          </a:p>
        </p:txBody>
      </p:sp>
      <p:cxnSp>
        <p:nvCxnSpPr>
          <p:cNvPr id="23" name="肘形连接符 22"/>
          <p:cNvCxnSpPr>
            <a:stCxn id="6" idx="3"/>
            <a:endCxn id="22" idx="1"/>
          </p:cNvCxnSpPr>
          <p:nvPr/>
        </p:nvCxnSpPr>
        <p:spPr>
          <a:xfrm flipV="1">
            <a:off x="3482417" y="2801219"/>
            <a:ext cx="547737" cy="448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6" idx="0"/>
          </p:cNvCxnSpPr>
          <p:nvPr/>
        </p:nvCxnSpPr>
        <p:spPr>
          <a:xfrm rot="16200000" flipH="1">
            <a:off x="2665654" y="2796513"/>
            <a:ext cx="595479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669280" y="1801293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SQLITE</a:t>
            </a:r>
            <a:r>
              <a:rPr lang="zh-CN" altLang="en-US" smtClean="0"/>
              <a:t>的表组织结构可以参考</a:t>
            </a:r>
            <a:r>
              <a:rPr lang="en-US" altLang="zh-CN" smtClean="0"/>
              <a:t>sqlite3FindTable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mtClean="0"/>
              <a:t>Column table </a:t>
            </a:r>
            <a:r>
              <a:rPr lang="zh-CN" altLang="en-US" smtClean="0"/>
              <a:t>挂在</a:t>
            </a:r>
            <a:r>
              <a:rPr lang="en-US" altLang="zh-CN" smtClean="0"/>
              <a:t>Table</a:t>
            </a:r>
            <a:r>
              <a:rPr lang="zh-CN" altLang="en-US" smtClean="0"/>
              <a:t>结构下，保持自身结构的独立型，避免过多的破坏现在结构</a:t>
            </a:r>
            <a:endParaRPr lang="en-US" altLang="zh-CN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38199" y="1589903"/>
            <a:ext cx="8646460" cy="4801701"/>
            <a:chOff x="838198" y="1208747"/>
            <a:chExt cx="9864147" cy="5501147"/>
          </a:xfrm>
        </p:grpSpPr>
        <p:sp>
          <p:nvSpPr>
            <p:cNvPr id="5" name="圆角矩形 4"/>
            <p:cNvSpPr/>
            <p:nvPr/>
          </p:nvSpPr>
          <p:spPr>
            <a:xfrm>
              <a:off x="838200" y="6119090"/>
              <a:ext cx="9864144" cy="5908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HDFS</a:t>
              </a:r>
              <a:endParaRPr lang="zh-CN" altLang="en-US" sz="12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8" y="4873243"/>
              <a:ext cx="1880809" cy="1128512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Metadata</a:t>
              </a:r>
            </a:p>
            <a:p>
              <a:pPr algn="ctr"/>
              <a:r>
                <a:rPr lang="en-US" altLang="zh-CN" sz="1200" smtClean="0"/>
                <a:t>Base on SQLite</a:t>
              </a:r>
              <a:endParaRPr lang="zh-CN" altLang="en-US" sz="12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2905535" y="4873243"/>
              <a:ext cx="7796807" cy="51541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Table &amp; Column Management</a:t>
              </a:r>
              <a:endParaRPr lang="zh-CN" altLang="en-US" sz="12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905535" y="5505992"/>
              <a:ext cx="7796810" cy="49576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Memory Buffer Management</a:t>
              </a:r>
              <a:endParaRPr lang="zh-CN" altLang="en-US" sz="12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38200" y="3136268"/>
              <a:ext cx="9864144" cy="49576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Parser base </a:t>
              </a:r>
              <a:r>
                <a:rPr lang="en-US" altLang="zh-CN" sz="1200"/>
                <a:t>on SQLite</a:t>
              </a:r>
              <a:endParaRPr lang="zh-CN" altLang="en-US" sz="12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159876" y="4335535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executor</a:t>
              </a:r>
              <a:endParaRPr lang="zh-CN" altLang="en-US" sz="12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886423" y="3778508"/>
              <a:ext cx="1815922" cy="977400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DML </a:t>
              </a:r>
              <a:r>
                <a:rPr lang="en-US" altLang="zh-CN" sz="1200"/>
                <a:t>executor</a:t>
              </a:r>
              <a:r>
                <a:rPr lang="en-US" altLang="zh-CN" sz="1200" smtClean="0"/>
                <a:t> (no support)</a:t>
              </a:r>
              <a:endParaRPr lang="zh-CN" altLang="en-US" sz="12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38201" y="3759191"/>
              <a:ext cx="3167128" cy="996718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DDL executor</a:t>
              </a:r>
              <a:endParaRPr lang="zh-CN" altLang="en-US" sz="12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159876" y="3778508"/>
              <a:ext cx="4572000" cy="420374"/>
            </a:xfrm>
            <a:prstGeom prst="roundRect">
              <a:avLst>
                <a:gd name="adj" fmla="val 969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SELECT </a:t>
              </a:r>
              <a:r>
                <a:rPr lang="en-US" altLang="zh-CN" sz="1200" smtClean="0"/>
                <a:t>optimizer</a:t>
              </a:r>
              <a:endParaRPr lang="zh-CN" altLang="en-US" sz="120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38200" y="2485623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Scheduler</a:t>
              </a:r>
              <a:endParaRPr lang="zh-CN" altLang="en-US" sz="12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38200" y="1834978"/>
              <a:ext cx="9864144" cy="49576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Network IO</a:t>
              </a:r>
              <a:endParaRPr lang="zh-CN" altLang="en-US" sz="120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38200" y="1208747"/>
              <a:ext cx="2497968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JDBC</a:t>
              </a:r>
              <a:endParaRPr lang="zh-CN" altLang="en-US" sz="120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65492" y="1208747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ODBC</a:t>
              </a:r>
              <a:endParaRPr lang="zh-CN" altLang="en-US" sz="120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770272" y="1219716"/>
              <a:ext cx="2627292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CMD</a:t>
              </a:r>
              <a:endParaRPr lang="zh-CN" altLang="en-US" sz="1200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8526888" y="1229881"/>
              <a:ext cx="2175456" cy="49576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others</a:t>
              </a:r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99597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7994" y="1430349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498814" y="4100111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5" name="圆角矩形 4"/>
          <p:cNvSpPr/>
          <p:nvPr/>
        </p:nvSpPr>
        <p:spPr>
          <a:xfrm>
            <a:off x="1816895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6" name="圆角矩形 5"/>
          <p:cNvSpPr/>
          <p:nvPr/>
        </p:nvSpPr>
        <p:spPr>
          <a:xfrm>
            <a:off x="3287861" y="4981856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7" name="圆角矩形 6"/>
          <p:cNvSpPr/>
          <p:nvPr/>
        </p:nvSpPr>
        <p:spPr>
          <a:xfrm>
            <a:off x="2498814" y="3252235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9" name="直接箭头连接符 8"/>
          <p:cNvCxnSpPr>
            <a:stCxn id="5" idx="0"/>
            <a:endCxn id="4" idx="2"/>
          </p:cNvCxnSpPr>
          <p:nvPr/>
        </p:nvCxnSpPr>
        <p:spPr>
          <a:xfrm flipV="1">
            <a:off x="2379068" y="4575972"/>
            <a:ext cx="681919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4" idx="2"/>
          </p:cNvCxnSpPr>
          <p:nvPr/>
        </p:nvCxnSpPr>
        <p:spPr>
          <a:xfrm flipH="1" flipV="1">
            <a:off x="3060987" y="4575972"/>
            <a:ext cx="789047" cy="40588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0"/>
            <a:endCxn id="7" idx="2"/>
          </p:cNvCxnSpPr>
          <p:nvPr/>
        </p:nvCxnSpPr>
        <p:spPr>
          <a:xfrm flipV="1">
            <a:off x="3060987" y="3728096"/>
            <a:ext cx="0" cy="37201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807027" y="2612571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由</a:t>
            </a:r>
            <a:r>
              <a:rPr lang="en-US" altLang="zh-CN" smtClean="0"/>
              <a:t>SELECT</a:t>
            </a:r>
            <a:r>
              <a:rPr lang="zh-CN" altLang="en-US" smtClean="0"/>
              <a:t>上下文产生的执行树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629292" y="4100111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sp>
        <p:nvSpPr>
          <p:cNvPr id="25" name="圆角矩形 24"/>
          <p:cNvSpPr/>
          <p:nvPr/>
        </p:nvSpPr>
        <p:spPr>
          <a:xfrm>
            <a:off x="6855738" y="5805455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sp>
        <p:nvSpPr>
          <p:cNvPr id="27" name="圆角矩形 26"/>
          <p:cNvSpPr/>
          <p:nvPr/>
        </p:nvSpPr>
        <p:spPr>
          <a:xfrm>
            <a:off x="7629292" y="2505349"/>
            <a:ext cx="126586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cxnSp>
        <p:nvCxnSpPr>
          <p:cNvPr id="28" name="直接箭头连接符 27"/>
          <p:cNvCxnSpPr>
            <a:stCxn id="25" idx="0"/>
            <a:endCxn id="33" idx="2"/>
          </p:cNvCxnSpPr>
          <p:nvPr/>
        </p:nvCxnSpPr>
        <p:spPr>
          <a:xfrm flipV="1">
            <a:off x="7447388" y="5352575"/>
            <a:ext cx="0" cy="452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39" idx="0"/>
            <a:endCxn id="24" idx="2"/>
          </p:cNvCxnSpPr>
          <p:nvPr/>
        </p:nvCxnSpPr>
        <p:spPr>
          <a:xfrm flipH="1" flipV="1">
            <a:off x="8262222" y="4575972"/>
            <a:ext cx="1083955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4" idx="0"/>
            <a:endCxn id="44" idx="2"/>
          </p:cNvCxnSpPr>
          <p:nvPr/>
        </p:nvCxnSpPr>
        <p:spPr>
          <a:xfrm flipV="1">
            <a:off x="8262222" y="3757813"/>
            <a:ext cx="0" cy="34229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右箭头 30"/>
          <p:cNvSpPr/>
          <p:nvPr/>
        </p:nvSpPr>
        <p:spPr>
          <a:xfrm>
            <a:off x="5186331" y="3842657"/>
            <a:ext cx="838200" cy="9252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6814458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37" name="圆角矩形 36"/>
          <p:cNvSpPr/>
          <p:nvPr/>
        </p:nvSpPr>
        <p:spPr>
          <a:xfrm>
            <a:off x="8754527" y="5794569"/>
            <a:ext cx="118330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37" idx="0"/>
            <a:endCxn id="39" idx="2"/>
          </p:cNvCxnSpPr>
          <p:nvPr/>
        </p:nvCxnSpPr>
        <p:spPr>
          <a:xfrm flipV="1">
            <a:off x="9346177" y="5352575"/>
            <a:ext cx="0" cy="44199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713247" y="4876714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41" name="直接箭头连接符 40"/>
          <p:cNvCxnSpPr>
            <a:stCxn id="33" idx="0"/>
            <a:endCxn id="24" idx="2"/>
          </p:cNvCxnSpPr>
          <p:nvPr/>
        </p:nvCxnSpPr>
        <p:spPr>
          <a:xfrm flipV="1">
            <a:off x="7447388" y="4575972"/>
            <a:ext cx="814834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7629292" y="3281952"/>
            <a:ext cx="1265860" cy="4758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cxnSp>
        <p:nvCxnSpPr>
          <p:cNvPr id="54" name="直接箭头连接符 53"/>
          <p:cNvCxnSpPr>
            <a:stCxn id="44" idx="0"/>
            <a:endCxn id="27" idx="2"/>
          </p:cNvCxnSpPr>
          <p:nvPr/>
        </p:nvCxnSpPr>
        <p:spPr>
          <a:xfrm flipV="1">
            <a:off x="8262222" y="2981210"/>
            <a:ext cx="0" cy="3007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/>
          <p:cNvGrpSpPr/>
          <p:nvPr/>
        </p:nvGrpSpPr>
        <p:grpSpPr>
          <a:xfrm>
            <a:off x="10592835" y="3329481"/>
            <a:ext cx="335939" cy="1377332"/>
            <a:chOff x="5629416" y="3130423"/>
            <a:chExt cx="335939" cy="1377332"/>
          </a:xfrm>
        </p:grpSpPr>
        <p:sp>
          <p:nvSpPr>
            <p:cNvPr id="60" name="圆角矩形 59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6782733" y="211073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进过优化后的</a:t>
            </a:r>
            <a:r>
              <a:rPr lang="zh-CN" altLang="en-US"/>
              <a:t>多线程</a:t>
            </a:r>
            <a:r>
              <a:rPr lang="zh-CN" altLang="en-US" smtClean="0"/>
              <a:t>执行树</a:t>
            </a:r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10135197" y="291262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Buffer</a:t>
            </a:r>
            <a:r>
              <a:rPr lang="zh-CN" altLang="en-US" smtClean="0"/>
              <a:t>管理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9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433032" y="3058887"/>
            <a:ext cx="0" cy="315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433032" y="3441442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33032" y="4271867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433032" y="5125615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1600979" y="320351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1688841" y="4033936"/>
            <a:ext cx="114923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Scan table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2894821" y="3203511"/>
            <a:ext cx="1311741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87369" y="1892214"/>
            <a:ext cx="646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Select a.f1, b.f1 from test1 a, test2 b where a.f1 &gt; 3 and a.f1 = b.f1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153511" y="4044336"/>
            <a:ext cx="1206223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0" name="圆角矩形 19"/>
          <p:cNvSpPr/>
          <p:nvPr/>
        </p:nvSpPr>
        <p:spPr>
          <a:xfrm>
            <a:off x="4665070" y="4862108"/>
            <a:ext cx="1124345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join</a:t>
            </a:r>
            <a:endParaRPr lang="zh-CN" altLang="en-US" sz="140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433032" y="5861138"/>
            <a:ext cx="8929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8095090" y="5623208"/>
            <a:ext cx="1511559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project</a:t>
            </a:r>
            <a:endParaRPr lang="zh-CN" altLang="en-US" sz="1400"/>
          </a:p>
        </p:txBody>
      </p:sp>
      <p:sp>
        <p:nvSpPr>
          <p:cNvPr id="24" name="圆角矩形 23"/>
          <p:cNvSpPr/>
          <p:nvPr/>
        </p:nvSpPr>
        <p:spPr>
          <a:xfrm>
            <a:off x="6002558" y="4864481"/>
            <a:ext cx="1220120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smtClean="0"/>
              <a:t>Exchange(1:1)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487369" y="3256775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thread1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7369" y="4058860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thread2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87369" y="4940908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thread3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87369" y="5676471"/>
            <a:ext cx="925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thread4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517909" y="3289511"/>
            <a:ext cx="335939" cy="1377332"/>
            <a:chOff x="5629416" y="3130423"/>
            <a:chExt cx="335939" cy="1377332"/>
          </a:xfrm>
        </p:grpSpPr>
        <p:sp>
          <p:nvSpPr>
            <p:cNvPr id="16" name="圆角矩形 15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38" name="直接箭头连接符 37"/>
          <p:cNvCxnSpPr>
            <a:stCxn id="36" idx="2"/>
            <a:endCxn id="20" idx="0"/>
          </p:cNvCxnSpPr>
          <p:nvPr/>
        </p:nvCxnSpPr>
        <p:spPr>
          <a:xfrm rot="16200000" flipH="1">
            <a:off x="4858531" y="4493395"/>
            <a:ext cx="195265" cy="542160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7"/>
          <p:cNvCxnSpPr>
            <a:stCxn id="18" idx="3"/>
            <a:endCxn id="59" idx="0"/>
          </p:cNvCxnSpPr>
          <p:nvPr/>
        </p:nvCxnSpPr>
        <p:spPr>
          <a:xfrm flipV="1">
            <a:off x="4359734" y="2971532"/>
            <a:ext cx="1065458" cy="1310735"/>
          </a:xfrm>
          <a:prstGeom prst="bentConnector4">
            <a:avLst>
              <a:gd name="adj1" fmla="val 42155"/>
              <a:gd name="adj2" fmla="val 117441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37"/>
          <p:cNvCxnSpPr>
            <a:stCxn id="13" idx="3"/>
            <a:endCxn id="16" idx="0"/>
          </p:cNvCxnSpPr>
          <p:nvPr/>
        </p:nvCxnSpPr>
        <p:spPr>
          <a:xfrm flipV="1">
            <a:off x="4206562" y="3289511"/>
            <a:ext cx="480113" cy="151931"/>
          </a:xfrm>
          <a:prstGeom prst="bentConnector4">
            <a:avLst>
              <a:gd name="adj1" fmla="val 32590"/>
              <a:gd name="adj2" fmla="val 30706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7435821" y="4838782"/>
            <a:ext cx="335939" cy="1377332"/>
            <a:chOff x="5629416" y="3130423"/>
            <a:chExt cx="335939" cy="1377332"/>
          </a:xfrm>
        </p:grpSpPr>
        <p:sp>
          <p:nvSpPr>
            <p:cNvPr id="39" name="圆角矩形 3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49" name="直接箭头连接符 37"/>
          <p:cNvCxnSpPr>
            <a:stCxn id="24" idx="3"/>
            <a:endCxn id="39" idx="0"/>
          </p:cNvCxnSpPr>
          <p:nvPr/>
        </p:nvCxnSpPr>
        <p:spPr>
          <a:xfrm flipV="1">
            <a:off x="7222678" y="4838782"/>
            <a:ext cx="381909" cy="263630"/>
          </a:xfrm>
          <a:prstGeom prst="bentConnector4">
            <a:avLst>
              <a:gd name="adj1" fmla="val 28113"/>
              <a:gd name="adj2" fmla="val 18671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37"/>
          <p:cNvCxnSpPr>
            <a:stCxn id="48" idx="2"/>
            <a:endCxn id="21" idx="0"/>
          </p:cNvCxnSpPr>
          <p:nvPr/>
        </p:nvCxnSpPr>
        <p:spPr>
          <a:xfrm rot="5400000" flipH="1" flipV="1">
            <a:off x="7930479" y="5295723"/>
            <a:ext cx="592906" cy="1247875"/>
          </a:xfrm>
          <a:prstGeom prst="bentConnector5">
            <a:avLst>
              <a:gd name="adj1" fmla="val -38556"/>
              <a:gd name="adj2" fmla="val 26416"/>
              <a:gd name="adj3" fmla="val 13855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5256426" y="2971532"/>
            <a:ext cx="335939" cy="1377332"/>
            <a:chOff x="5629416" y="3130423"/>
            <a:chExt cx="335939" cy="1377332"/>
          </a:xfrm>
        </p:grpSpPr>
        <p:sp>
          <p:nvSpPr>
            <p:cNvPr id="59" name="圆角矩形 58"/>
            <p:cNvSpPr/>
            <p:nvPr/>
          </p:nvSpPr>
          <p:spPr>
            <a:xfrm>
              <a:off x="5631008" y="3130423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5631007" y="3308442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5629422" y="3481058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5629422" y="3664930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5631008" y="3818596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5631007" y="3996615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629422" y="4169231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5629416" y="4335139"/>
              <a:ext cx="334347" cy="17261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cxnSp>
        <p:nvCxnSpPr>
          <p:cNvPr id="67" name="直接箭头连接符 37"/>
          <p:cNvCxnSpPr>
            <a:stCxn id="66" idx="2"/>
            <a:endCxn id="20" idx="0"/>
          </p:cNvCxnSpPr>
          <p:nvPr/>
        </p:nvCxnSpPr>
        <p:spPr>
          <a:xfrm rot="5400000">
            <a:off x="5068800" y="4507308"/>
            <a:ext cx="513244" cy="19635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18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57823"/>
              </p:ext>
            </p:extLst>
          </p:nvPr>
        </p:nvGraphicFramePr>
        <p:xfrm>
          <a:off x="10888267" y="2924506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/>
                        <a:t>√</a:t>
                      </a:r>
                      <a:endParaRPr lang="zh-CN" altLang="en-US" sz="1000" dirty="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2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46475"/>
              </p:ext>
            </p:extLst>
          </p:nvPr>
        </p:nvGraphicFramePr>
        <p:xfrm>
          <a:off x="10888267" y="4187248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6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7</a:t>
                      </a:r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8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794168"/>
              </p:ext>
            </p:extLst>
          </p:nvPr>
        </p:nvGraphicFramePr>
        <p:xfrm>
          <a:off x="10888267" y="5449991"/>
          <a:ext cx="667656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  <a:gridCol w="333828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9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X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10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11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smtClean="0"/>
                        <a:t>√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79129"/>
              </p:ext>
            </p:extLst>
          </p:nvPr>
        </p:nvGraphicFramePr>
        <p:xfrm>
          <a:off x="9701722" y="412919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23681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4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5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H="1">
            <a:off x="10162551" y="3481372"/>
            <a:ext cx="566058" cy="63137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10162551" y="4591714"/>
            <a:ext cx="566058" cy="108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10162551" y="5081572"/>
            <a:ext cx="653144" cy="7339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389151"/>
              </p:ext>
            </p:extLst>
          </p:nvPr>
        </p:nvGraphicFramePr>
        <p:xfrm>
          <a:off x="9707316" y="526954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smtClean="0"/>
                        <a:t>12</a:t>
                      </a:r>
                      <a:endParaRPr lang="zh-CN" altLang="en-US" sz="100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7" name="圆角矩形 16"/>
          <p:cNvSpPr/>
          <p:nvPr/>
        </p:nvSpPr>
        <p:spPr>
          <a:xfrm>
            <a:off x="7994825" y="5122382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SCAN</a:t>
            </a:r>
            <a:endParaRPr lang="zh-CN" altLang="en-US" sz="120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9218364" y="4827373"/>
            <a:ext cx="312864" cy="23085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86715" y="4112743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JOIN</a:t>
            </a:r>
            <a:endParaRPr lang="zh-CN" altLang="en-US" sz="120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8158883" y="4744995"/>
            <a:ext cx="243712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6458422" y="5122381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SCAN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7103310" y="4744995"/>
            <a:ext cx="310581" cy="3365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753"/>
              </p:ext>
            </p:extLst>
          </p:nvPr>
        </p:nvGraphicFramePr>
        <p:xfrm>
          <a:off x="5521961" y="4875154"/>
          <a:ext cx="333828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3382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>
            <a:off x="5988910" y="5377374"/>
            <a:ext cx="36110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19559"/>
              </p:ext>
            </p:extLst>
          </p:nvPr>
        </p:nvGraphicFramePr>
        <p:xfrm>
          <a:off x="5695774" y="3481372"/>
          <a:ext cx="1042777" cy="975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  <a:gridCol w="356641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3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7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x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√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H="1" flipV="1">
            <a:off x="9220237" y="5412956"/>
            <a:ext cx="310991" cy="355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6903308" y="4112743"/>
            <a:ext cx="200002" cy="12974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7186715" y="3103104"/>
            <a:ext cx="1094024" cy="4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PROJECT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733727" y="3716111"/>
            <a:ext cx="0" cy="30395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026081"/>
              </p:ext>
            </p:extLst>
          </p:nvPr>
        </p:nvGraphicFramePr>
        <p:xfrm>
          <a:off x="8745781" y="3091285"/>
          <a:ext cx="686136" cy="4876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59037"/>
                <a:gridCol w="327099"/>
              </a:tblGrid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5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4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15416"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12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 smtClean="0"/>
                        <a:t>10</a:t>
                      </a:r>
                      <a:endParaRPr lang="zh-CN" altLang="en-US" sz="1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直接箭头连接符 52"/>
          <p:cNvCxnSpPr/>
          <p:nvPr/>
        </p:nvCxnSpPr>
        <p:spPr>
          <a:xfrm>
            <a:off x="8402595" y="3341034"/>
            <a:ext cx="2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65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内存管理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833693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sp>
        <p:nvSpPr>
          <p:cNvPr id="5" name="圆角矩形 4"/>
          <p:cNvSpPr/>
          <p:nvPr/>
        </p:nvSpPr>
        <p:spPr>
          <a:xfrm>
            <a:off x="3751202" y="3932464"/>
            <a:ext cx="601045" cy="398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/>
              <a:t>page</a:t>
            </a:r>
            <a:endParaRPr lang="zh-CN" altLang="en-US" sz="1200"/>
          </a:p>
        </p:txBody>
      </p:sp>
      <p:grpSp>
        <p:nvGrpSpPr>
          <p:cNvPr id="17" name="组合 16"/>
          <p:cNvGrpSpPr/>
          <p:nvPr/>
        </p:nvGrpSpPr>
        <p:grpSpPr>
          <a:xfrm>
            <a:off x="1708575" y="1730427"/>
            <a:ext cx="578498" cy="2338888"/>
            <a:chOff x="970384" y="1539540"/>
            <a:chExt cx="578498" cy="2338888"/>
          </a:xfrm>
        </p:grpSpPr>
        <p:sp>
          <p:nvSpPr>
            <p:cNvPr id="9" name="矩形 8"/>
            <p:cNvSpPr/>
            <p:nvPr/>
          </p:nvSpPr>
          <p:spPr>
            <a:xfrm>
              <a:off x="970384" y="3586067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70384" y="3293706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70384" y="3001345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970384" y="2708984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70384" y="2416623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70384" y="2124262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0384" y="1831901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70384" y="1539540"/>
              <a:ext cx="578498" cy="29236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9" name="肘形连接符 18"/>
          <p:cNvCxnSpPr>
            <a:stCxn id="9" idx="3"/>
            <a:endCxn id="4" idx="1"/>
          </p:cNvCxnSpPr>
          <p:nvPr/>
        </p:nvCxnSpPr>
        <p:spPr>
          <a:xfrm>
            <a:off x="2287073" y="3923135"/>
            <a:ext cx="546620" cy="208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59341" y="3793964"/>
            <a:ext cx="94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32768 bytes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956962" y="1164084"/>
            <a:ext cx="2081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segment size = 1024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51118" y="175073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128 </a:t>
            </a:r>
            <a:r>
              <a:rPr lang="en-US" altLang="zh-CN" sz="1200"/>
              <a:t>bytes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856416" y="2023043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258 bytes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856398" y="2305919"/>
            <a:ext cx="792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mtClean="0"/>
              <a:t>512 bytes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1062276" y="27198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28" name="肘形连接符 27"/>
          <p:cNvCxnSpPr>
            <a:stCxn id="4" idx="3"/>
            <a:endCxn id="5" idx="1"/>
          </p:cNvCxnSpPr>
          <p:nvPr/>
        </p:nvCxnSpPr>
        <p:spPr>
          <a:xfrm>
            <a:off x="3434738" y="4131516"/>
            <a:ext cx="31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7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2252</TotalTime>
  <Words>432</Words>
  <Application>Microsoft Office PowerPoint</Application>
  <PresentationFormat>宽屏</PresentationFormat>
  <Paragraphs>148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Theme</vt:lpstr>
      <vt:lpstr>Thor Architecture</vt:lpstr>
      <vt:lpstr>PowerPoint 演示文稿</vt:lpstr>
      <vt:lpstr>PowerPoint 演示文稿</vt:lpstr>
      <vt:lpstr>SQLITE的结构</vt:lpstr>
      <vt:lpstr>PowerPoint 演示文稿</vt:lpstr>
      <vt:lpstr>PowerPoint 演示文稿</vt:lpstr>
      <vt:lpstr>PowerPoint 演示文稿</vt:lpstr>
      <vt:lpstr>PowerPoint 演示文稿</vt:lpstr>
      <vt:lpstr>内存管理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scott.zgeng</cp:lastModifiedBy>
  <cp:revision>259</cp:revision>
  <dcterms:created xsi:type="dcterms:W3CDTF">2014-07-24T15:03:51Z</dcterms:created>
  <dcterms:modified xsi:type="dcterms:W3CDTF">2014-08-14T09:00:31Z</dcterms:modified>
</cp:coreProperties>
</file>