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79" r:id="rId8"/>
    <p:sldId id="283" r:id="rId9"/>
    <p:sldId id="266" r:id="rId10"/>
    <p:sldId id="265" r:id="rId11"/>
    <p:sldId id="267" r:id="rId12"/>
    <p:sldId id="271" r:id="rId13"/>
    <p:sldId id="268" r:id="rId14"/>
    <p:sldId id="273" r:id="rId15"/>
    <p:sldId id="275" r:id="rId16"/>
    <p:sldId id="274" r:id="rId17"/>
    <p:sldId id="278" r:id="rId18"/>
    <p:sldId id="277" r:id="rId19"/>
    <p:sldId id="280" r:id="rId20"/>
    <p:sldId id="282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052"/>
    <a:srgbClr val="E088BC"/>
    <a:srgbClr val="FFFFFF"/>
    <a:srgbClr val="EFC1DC"/>
    <a:srgbClr val="A070DA"/>
    <a:srgbClr val="CEB5EC"/>
    <a:srgbClr val="6BAD8C"/>
    <a:srgbClr val="AED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1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2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2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6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5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2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BC5983-6F84-41EF-BC43-30822F0C0CED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8096B-0899-4F1D-8EA2-BC84F80B16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Spotify Tracks Dataset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BEFB97-28CE-42E9-9F22-16FDA47F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Data Visualization and Visual Analytics</a:t>
            </a:r>
          </a:p>
          <a:p>
            <a:r>
              <a:rPr lang="en-US" altLang="zh-TW" dirty="0"/>
              <a:t>0816137 HW #3+4.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65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 </a:t>
            </a:r>
            <a:r>
              <a:rPr lang="en-US" altLang="zh-TW" dirty="0">
                <a:solidFill>
                  <a:schemeClr val="tx1"/>
                </a:solidFill>
              </a:rPr>
              <a:t>(1)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Inspecting popular top 25% tracks,</a:t>
            </a:r>
          </a:p>
          <a:p>
            <a:r>
              <a:rPr lang="en-US" altLang="zh-TW" sz="2400" dirty="0"/>
              <a:t>we find out genre: “pop-film” has </a:t>
            </a:r>
          </a:p>
          <a:p>
            <a:r>
              <a:rPr lang="en-US" altLang="zh-TW" sz="2400" dirty="0"/>
              <a:t>the largest portion.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sz="2400" dirty="0">
                <a:solidFill>
                  <a:srgbClr val="002060"/>
                </a:solidFill>
              </a:rPr>
              <a:t>I would like to take a look at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what’s special for this genre,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compared to the average. </a:t>
            </a:r>
            <a:endParaRPr lang="zh-TW" altLang="en-US" sz="2400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ADED1D-5A2D-4975-85FB-FA9B6B8A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52" y="1924601"/>
            <a:ext cx="5854035" cy="41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400" dirty="0"/>
          </a:p>
          <a:p>
            <a:r>
              <a:rPr lang="en-US" altLang="zh-TW" sz="2400" dirty="0"/>
              <a:t>2. Search “pop-film” by genre in data picker,</a:t>
            </a:r>
          </a:p>
          <a:p>
            <a:pPr marL="201168" lvl="1" indent="0">
              <a:buNone/>
            </a:pPr>
            <a:r>
              <a:rPr lang="en-US" altLang="zh-TW" sz="2200" dirty="0"/>
              <a:t>and create a new collection called “Pop Film”.</a:t>
            </a:r>
          </a:p>
          <a:p>
            <a:r>
              <a:rPr lang="en-US" altLang="zh-TW" sz="2400" dirty="0"/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3C458C-3EBF-470A-BCCE-4996C54A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33" y="1845734"/>
            <a:ext cx="4137507" cy="427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4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(3)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3. We can see </a:t>
            </a:r>
            <a:r>
              <a:rPr lang="en-US" altLang="zh-TW" sz="2400" dirty="0" err="1"/>
              <a:t>acousticness</a:t>
            </a:r>
            <a:r>
              <a:rPr lang="en-US" altLang="zh-TW" sz="2400" dirty="0"/>
              <a:t> and valence of pop film tracks are much higher,</a:t>
            </a:r>
          </a:p>
          <a:p>
            <a:r>
              <a:rPr lang="en-US" altLang="zh-TW" sz="2400" dirty="0"/>
              <a:t>and most of the tracks have much higher popularity than average.</a:t>
            </a:r>
            <a:endParaRPr lang="en-US" altLang="zh-TW" sz="2400" dirty="0">
              <a:solidFill>
                <a:srgbClr val="002060"/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4DC311-885A-48A5-933C-D1AEE5BB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86" y="2886774"/>
            <a:ext cx="7681348" cy="33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(4)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/>
          </a:p>
          <a:p>
            <a:r>
              <a:rPr lang="en-US" altLang="zh-TW" sz="2400" dirty="0"/>
              <a:t>4. By checking Single collection Analysis,</a:t>
            </a:r>
          </a:p>
          <a:p>
            <a:r>
              <a:rPr lang="en-US" altLang="zh-TW" sz="2400" dirty="0"/>
              <a:t>We can see the artists contributing </a:t>
            </a:r>
          </a:p>
          <a:p>
            <a:r>
              <a:rPr lang="en-US" altLang="zh-TW" sz="2400" dirty="0"/>
              <a:t>the most pop-film tracks.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72D41D-43B0-4E1F-B413-7BC853B4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66" y="2048934"/>
            <a:ext cx="558945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Assume I am curious about pop-film top1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“Arijit Singh”, I can again create a collection of his:</a:t>
            </a:r>
            <a:endParaRPr lang="zh-TW" altLang="en-US" sz="2400" dirty="0">
              <a:solidFill>
                <a:srgbClr val="002060"/>
              </a:solidFill>
            </a:endParaRP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EABDE5-F493-44CE-BCA8-211384DE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67" y="1927489"/>
            <a:ext cx="3886202" cy="3941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A9852-7A4E-4FAB-A306-50807D7D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AB4FBD-CCC9-4E98-9503-FB81422E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55800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Arijit Singh also does other genres!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FC7E88-203B-495D-B425-5C9BA64B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8" y="2425548"/>
            <a:ext cx="5118947" cy="36148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904065-F614-4C98-AA1E-25D760ED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27" y="2425548"/>
            <a:ext cx="5118945" cy="3664151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ED39590-CDF8-4173-B77D-60A47FB8B269}"/>
              </a:ext>
            </a:extLst>
          </p:cNvPr>
          <p:cNvSpPr txBox="1">
            <a:spLocks/>
          </p:cNvSpPr>
          <p:nvPr/>
        </p:nvSpPr>
        <p:spPr>
          <a:xfrm>
            <a:off x="6485467" y="1955800"/>
            <a:ext cx="54260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2060"/>
                </a:solidFill>
              </a:rPr>
              <a:t>... and his collaborations with other artists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8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62FD6-23EF-45B7-8941-20A3A5F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Genre Analysis</a:t>
            </a:r>
            <a:r>
              <a:rPr lang="en-US" altLang="zh-TW" dirty="0">
                <a:solidFill>
                  <a:schemeClr val="tx1"/>
                </a:solidFill>
              </a:rPr>
              <a:t> (drill down)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249BA-01DB-4341-B356-FE3D54B9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91987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</a:rPr>
              <a:t>Arijit Singh tends to have lower tempo and valence, with way higher </a:t>
            </a:r>
            <a:r>
              <a:rPr lang="en-US" altLang="zh-TW" sz="2400" dirty="0" err="1">
                <a:solidFill>
                  <a:srgbClr val="002060"/>
                </a:solidFill>
              </a:rPr>
              <a:t>acousticness</a:t>
            </a:r>
            <a:r>
              <a:rPr lang="en-US" altLang="zh-TW" sz="2400" dirty="0">
                <a:solidFill>
                  <a:srgbClr val="002060"/>
                </a:solidFill>
              </a:rPr>
              <a:t>. 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38E104-45D0-4390-8A0D-72DB12ED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2392783"/>
            <a:ext cx="9011920" cy="38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Use Case #2: Artist’s Album Analysis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10B04-EE71-4A44-8AE3-A1BE54FE56FC}"/>
              </a:ext>
            </a:extLst>
          </p:cNvPr>
          <p:cNvSpPr/>
          <p:nvPr/>
        </p:nvSpPr>
        <p:spPr>
          <a:xfrm>
            <a:off x="1097279" y="4384379"/>
            <a:ext cx="5650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637052"/>
                </a:solidFill>
              </a:rPr>
              <a:t>Compare between an Artist’s Album</a:t>
            </a:r>
            <a:endParaRPr lang="zh-TW" altLang="en-US" sz="2800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7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AA70D-FDD8-45CD-9B50-C4EBFB53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03E90-28D5-459B-9A6B-1E5AD47D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First analyze all </a:t>
            </a:r>
            <a:r>
              <a:rPr lang="en-US" altLang="zh-TW" sz="2200" dirty="0"/>
              <a:t>Jay Chou’s </a:t>
            </a:r>
            <a:r>
              <a:rPr lang="en-US" altLang="zh-TW" sz="2200" dirty="0" err="1"/>
              <a:t>albumns</a:t>
            </a:r>
            <a:r>
              <a:rPr lang="en-US" altLang="zh-TW" sz="2200" dirty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2060"/>
                </a:solidFill>
              </a:rPr>
              <a:t>We can see that the newest album,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rgbClr val="002060"/>
                </a:solidFill>
              </a:rPr>
              <a:t>”</a:t>
            </a:r>
            <a:r>
              <a:rPr lang="zh-TW" altLang="en-US" sz="24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rgbClr val="002060"/>
                </a:solidFill>
              </a:rPr>
              <a:t>records the most tracks.</a:t>
            </a: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dirty="0">
                <a:solidFill>
                  <a:srgbClr val="002060"/>
                </a:solidFill>
              </a:rPr>
              <a:t>Let’s compare it with </a:t>
            </a:r>
          </a:p>
          <a:p>
            <a:r>
              <a:rPr lang="en-US" altLang="zh-TW" sz="2400" dirty="0">
                <a:solidFill>
                  <a:srgbClr val="002060"/>
                </a:solidFill>
              </a:rPr>
              <a:t>another popular album, “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rgbClr val="002060"/>
                </a:solidFill>
              </a:rPr>
              <a:t>”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9365F3-FBB7-4AFA-AB02-E258726E9E4C}"/>
              </a:ext>
            </a:extLst>
          </p:cNvPr>
          <p:cNvGrpSpPr/>
          <p:nvPr/>
        </p:nvGrpSpPr>
        <p:grpSpPr>
          <a:xfrm>
            <a:off x="6189133" y="1845734"/>
            <a:ext cx="5833533" cy="4284133"/>
            <a:chOff x="5768913" y="1845734"/>
            <a:chExt cx="6089500" cy="440394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73C4227-946E-4B85-ACEE-3BE90A7B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913" y="1845734"/>
              <a:ext cx="6089500" cy="440394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F15E4C-1202-4498-B00C-76E087F12B3F}"/>
                </a:ext>
              </a:extLst>
            </p:cNvPr>
            <p:cNvSpPr/>
            <p:nvPr/>
          </p:nvSpPr>
          <p:spPr>
            <a:xfrm rot="2312994">
              <a:off x="8152503" y="5000243"/>
              <a:ext cx="255235" cy="544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E8736-6D48-4D7D-BDF6-A41D5FDE649A}"/>
                </a:ext>
              </a:extLst>
            </p:cNvPr>
            <p:cNvSpPr/>
            <p:nvPr/>
          </p:nvSpPr>
          <p:spPr>
            <a:xfrm rot="2312994">
              <a:off x="6164486" y="4945110"/>
              <a:ext cx="255235" cy="972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408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AA70D-FDD8-45CD-9B50-C4EBFB53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03E90-28D5-459B-9A6B-1E5AD47D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Add 2 collections </a:t>
            </a:r>
            <a:r>
              <a:rPr lang="en-US" altLang="zh-TW" sz="2400" dirty="0" err="1"/>
              <a:t>reffering</a:t>
            </a:r>
            <a:r>
              <a:rPr lang="en-US" altLang="zh-TW" sz="2400" dirty="0"/>
              <a:t> to the two albums:</a:t>
            </a:r>
            <a:r>
              <a:rPr lang="en-US" altLang="zh-TW" sz="2800" dirty="0">
                <a:solidFill>
                  <a:srgbClr val="002060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”, 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</a:t>
            </a:r>
            <a:endParaRPr lang="en-US" altLang="zh-TW" sz="2200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1A561C-0567-427B-B1DE-1041EAB8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423" y="2432845"/>
            <a:ext cx="4582164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D0DD5F-A12F-4DBD-BAAB-34F3699C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451898"/>
            <a:ext cx="4610743" cy="3734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3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D696C-6E52-49D7-96FC-81E73773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6" y="264590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General Picture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D0B4A-EB16-40BD-8A23-7AEC4D3E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7" y="194804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This is a general analysis tool – </a:t>
            </a:r>
            <a:r>
              <a:rPr lang="en-US" altLang="zh-TW" dirty="0" err="1"/>
              <a:t>SpotiTracks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built for analyzing Spotify tracks.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Users can create custom collections, and </a:t>
            </a:r>
          </a:p>
          <a:p>
            <a:pPr marL="0" indent="0">
              <a:buNone/>
            </a:pPr>
            <a:r>
              <a:rPr lang="en-US" altLang="zh-TW" dirty="0"/>
              <a:t>    compare between them easily.</a:t>
            </a:r>
          </a:p>
          <a:p>
            <a:pPr marL="0" indent="0">
              <a:buNone/>
            </a:pPr>
            <a:r>
              <a:rPr lang="en-US" altLang="zh-TW" dirty="0"/>
              <a:t>    This feature introduces a wide flexibility</a:t>
            </a:r>
          </a:p>
          <a:p>
            <a:pPr marL="0" indent="0">
              <a:buNone/>
            </a:pPr>
            <a:r>
              <a:rPr lang="en-US" altLang="zh-TW" dirty="0"/>
              <a:t>    of how a user can dig information from</a:t>
            </a:r>
          </a:p>
          <a:p>
            <a:pPr marL="0" indent="0">
              <a:buNone/>
            </a:pPr>
            <a:r>
              <a:rPr lang="en-US" altLang="zh-TW" dirty="0"/>
              <a:t>    the dataset.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754DDC-5428-4680-8E9B-B31F3058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29" y="130824"/>
            <a:ext cx="6891759" cy="5948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CC6D2C-6A46-4DF6-981A-2FF7CAF2085F}"/>
              </a:ext>
            </a:extLst>
          </p:cNvPr>
          <p:cNvSpPr/>
          <p:nvPr/>
        </p:nvSpPr>
        <p:spPr>
          <a:xfrm>
            <a:off x="301627" y="184799"/>
            <a:ext cx="2770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</a:rPr>
              <a:t>Definition of ”collection” :</a:t>
            </a:r>
            <a:r>
              <a:rPr lang="zh-TW" altLang="en-US" dirty="0">
                <a:solidFill>
                  <a:srgbClr val="002060"/>
                </a:solidFill>
              </a:rPr>
              <a:t>  </a:t>
            </a:r>
            <a:endParaRPr lang="en-US" altLang="zh-TW" dirty="0">
              <a:solidFill>
                <a:srgbClr val="002060"/>
              </a:solidFill>
            </a:endParaRPr>
          </a:p>
          <a:p>
            <a:r>
              <a:rPr lang="en-US" altLang="zh-TW" dirty="0">
                <a:solidFill>
                  <a:srgbClr val="002060"/>
                </a:solidFill>
              </a:rPr>
              <a:t>A</a:t>
            </a:r>
            <a:r>
              <a:rPr lang="zh-TW" altLang="en-US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set of tracks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9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5627-BC64-450D-9667-D8413F1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(results)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85E56-F22C-469E-BBF9-4DF59C1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827"/>
            <a:ext cx="10916920" cy="4023360"/>
          </a:xfrm>
        </p:spPr>
        <p:txBody>
          <a:bodyPr/>
          <a:lstStyle/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”, 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</a:t>
            </a:r>
            <a:r>
              <a:rPr lang="en-US" altLang="zh-TW" dirty="0">
                <a:solidFill>
                  <a:schemeClr val="tx1"/>
                </a:solidFill>
              </a:rPr>
              <a:t>  </a:t>
            </a:r>
            <a:r>
              <a:rPr lang="en-US" altLang="zh-TW" sz="2400" dirty="0">
                <a:solidFill>
                  <a:schemeClr val="tx1"/>
                </a:solidFill>
              </a:rPr>
              <a:t>almost all uses different keys on each track.</a:t>
            </a:r>
          </a:p>
          <a:p>
            <a:pPr>
              <a:lnSpc>
                <a:spcPts val="1500"/>
              </a:lnSpc>
            </a:pPr>
            <a:r>
              <a:rPr lang="en-US" altLang="zh-TW" sz="2400" dirty="0">
                <a:solidFill>
                  <a:schemeClr val="tx1"/>
                </a:solidFill>
              </a:rPr>
              <a:t>This shows Jay Chou have additional thoughts in arranging songs for his albums.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DE35DA3-B641-405A-9708-43929D3A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6222"/>
            <a:ext cx="5092331" cy="36278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CE6D0E-2C2D-4581-98E2-A89ED2EE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95" y="2646222"/>
            <a:ext cx="5136372" cy="36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5627-BC64-450D-9667-D8413F12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Artist’s Album Analysis (results)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85E56-F22C-469E-BBF9-4DF59C1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1"/>
            <a:ext cx="10916920" cy="4023360"/>
          </a:xfrm>
        </p:spPr>
        <p:txBody>
          <a:bodyPr/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Tracks in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最偉大的作品</a:t>
            </a:r>
            <a:r>
              <a:rPr lang="en-US" altLang="zh-TW" sz="2400" dirty="0">
                <a:solidFill>
                  <a:schemeClr val="tx1"/>
                </a:solidFill>
              </a:rPr>
              <a:t>” have higher tempo, and “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七里香</a:t>
            </a:r>
            <a:r>
              <a:rPr lang="en-US" altLang="zh-TW" sz="2400" dirty="0">
                <a:solidFill>
                  <a:schemeClr val="tx1"/>
                </a:solidFill>
              </a:rPr>
              <a:t>” have higher </a:t>
            </a:r>
            <a:r>
              <a:rPr lang="en-US" altLang="zh-TW" sz="2400" dirty="0" err="1">
                <a:solidFill>
                  <a:schemeClr val="tx1"/>
                </a:solidFill>
              </a:rPr>
              <a:t>acousticness</a:t>
            </a:r>
            <a:r>
              <a:rPr lang="en-US" altLang="zh-TW" sz="2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compared with the average of his tracks.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917340-CFC8-42FF-91F2-BD656409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578667"/>
            <a:ext cx="985520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48DD57-E486-4522-9BA2-DFD6FA4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4" y="2365628"/>
            <a:ext cx="3915281" cy="353531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C889B5E-E426-4385-AB48-4E4FE880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18" y="286603"/>
            <a:ext cx="3498623" cy="3613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>
            <a:cxnSpLocks/>
          </p:cNvCxnSpPr>
          <p:nvPr/>
        </p:nvCxnSpPr>
        <p:spPr>
          <a:xfrm flipH="1">
            <a:off x="6796129" y="2365628"/>
            <a:ext cx="747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7615726" y="2165573"/>
            <a:ext cx="349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Selected tracks will appear here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8459203" y="831130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8962124" y="611871"/>
            <a:ext cx="314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Search tracks by track/artist/album/genre (Fuzzy search implemented)</a:t>
            </a:r>
            <a:endParaRPr lang="zh-TW" altLang="en-US" sz="20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385368C-1AD8-4BC7-BB45-7CF24CB4CFC1}"/>
              </a:ext>
            </a:extLst>
          </p:cNvPr>
          <p:cNvCxnSpPr>
            <a:cxnSpLocks/>
          </p:cNvCxnSpPr>
          <p:nvPr/>
        </p:nvCxnSpPr>
        <p:spPr>
          <a:xfrm flipH="1" flipV="1">
            <a:off x="7879523" y="3511442"/>
            <a:ext cx="1082600" cy="3871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D76D72-1905-4A57-84D9-C58926398DDF}"/>
              </a:ext>
            </a:extLst>
          </p:cNvPr>
          <p:cNvSpPr txBox="1"/>
          <p:nvPr/>
        </p:nvSpPr>
        <p:spPr>
          <a:xfrm>
            <a:off x="9036878" y="3428713"/>
            <a:ext cx="2995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Name your custom set </a:t>
            </a:r>
          </a:p>
          <a:p>
            <a:r>
              <a:rPr lang="en-US" altLang="zh-TW" sz="2000" dirty="0"/>
              <a:t>of tracks and click “create” </a:t>
            </a:r>
          </a:p>
          <a:p>
            <a:r>
              <a:rPr lang="en-US" altLang="zh-TW" sz="2000" dirty="0"/>
              <a:t>to add to collections </a:t>
            </a:r>
            <a:endParaRPr lang="zh-TW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DA815C-3A87-44A5-83EC-0528D33102F2}"/>
              </a:ext>
            </a:extLst>
          </p:cNvPr>
          <p:cNvSpPr/>
          <p:nvPr/>
        </p:nvSpPr>
        <p:spPr>
          <a:xfrm>
            <a:off x="6358196" y="5292022"/>
            <a:ext cx="5207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Users are able to add/modify </a:t>
            </a:r>
          </a:p>
          <a:p>
            <a:r>
              <a:rPr lang="en-US" altLang="zh-TW" sz="2800" dirty="0"/>
              <a:t>his own set of tracks for analysis</a:t>
            </a:r>
            <a:endParaRPr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0D78B92-FBA6-4A7F-8307-76DADD63DFA1}"/>
              </a:ext>
            </a:extLst>
          </p:cNvPr>
          <p:cNvCxnSpPr>
            <a:cxnSpLocks/>
          </p:cNvCxnSpPr>
          <p:nvPr/>
        </p:nvCxnSpPr>
        <p:spPr>
          <a:xfrm flipV="1">
            <a:off x="4726805" y="4038600"/>
            <a:ext cx="1453862" cy="128073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C4F8FF0-97B0-4969-9DAE-3F984276D57F}"/>
              </a:ext>
            </a:extLst>
          </p:cNvPr>
          <p:cNvSpPr/>
          <p:nvPr/>
        </p:nvSpPr>
        <p:spPr>
          <a:xfrm>
            <a:off x="5602599" y="4431331"/>
            <a:ext cx="257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Click button opens modal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9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EC2B2F3A-2798-4F21-B785-E987B2D0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5" y="1890734"/>
            <a:ext cx="5854035" cy="41931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/>
          <p:nvPr/>
        </p:nvCxnSpPr>
        <p:spPr>
          <a:xfrm flipH="1">
            <a:off x="6368626" y="2421468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6941339" y="2221413"/>
            <a:ext cx="370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Choose the collection to analyze 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6368626" y="2921001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6941339" y="2720946"/>
            <a:ext cx="406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Discrete aspects in the collection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6433340" y="5290666"/>
            <a:ext cx="5665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E088BC"/>
                </a:solidFill>
              </a:rPr>
              <a:t>The pink graph </a:t>
            </a:r>
            <a:r>
              <a:rPr lang="en-US" altLang="zh-TW" sz="2800" dirty="0"/>
              <a:t>analyzes the</a:t>
            </a:r>
          </a:p>
          <a:p>
            <a:r>
              <a:rPr lang="en-US" altLang="zh-TW" sz="2800" dirty="0"/>
              <a:t>discrete aspects of selected collection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8D2710-5516-400B-963D-AD6EF8C93D7A}"/>
              </a:ext>
            </a:extLst>
          </p:cNvPr>
          <p:cNvCxnSpPr>
            <a:cxnSpLocks/>
          </p:cNvCxnSpPr>
          <p:nvPr/>
        </p:nvCxnSpPr>
        <p:spPr>
          <a:xfrm flipH="1" flipV="1">
            <a:off x="3575414" y="3496736"/>
            <a:ext cx="1006504" cy="253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F54472-9333-4BC6-99DB-C06FE4607B44}"/>
              </a:ext>
            </a:extLst>
          </p:cNvPr>
          <p:cNvSpPr txBox="1"/>
          <p:nvPr/>
        </p:nvSpPr>
        <p:spPr>
          <a:xfrm>
            <a:off x="4589871" y="3399138"/>
            <a:ext cx="4060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It can’t fit all the types on the graph, </a:t>
            </a:r>
          </a:p>
          <a:p>
            <a:r>
              <a:rPr lang="en-US" altLang="zh-TW" sz="2000" dirty="0"/>
              <a:t>hence shows only 20 types at most.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2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3944CD1-A501-4584-9105-6D220680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0" y="1970449"/>
            <a:ext cx="6041416" cy="39331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CFF553-0000-4056-B4B0-71B93567D662}"/>
              </a:ext>
            </a:extLst>
          </p:cNvPr>
          <p:cNvCxnSpPr/>
          <p:nvPr/>
        </p:nvCxnSpPr>
        <p:spPr>
          <a:xfrm flipH="1">
            <a:off x="6123092" y="3892101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5992D4-C4EA-440B-9EDD-F4E2B6956E44}"/>
              </a:ext>
            </a:extLst>
          </p:cNvPr>
          <p:cNvSpPr txBox="1"/>
          <p:nvPr/>
        </p:nvSpPr>
        <p:spPr>
          <a:xfrm>
            <a:off x="6695805" y="3692046"/>
            <a:ext cx="3703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Violin plot for each collection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2E6EA4-2648-4DED-803F-A659DC7BF506}"/>
              </a:ext>
            </a:extLst>
          </p:cNvPr>
          <p:cNvCxnSpPr/>
          <p:nvPr/>
        </p:nvCxnSpPr>
        <p:spPr>
          <a:xfrm flipH="1">
            <a:off x="6343226" y="2499828"/>
            <a:ext cx="5029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B04AE4-160B-4B0D-B254-F1B0CE1D1972}"/>
              </a:ext>
            </a:extLst>
          </p:cNvPr>
          <p:cNvSpPr txBox="1"/>
          <p:nvPr/>
        </p:nvSpPr>
        <p:spPr>
          <a:xfrm>
            <a:off x="6915939" y="2299773"/>
            <a:ext cx="406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Continuous aspects in the collection</a:t>
            </a:r>
            <a:endParaRPr lang="zh-TW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6594686" y="4884266"/>
            <a:ext cx="5013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6BAD8C"/>
                </a:solidFill>
              </a:rPr>
              <a:t>The green graph</a:t>
            </a:r>
            <a:r>
              <a:rPr lang="en-US" altLang="zh-TW" sz="2800" dirty="0">
                <a:solidFill>
                  <a:srgbClr val="6BAD8C"/>
                </a:solidFill>
              </a:rPr>
              <a:t> </a:t>
            </a:r>
            <a:r>
              <a:rPr lang="en-US" altLang="zh-TW" sz="2800" dirty="0"/>
              <a:t>analyzes the</a:t>
            </a:r>
          </a:p>
          <a:p>
            <a:r>
              <a:rPr lang="en-US" altLang="zh-TW" sz="2800" dirty="0"/>
              <a:t>distribution of continuous data </a:t>
            </a:r>
            <a:r>
              <a:rPr lang="en-US" altLang="zh-TW" sz="2800" b="1" dirty="0"/>
              <a:t>between</a:t>
            </a:r>
            <a:r>
              <a:rPr lang="en-US" altLang="zh-TW" sz="2800" dirty="0"/>
              <a:t> each collection 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5EF5BE-9BAF-4092-A65A-F51DEF9FCB7D}"/>
              </a:ext>
            </a:extLst>
          </p:cNvPr>
          <p:cNvSpPr txBox="1"/>
          <p:nvPr/>
        </p:nvSpPr>
        <p:spPr>
          <a:xfrm>
            <a:off x="1634067" y="5848897"/>
            <a:ext cx="386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Toggle (on/off) to hide a collection</a:t>
            </a:r>
            <a:endParaRPr lang="zh-TW" altLang="en-US" sz="20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11E1970-9D0B-4614-A770-9983F76AC4D3}"/>
              </a:ext>
            </a:extLst>
          </p:cNvPr>
          <p:cNvCxnSpPr>
            <a:cxnSpLocks/>
          </p:cNvCxnSpPr>
          <p:nvPr/>
        </p:nvCxnSpPr>
        <p:spPr>
          <a:xfrm flipH="1" flipV="1">
            <a:off x="1205779" y="5697311"/>
            <a:ext cx="428288" cy="303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7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2B1F-1124-4EEA-A08F-79DE8E1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It…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40A8F3-8E11-45ED-9FE6-BBFF9B41024F}"/>
              </a:ext>
            </a:extLst>
          </p:cNvPr>
          <p:cNvSpPr/>
          <p:nvPr/>
        </p:nvSpPr>
        <p:spPr>
          <a:xfrm>
            <a:off x="5528734" y="5245297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A070DA"/>
                </a:solidFill>
              </a:rPr>
              <a:t>The purple graph </a:t>
            </a:r>
            <a:r>
              <a:rPr lang="en-US" altLang="zh-TW" sz="2800" dirty="0"/>
              <a:t>shows the radar chart of the scores </a:t>
            </a:r>
            <a:r>
              <a:rPr lang="en-US" altLang="zh-TW" sz="2800" b="1" dirty="0"/>
              <a:t>between</a:t>
            </a:r>
            <a:r>
              <a:rPr lang="en-US" altLang="zh-TW" sz="2800" dirty="0"/>
              <a:t> each collection.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464B20B-02E9-42B1-8A9B-FC60D774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43" y="1812208"/>
            <a:ext cx="4239786" cy="43871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01E641-5FC7-43BA-915F-52E89968BE01}"/>
              </a:ext>
            </a:extLst>
          </p:cNvPr>
          <p:cNvSpPr/>
          <p:nvPr/>
        </p:nvSpPr>
        <p:spPr>
          <a:xfrm>
            <a:off x="5333998" y="1737360"/>
            <a:ext cx="6620934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Speechiness</a:t>
            </a:r>
            <a:r>
              <a:rPr lang="en-US" altLang="zh-TW" sz="2000" b="1" dirty="0"/>
              <a:t>: </a:t>
            </a:r>
            <a:r>
              <a:rPr lang="en-US" altLang="zh-TW" sz="2000" dirty="0"/>
              <a:t>Presence of spoken words in a track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err="1"/>
              <a:t>Acousticness</a:t>
            </a:r>
            <a:r>
              <a:rPr lang="en-US" altLang="zh-TW" sz="2000" b="1" dirty="0"/>
              <a:t>:</a:t>
            </a:r>
            <a:r>
              <a:rPr lang="en-US" altLang="zh-TW" sz="2000" dirty="0"/>
              <a:t> Confidence of whether the track is acoustic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Energy: </a:t>
            </a:r>
            <a:r>
              <a:rPr lang="en-US" altLang="zh-TW" sz="2000" dirty="0"/>
              <a:t>Perceptual measure of intensity and activity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Danceability: </a:t>
            </a:r>
            <a:r>
              <a:rPr lang="en-US" altLang="zh-TW" sz="2000" dirty="0"/>
              <a:t>How suitable a track is for dancing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Valence:</a:t>
            </a:r>
            <a:r>
              <a:rPr lang="en-US" altLang="zh-TW" sz="2000" dirty="0"/>
              <a:t> Musical positiveness conveyed by a track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Liveness: </a:t>
            </a:r>
            <a:r>
              <a:rPr lang="en-US" altLang="zh-TW" sz="2000" dirty="0"/>
              <a:t>Presence of an audience in the recording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64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12013B0-2968-440F-9E1A-BCDB734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2" y="1889760"/>
            <a:ext cx="4648849" cy="418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EB20A9-CD3A-4CF3-9175-C3D179A2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Details on Data Picker…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49AC381-752F-4D1B-AE56-E659C4F88293}"/>
              </a:ext>
            </a:extLst>
          </p:cNvPr>
          <p:cNvCxnSpPr>
            <a:cxnSpLocks/>
          </p:cNvCxnSpPr>
          <p:nvPr/>
        </p:nvCxnSpPr>
        <p:spPr>
          <a:xfrm flipH="1" flipV="1">
            <a:off x="3835400" y="4586417"/>
            <a:ext cx="2150533" cy="188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7A53AF-27E2-4B1A-8A0C-B6307022BDC9}"/>
              </a:ext>
            </a:extLst>
          </p:cNvPr>
          <p:cNvSpPr txBox="1"/>
          <p:nvPr/>
        </p:nvSpPr>
        <p:spPr>
          <a:xfrm>
            <a:off x="6096001" y="4504162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The data inside scroll bars are virtualized, which only renders as you scroll to it. (Instead of spending few seconds rendering everything) </a:t>
            </a:r>
          </a:p>
          <a:p>
            <a:r>
              <a:rPr lang="en-US" altLang="zh-TW" sz="2000" dirty="0"/>
              <a:t>This massively improves performance, giving good user experience.</a:t>
            </a:r>
            <a:endParaRPr lang="zh-TW" altLang="en-US" sz="20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B7B604-937C-4299-B2AD-B6F907516C62}"/>
              </a:ext>
            </a:extLst>
          </p:cNvPr>
          <p:cNvCxnSpPr>
            <a:cxnSpLocks/>
          </p:cNvCxnSpPr>
          <p:nvPr/>
        </p:nvCxnSpPr>
        <p:spPr>
          <a:xfrm flipH="1">
            <a:off x="2802471" y="4961467"/>
            <a:ext cx="3183462" cy="215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0016B22-9103-4AEF-95B1-ABBAEF97C547}"/>
              </a:ext>
            </a:extLst>
          </p:cNvPr>
          <p:cNvCxnSpPr>
            <a:cxnSpLocks/>
          </p:cNvCxnSpPr>
          <p:nvPr/>
        </p:nvCxnSpPr>
        <p:spPr>
          <a:xfrm flipH="1">
            <a:off x="3767668" y="2074333"/>
            <a:ext cx="2099732" cy="190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3F7FBE-0488-4DE0-8D70-20E8C4EC07B1}"/>
              </a:ext>
            </a:extLst>
          </p:cNvPr>
          <p:cNvSpPr/>
          <p:nvPr/>
        </p:nvSpPr>
        <p:spPr>
          <a:xfrm>
            <a:off x="5985933" y="1776224"/>
            <a:ext cx="4563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Implemented fuzzy search, “auto completes” </a:t>
            </a:r>
          </a:p>
          <a:p>
            <a:r>
              <a:rPr lang="en-US" altLang="zh-TW" dirty="0"/>
              <a:t>for the user even if there are some typos. 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410453C-B769-4D91-B3AE-F640E6CA6251}"/>
              </a:ext>
            </a:extLst>
          </p:cNvPr>
          <p:cNvCxnSpPr>
            <a:cxnSpLocks/>
          </p:cNvCxnSpPr>
          <p:nvPr/>
        </p:nvCxnSpPr>
        <p:spPr>
          <a:xfrm flipH="1">
            <a:off x="3508251" y="3112221"/>
            <a:ext cx="2477682" cy="9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4C1EF-2CDC-459D-9B6A-D5F1F3050057}"/>
              </a:ext>
            </a:extLst>
          </p:cNvPr>
          <p:cNvSpPr/>
          <p:nvPr/>
        </p:nvSpPr>
        <p:spPr>
          <a:xfrm>
            <a:off x="6096000" y="2815074"/>
            <a:ext cx="3508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User can select all the tracks once, or tick the tracks one by one.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04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B1AF-A684-4CA1-B802-A9FA1A3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Story in the Dataset:  Use Cases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164BB-C82F-4AD0-AC89-8D022ADB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are many use cases for this tool. </a:t>
            </a:r>
          </a:p>
          <a:p>
            <a:r>
              <a:rPr lang="en-US" altLang="zh-TW" sz="2400" dirty="0"/>
              <a:t>I will demo 2 use cases, and show only the key steps and graphs.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99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BD4DF-7992-4271-8167-FFC8D0537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Use Case #1: Specific Genre Analysis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10B04-EE71-4A44-8AE3-A1BE54FE56FC}"/>
              </a:ext>
            </a:extLst>
          </p:cNvPr>
          <p:cNvSpPr/>
          <p:nvPr/>
        </p:nvSpPr>
        <p:spPr>
          <a:xfrm>
            <a:off x="1097280" y="4384379"/>
            <a:ext cx="5153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637052"/>
                </a:solidFill>
              </a:rPr>
              <a:t>Compare between popular genres</a:t>
            </a:r>
            <a:endParaRPr lang="zh-TW" altLang="en-US" sz="2800" dirty="0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513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765</Words>
  <Application>Microsoft Office PowerPoint</Application>
  <PresentationFormat>寬螢幕</PresentationFormat>
  <Paragraphs>108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Wingdings</vt:lpstr>
      <vt:lpstr>回顧</vt:lpstr>
      <vt:lpstr>Spotify Tracks Dataset</vt:lpstr>
      <vt:lpstr>General Picture</vt:lpstr>
      <vt:lpstr>How to Use It…</vt:lpstr>
      <vt:lpstr>How to Use It…</vt:lpstr>
      <vt:lpstr>How to Use It…</vt:lpstr>
      <vt:lpstr>How to Use It…</vt:lpstr>
      <vt:lpstr>Some Details on Data Picker…</vt:lpstr>
      <vt:lpstr>Story in the Dataset:  Use Cases</vt:lpstr>
      <vt:lpstr>Use Case #1: Specific Genre Analysis</vt:lpstr>
      <vt:lpstr>Specific Genre Analysis (1)</vt:lpstr>
      <vt:lpstr>Specific Genre Analysis (2)</vt:lpstr>
      <vt:lpstr>Specific Genre Analysis (3)</vt:lpstr>
      <vt:lpstr>Specific Genre Analysis (4)</vt:lpstr>
      <vt:lpstr>Specific Genre Analysis (drill down)</vt:lpstr>
      <vt:lpstr>Specific Genre Analysis (drill down)</vt:lpstr>
      <vt:lpstr>Specific Genre Analysis (drill down)</vt:lpstr>
      <vt:lpstr>Use Case #2: Artist’s Album Analysis</vt:lpstr>
      <vt:lpstr>Artist’s Album Analysis (1)</vt:lpstr>
      <vt:lpstr>Artist’s Album Analysis (2)</vt:lpstr>
      <vt:lpstr>Artist’s Album Analysis (results)</vt:lpstr>
      <vt:lpstr>Artist’s Album Analysis (results)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Tracks Dataset</dc:title>
  <dc:creator>scott</dc:creator>
  <cp:lastModifiedBy>scott</cp:lastModifiedBy>
  <cp:revision>25</cp:revision>
  <dcterms:created xsi:type="dcterms:W3CDTF">2022-11-22T05:18:07Z</dcterms:created>
  <dcterms:modified xsi:type="dcterms:W3CDTF">2022-11-22T12:12:22Z</dcterms:modified>
</cp:coreProperties>
</file>