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90" r:id="rId5"/>
    <p:sldId id="287" r:id="rId6"/>
    <p:sldId id="285" r:id="rId7"/>
    <p:sldId id="286" r:id="rId8"/>
    <p:sldId id="277" r:id="rId9"/>
    <p:sldId id="275" r:id="rId10"/>
    <p:sldId id="276" r:id="rId11"/>
    <p:sldId id="289" r:id="rId12"/>
    <p:sldId id="280" r:id="rId13"/>
    <p:sldId id="281" r:id="rId14"/>
    <p:sldId id="279" r:id="rId15"/>
    <p:sldId id="282" r:id="rId16"/>
    <p:sldId id="283" r:id="rId17"/>
    <p:sldId id="284" r:id="rId18"/>
    <p:sldId id="278" r:id="rId19"/>
    <p:sldId id="288" r:id="rId20"/>
    <p:sldId id="291" r:id="rId21"/>
    <p:sldId id="273" r:id="rId2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4B46350-4399-43F1-8261-B57B99B6DFCE}" type="datetimeFigureOut">
              <a:rPr lang="en-US"/>
              <a:pPr>
                <a:defRPr/>
              </a:pPr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34D4186-10E2-42F6-9887-0415BBB7A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1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17B88-2403-45C3-AD72-41EFEB78233A}" type="datetime1">
              <a:rPr lang="en-US" altLang="en-US"/>
              <a:pPr>
                <a:defRPr/>
              </a:pPr>
              <a:t>4/25/2015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A68AA-CEB8-4577-9D05-66F0062339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43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93D48-630E-4594-9394-5EBFDDA28F24}" type="datetime1">
              <a:rPr lang="en-US" altLang="en-US"/>
              <a:pPr>
                <a:defRPr/>
              </a:pPr>
              <a:t>4/25/2015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CEBD6-C544-4B34-8C01-9DA9D359B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07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2DAA1-4D9D-48FB-9B69-6574956F6E3C}" type="datetime1">
              <a:rPr lang="en-US" altLang="en-US"/>
              <a:pPr>
                <a:defRPr/>
              </a:pPr>
              <a:t>4/25/2015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C1ABB-A984-4849-924A-2AAC385DE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0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4ED7B-9048-4FE1-B7BF-5CF524EEACC1}" type="datetime1">
              <a:rPr lang="en-US" altLang="en-US"/>
              <a:pPr>
                <a:defRPr/>
              </a:pPr>
              <a:t>4/25/2015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D7CF-3122-4DB8-9FD1-95054AD0B3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00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7883A-D160-4A84-B0A7-C60AC0D3A6EC}" type="datetime1">
              <a:rPr lang="en-US" altLang="en-US"/>
              <a:pPr>
                <a:defRPr/>
              </a:pPr>
              <a:t>4/25/2015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DD0F1-8271-49C1-B0C7-309FE5A19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88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6337E-B452-4F9C-B150-944E7BD9DA87}" type="datetime1">
              <a:rPr lang="en-US" altLang="en-US"/>
              <a:pPr>
                <a:defRPr/>
              </a:pPr>
              <a:t>4/25/2015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32633-928F-420F-92F4-99ABEF66B6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37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A1DC5-B98F-4011-A4C1-EA189462B2F2}" type="datetime1">
              <a:rPr lang="en-US" altLang="en-US"/>
              <a:pPr>
                <a:defRPr/>
              </a:pPr>
              <a:t>4/25/2015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E092E-C046-426C-B5D2-354A2A54A5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8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8191D-DC58-4255-B2E4-15330BAE33E9}" type="datetime1">
              <a:rPr lang="en-US" altLang="en-US"/>
              <a:pPr>
                <a:defRPr/>
              </a:pPr>
              <a:t>4/25/2015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788F7-0B17-40D9-A82C-B78E111F64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26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A397B-859D-49AF-8CBE-7A42467ED9AF}" type="datetime1">
              <a:rPr lang="en-US" altLang="en-US"/>
              <a:pPr>
                <a:defRPr/>
              </a:pPr>
              <a:t>4/25/2015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49D5A-DBAF-4F7D-AD3A-2D8704806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70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AE14A-D155-47E3-A889-AF6514790D35}" type="datetime1">
              <a:rPr lang="en-US" altLang="en-US"/>
              <a:pPr>
                <a:defRPr/>
              </a:pPr>
              <a:t>4/25/2015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98AE9-1078-464D-A4D1-3A724AD37F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64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AC564-CDAF-4B7B-B8AC-9CAE74EF5E88}" type="datetime1">
              <a:rPr lang="en-US" altLang="en-US"/>
              <a:pPr>
                <a:defRPr/>
              </a:pPr>
              <a:t>4/25/2015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0B297-CD45-466F-BE16-E5FA586D5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69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0627101-50AC-43AA-B832-2FA2B5D6E17D}" type="datetime1">
              <a:rPr lang="en-US" altLang="en-US"/>
              <a:pPr>
                <a:defRPr/>
              </a:pPr>
              <a:t>4/25/2015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8D85A2E-26D7-47C5-83DA-677C08DC99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62000" y="2024063"/>
            <a:ext cx="7772400" cy="1701800"/>
          </a:xfrm>
        </p:spPr>
        <p:txBody>
          <a:bodyPr/>
          <a:lstStyle/>
          <a:p>
            <a:pPr eaLnBrk="1" hangingPunct="1"/>
            <a:r>
              <a:rPr lang="en-US" altLang="en-US" sz="5400" b="1" dirty="0" smtClean="0">
                <a:solidFill>
                  <a:srgbClr val="800000"/>
                </a:solidFill>
                <a:latin typeface="Arial Bold" panose="020B0704020202020204" pitchFamily="34" charset="0"/>
              </a:rPr>
              <a:t>Distributed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Weichun Xu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Advisor: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Fareena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Saqib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pic>
        <p:nvPicPr>
          <p:cNvPr id="307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03EEA3F1-AF6D-441A-A353-271F6A78C307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Verification Environment</a:t>
            </a:r>
          </a:p>
        </p:txBody>
      </p:sp>
      <p:sp>
        <p:nvSpPr>
          <p:cNvPr id="4100" name="Content Placeholder 6"/>
          <p:cNvSpPr>
            <a:spLocks noGrp="1"/>
          </p:cNvSpPr>
          <p:nvPr>
            <p:ph idx="1"/>
          </p:nvPr>
        </p:nvSpPr>
        <p:spPr>
          <a:xfrm>
            <a:off x="426720" y="1774730"/>
            <a:ext cx="8229600" cy="3922713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758952" y="3814715"/>
            <a:ext cx="1280160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</a:t>
            </a:r>
            <a:r>
              <a:rPr lang="en-US" sz="1000" dirty="0" err="1" smtClean="0"/>
              <a:t>art</a:t>
            </a:r>
            <a:r>
              <a:rPr lang="en-US" sz="1000" dirty="0" smtClean="0"/>
              <a:t> sequencer</a:t>
            </a:r>
            <a:endParaRPr lang="en-US" sz="1000" dirty="0"/>
          </a:p>
        </p:txBody>
      </p:sp>
      <p:sp>
        <p:nvSpPr>
          <p:cNvPr id="105" name="Rounded Rectangle 104"/>
          <p:cNvSpPr/>
          <p:nvPr/>
        </p:nvSpPr>
        <p:spPr>
          <a:xfrm>
            <a:off x="2465832" y="3814715"/>
            <a:ext cx="1280160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</a:t>
            </a:r>
            <a:r>
              <a:rPr lang="en-US" sz="1000" dirty="0" err="1" smtClean="0"/>
              <a:t>art</a:t>
            </a:r>
            <a:r>
              <a:rPr lang="en-US" sz="1000" dirty="0" smtClean="0"/>
              <a:t> driver</a:t>
            </a:r>
            <a:endParaRPr lang="en-US" sz="1000" dirty="0"/>
          </a:p>
        </p:txBody>
      </p:sp>
      <p:sp>
        <p:nvSpPr>
          <p:cNvPr id="106" name="Rounded Rectangle 105"/>
          <p:cNvSpPr/>
          <p:nvPr/>
        </p:nvSpPr>
        <p:spPr>
          <a:xfrm>
            <a:off x="4337304" y="3575304"/>
            <a:ext cx="1280160" cy="934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DUT</a:t>
            </a:r>
            <a:endParaRPr lang="en-US" sz="1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4322064" y="2515108"/>
            <a:ext cx="1280160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</a:t>
            </a:r>
            <a:r>
              <a:rPr lang="en-US" sz="1000" dirty="0" err="1" smtClean="0"/>
              <a:t>art</a:t>
            </a:r>
            <a:r>
              <a:rPr lang="en-US" sz="1000" dirty="0" smtClean="0"/>
              <a:t> scoreboard (include RM)</a:t>
            </a:r>
            <a:endParaRPr lang="en-US" sz="1000" dirty="0"/>
          </a:p>
        </p:txBody>
      </p:sp>
      <p:sp>
        <p:nvSpPr>
          <p:cNvPr id="108" name="Rounded Rectangle 107"/>
          <p:cNvSpPr/>
          <p:nvPr/>
        </p:nvSpPr>
        <p:spPr>
          <a:xfrm>
            <a:off x="6208776" y="3791093"/>
            <a:ext cx="1280160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</a:t>
            </a:r>
            <a:r>
              <a:rPr lang="en-US" sz="1000" dirty="0" err="1" smtClean="0"/>
              <a:t>art</a:t>
            </a:r>
            <a:r>
              <a:rPr lang="en-US" sz="1000" dirty="0" smtClean="0"/>
              <a:t> monitor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39112" y="4059936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745992" y="4029456"/>
            <a:ext cx="576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632704" y="4014216"/>
            <a:ext cx="576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05" idx="0"/>
          </p:cNvCxnSpPr>
          <p:nvPr/>
        </p:nvCxnSpPr>
        <p:spPr>
          <a:xfrm flipV="1">
            <a:off x="3105912" y="2761488"/>
            <a:ext cx="3048" cy="105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07" idx="1"/>
          </p:cNvCxnSpPr>
          <p:nvPr/>
        </p:nvCxnSpPr>
        <p:spPr>
          <a:xfrm>
            <a:off x="3105912" y="2761488"/>
            <a:ext cx="1216152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806184" y="2761488"/>
            <a:ext cx="0" cy="102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617464" y="275151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52472" y="4059936"/>
            <a:ext cx="0" cy="63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3986784" y="4021979"/>
            <a:ext cx="0" cy="63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908548" y="4002167"/>
            <a:ext cx="0" cy="63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3358" y="473803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uart</a:t>
            </a:r>
            <a:r>
              <a:rPr lang="en-US" sz="1000" dirty="0" smtClean="0"/>
              <a:t> transaction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844758" y="4690872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tx</a:t>
            </a:r>
            <a:endParaRPr 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015801" y="2552089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uart</a:t>
            </a:r>
            <a:r>
              <a:rPr lang="en-US" sz="1000" dirty="0" smtClean="0"/>
              <a:t> transaction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691945" y="2546279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uart</a:t>
            </a:r>
            <a:r>
              <a:rPr lang="en-US" sz="1000" dirty="0" smtClean="0"/>
              <a:t> transaction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766522" y="4652915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617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Test List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19401"/>
              </p:ext>
            </p:extLst>
          </p:nvPr>
        </p:nvGraphicFramePr>
        <p:xfrm>
          <a:off x="1799971" y="1930400"/>
          <a:ext cx="5708650" cy="4125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3385"/>
                <a:gridCol w="275526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uart_multiple_write_reg_test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register path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uart_multiple_write_fifo_unicast_test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data path, verify unicast mode and write one byte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uart_multiple_write_fifo_burst_unicast_test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data path, verify unicast mode and write multiple bytes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uart_multiple_write_fifo_broadcast_test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data path, verify broadcast mode and write one byte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uart_multiple_write_fifo_burst_broadcast_test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data path, verify broadcast mode and write multiple bytes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uart_multiple_write_fifo_randcast_test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data path, write one byte, random unicast and broadcast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uart_multiple_write_fifo_burst_randcast_test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 data path, write multiple bytes, random unicast and broadcast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uart_rx_tx_loopback_test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Loopback uart tx to uart tx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uart_hard_uart2spi_fifo_loopback_test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pin to enable debug mode and enable SPI fifo loopback in dn_host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uart_soft_uart2spi_fifo_loopback_test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register to enable debug mode and enable SPI fifo loopback in dn_host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uart_hard_spi_loopback_test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pin to enable debug mode and enable SPI loopback in dn_host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uart_soft_spi_loopback_test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 register to enable debug mode and enable SPI loopback in </a:t>
                      </a:r>
                      <a:r>
                        <a:rPr lang="en-US" sz="1100" dirty="0" err="1">
                          <a:effectLst/>
                        </a:rPr>
                        <a:t>dn_host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8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Simulation Result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" y="2170917"/>
            <a:ext cx="8229600" cy="3130528"/>
          </a:xfrm>
        </p:spPr>
      </p:pic>
      <p:sp>
        <p:nvSpPr>
          <p:cNvPr id="7" name="TextBox 6"/>
          <p:cNvSpPr txBox="1"/>
          <p:nvPr/>
        </p:nvSpPr>
        <p:spPr>
          <a:xfrm>
            <a:off x="3621024" y="5376672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to </a:t>
            </a:r>
            <a:r>
              <a:rPr lang="en-US" dirty="0" err="1" smtClean="0"/>
              <a:t>Tx</a:t>
            </a:r>
            <a:r>
              <a:rPr lang="en-US" dirty="0" smtClean="0"/>
              <a:t> loopback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Simulation Result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8143"/>
            <a:ext cx="8229600" cy="2270077"/>
          </a:xfrm>
        </p:spPr>
      </p:pic>
      <p:sp>
        <p:nvSpPr>
          <p:cNvPr id="9" name="TextBox 8"/>
          <p:cNvSpPr txBox="1"/>
          <p:nvPr/>
        </p:nvSpPr>
        <p:spPr>
          <a:xfrm>
            <a:off x="3621024" y="5376672"/>
            <a:ext cx="207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Write/Read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Simulation Result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8101"/>
            <a:ext cx="8229600" cy="2990161"/>
          </a:xfrm>
        </p:spPr>
      </p:pic>
      <p:sp>
        <p:nvSpPr>
          <p:cNvPr id="28" name="TextBox 27"/>
          <p:cNvSpPr txBox="1"/>
          <p:nvPr/>
        </p:nvSpPr>
        <p:spPr>
          <a:xfrm>
            <a:off x="3127248" y="5426631"/>
            <a:ext cx="398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Write/Read one byte with Unicast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Simulation Result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6249"/>
            <a:ext cx="8229600" cy="3053864"/>
          </a:xfrm>
        </p:spPr>
      </p:pic>
      <p:sp>
        <p:nvSpPr>
          <p:cNvPr id="7" name="TextBox 6"/>
          <p:cNvSpPr txBox="1"/>
          <p:nvPr/>
        </p:nvSpPr>
        <p:spPr>
          <a:xfrm>
            <a:off x="3182112" y="5426630"/>
            <a:ext cx="419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Write/Read one byte with Broadcast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Simulation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879"/>
            <a:ext cx="8229600" cy="3000604"/>
          </a:xfrm>
        </p:spPr>
      </p:pic>
      <p:sp>
        <p:nvSpPr>
          <p:cNvPr id="7" name="TextBox 6"/>
          <p:cNvSpPr txBox="1"/>
          <p:nvPr/>
        </p:nvSpPr>
        <p:spPr>
          <a:xfrm>
            <a:off x="2496312" y="5426630"/>
            <a:ext cx="456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Write/Read multiple bytes with Unicast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Simulation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4763"/>
            <a:ext cx="8229600" cy="3056837"/>
          </a:xfrm>
        </p:spPr>
      </p:pic>
      <p:sp>
        <p:nvSpPr>
          <p:cNvPr id="7" name="TextBox 6"/>
          <p:cNvSpPr txBox="1"/>
          <p:nvPr/>
        </p:nvSpPr>
        <p:spPr>
          <a:xfrm>
            <a:off x="2798064" y="5431536"/>
            <a:ext cx="470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Write/Read multiple bytes with Broadcast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Code Coverage</a:t>
            </a:r>
          </a:p>
        </p:txBody>
      </p:sp>
      <p:sp>
        <p:nvSpPr>
          <p:cNvPr id="4100" name="Content Placeholder 6"/>
          <p:cNvSpPr>
            <a:spLocks noGrp="1"/>
          </p:cNvSpPr>
          <p:nvPr>
            <p:ph idx="1"/>
          </p:nvPr>
        </p:nvSpPr>
        <p:spPr>
          <a:xfrm>
            <a:off x="426720" y="1774730"/>
            <a:ext cx="8229600" cy="3922713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315" y="1866391"/>
            <a:ext cx="5388293" cy="462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Future Work</a:t>
            </a:r>
          </a:p>
        </p:txBody>
      </p:sp>
      <p:sp>
        <p:nvSpPr>
          <p:cNvPr id="4100" name="Content Placeholder 6"/>
          <p:cNvSpPr>
            <a:spLocks noGrp="1"/>
          </p:cNvSpPr>
          <p:nvPr>
            <p:ph idx="1"/>
          </p:nvPr>
        </p:nvSpPr>
        <p:spPr>
          <a:xfrm>
            <a:off x="426720" y="1774730"/>
            <a:ext cx="8229600" cy="39227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/>
              <a:t>Design</a:t>
            </a:r>
          </a:p>
          <a:p>
            <a:pPr marL="0" indent="0" eaLnBrk="1" hangingPunct="1">
              <a:buNone/>
            </a:pPr>
            <a:endParaRPr lang="en-US" altLang="en-US" sz="2000" dirty="0" smtClean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 bwMode="auto">
          <a:xfrm>
            <a:off x="914400" y="2248044"/>
            <a:ext cx="8229600" cy="156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000" dirty="0"/>
              <a:t>Use High Speed Interface (SATA, PCIE, etc.)</a:t>
            </a:r>
          </a:p>
          <a:p>
            <a:pPr eaLnBrk="1" hangingPunct="1"/>
            <a:r>
              <a:rPr lang="en-US" altLang="en-US" sz="2000" dirty="0"/>
              <a:t>Parity check or CRC check between UART transmission</a:t>
            </a:r>
          </a:p>
          <a:p>
            <a:pPr eaLnBrk="1" hangingPunct="1"/>
            <a:r>
              <a:rPr lang="en-US" altLang="en-US" sz="2000" dirty="0"/>
              <a:t>Handshake between </a:t>
            </a:r>
            <a:r>
              <a:rPr lang="en-US" altLang="en-US" sz="2000" dirty="0" err="1"/>
              <a:t>dn_host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dn_device</a:t>
            </a:r>
            <a:r>
              <a:rPr lang="en-US" altLang="en-US" sz="2000" dirty="0"/>
              <a:t> for quality assurance</a:t>
            </a:r>
          </a:p>
          <a:p>
            <a:pPr eaLnBrk="1" hangingPunct="1"/>
            <a:r>
              <a:rPr lang="en-US" altLang="en-US" sz="2000" dirty="0"/>
              <a:t>Control the start of SPI Master in </a:t>
            </a:r>
            <a:r>
              <a:rPr lang="en-US" altLang="en-US" sz="2000" dirty="0" err="1" smtClean="0"/>
              <a:t>dn_host</a:t>
            </a:r>
            <a:endParaRPr lang="en-US" altLang="en-US" sz="20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457200" y="3736086"/>
            <a:ext cx="8229600" cy="134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dirty="0" smtClean="0"/>
              <a:t>Verification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000" dirty="0" smtClean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914400" y="4131566"/>
            <a:ext cx="8229600" cy="156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000" dirty="0" smtClean="0"/>
              <a:t>Enhance code coverage</a:t>
            </a:r>
          </a:p>
          <a:p>
            <a:pPr eaLnBrk="1" hangingPunct="1"/>
            <a:r>
              <a:rPr lang="en-US" altLang="en-US" sz="2000" dirty="0" smtClean="0"/>
              <a:t>Enhance the scoreboard to make it more flexible</a:t>
            </a:r>
          </a:p>
          <a:p>
            <a:pPr eaLnBrk="1" hangingPunct="1"/>
            <a:r>
              <a:rPr lang="en-US" altLang="en-US" sz="2000" dirty="0" smtClean="0"/>
              <a:t>Add assertion on loopback path</a:t>
            </a:r>
          </a:p>
          <a:p>
            <a:pPr eaLnBrk="1" hangingPunct="1"/>
            <a:r>
              <a:rPr lang="en-US" altLang="en-US" sz="2000" dirty="0"/>
              <a:t>Add Functional </a:t>
            </a:r>
            <a:r>
              <a:rPr lang="en-US" altLang="en-US" sz="2000" dirty="0" smtClean="0"/>
              <a:t>coverage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99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smtClean="0"/>
              <a:t>Content</a:t>
            </a:r>
          </a:p>
        </p:txBody>
      </p:sp>
      <p:sp>
        <p:nvSpPr>
          <p:cNvPr id="4100" name="Content Placeholder 6"/>
          <p:cNvSpPr>
            <a:spLocks noGrp="1"/>
          </p:cNvSpPr>
          <p:nvPr>
            <p:ph idx="1"/>
          </p:nvPr>
        </p:nvSpPr>
        <p:spPr>
          <a:xfrm>
            <a:off x="457200" y="2203450"/>
            <a:ext cx="8229600" cy="39227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  <a:p>
            <a:pPr eaLnBrk="1" hangingPunct="1"/>
            <a:r>
              <a:rPr lang="en-US" altLang="en-US" dirty="0" smtClean="0"/>
              <a:t>Design Structure and Command Format</a:t>
            </a:r>
          </a:p>
          <a:p>
            <a:pPr eaLnBrk="1" hangingPunct="1"/>
            <a:r>
              <a:rPr lang="en-US" altLang="en-US" dirty="0" smtClean="0"/>
              <a:t>Debug Structure</a:t>
            </a:r>
          </a:p>
          <a:p>
            <a:pPr eaLnBrk="1" hangingPunct="1"/>
            <a:r>
              <a:rPr lang="en-US" altLang="en-US" dirty="0" smtClean="0"/>
              <a:t>Verification Environment and Test List</a:t>
            </a:r>
          </a:p>
          <a:p>
            <a:pPr eaLnBrk="1" hangingPunct="1"/>
            <a:r>
              <a:rPr lang="en-US" altLang="en-US" dirty="0" smtClean="0"/>
              <a:t>Simulation </a:t>
            </a:r>
            <a:r>
              <a:rPr lang="en-US" altLang="en-US" dirty="0"/>
              <a:t>Result and Code Coverage</a:t>
            </a:r>
          </a:p>
          <a:p>
            <a:pPr eaLnBrk="1" hangingPunct="1"/>
            <a:r>
              <a:rPr lang="en-US" altLang="en-US" dirty="0" smtClean="0"/>
              <a:t>Reference</a:t>
            </a:r>
          </a:p>
        </p:txBody>
      </p:sp>
      <p:sp>
        <p:nvSpPr>
          <p:cNvPr id="410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84B22FAC-891A-467E-AD83-FF7736813D6E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Reference</a:t>
            </a:r>
          </a:p>
        </p:txBody>
      </p:sp>
      <p:sp>
        <p:nvSpPr>
          <p:cNvPr id="4100" name="Content Placeholder 6"/>
          <p:cNvSpPr>
            <a:spLocks noGrp="1"/>
          </p:cNvSpPr>
          <p:nvPr>
            <p:ph idx="1"/>
          </p:nvPr>
        </p:nvSpPr>
        <p:spPr>
          <a:xfrm>
            <a:off x="426720" y="1774730"/>
            <a:ext cx="8229600" cy="3922713"/>
          </a:xfrm>
        </p:spPr>
        <p:txBody>
          <a:bodyPr/>
          <a:lstStyle/>
          <a:p>
            <a:pPr marL="457200" lvl="0" indent="-457200">
              <a:buFont typeface="+mj-lt"/>
              <a:buAutoNum type="arabicParenR"/>
            </a:pPr>
            <a:r>
              <a:rPr lang="en-US" sz="2000" dirty="0"/>
              <a:t>Jeffrey Dean, Greg S. </a:t>
            </a:r>
            <a:r>
              <a:rPr lang="en-US" sz="2000" dirty="0" err="1"/>
              <a:t>Corrado</a:t>
            </a:r>
            <a:r>
              <a:rPr lang="en-US" sz="2000" dirty="0"/>
              <a:t>, </a:t>
            </a:r>
            <a:r>
              <a:rPr lang="en-US" sz="2000" dirty="0" err="1"/>
              <a:t>Rajat</a:t>
            </a:r>
            <a:r>
              <a:rPr lang="en-US" sz="2000" dirty="0"/>
              <a:t> </a:t>
            </a:r>
            <a:r>
              <a:rPr lang="en-US" sz="2000" dirty="0" err="1"/>
              <a:t>Monga</a:t>
            </a:r>
            <a:r>
              <a:rPr lang="en-US" sz="2000" dirty="0"/>
              <a:t>, Kai Chen, </a:t>
            </a:r>
            <a:r>
              <a:rPr lang="en-US" sz="2000" dirty="0" err="1"/>
              <a:t>Matthieu</a:t>
            </a:r>
            <a:r>
              <a:rPr lang="en-US" sz="2000" dirty="0"/>
              <a:t> Devin, </a:t>
            </a:r>
            <a:r>
              <a:rPr lang="en-US" sz="2000" dirty="0" err="1"/>
              <a:t>Quoc</a:t>
            </a:r>
            <a:r>
              <a:rPr lang="en-US" sz="2000" dirty="0"/>
              <a:t> V. Le, Mark Z. Mao, </a:t>
            </a:r>
            <a:r>
              <a:rPr lang="en-US" sz="2000" dirty="0" err="1"/>
              <a:t>Marc’Aurelio</a:t>
            </a:r>
            <a:r>
              <a:rPr lang="en-US" sz="2000" dirty="0"/>
              <a:t> </a:t>
            </a:r>
            <a:r>
              <a:rPr lang="en-US" sz="2000" dirty="0" err="1"/>
              <a:t>Ranzato</a:t>
            </a:r>
            <a:r>
              <a:rPr lang="en-US" sz="2000" dirty="0"/>
              <a:t>, Andrew Senior, Paul Tucker, </a:t>
            </a:r>
            <a:r>
              <a:rPr lang="en-US" sz="2000" dirty="0" err="1"/>
              <a:t>Ke</a:t>
            </a:r>
            <a:r>
              <a:rPr lang="en-US" sz="2000" dirty="0"/>
              <a:t> Yang and Andrew Y. Ng: Large Scale Distributed Deep </a:t>
            </a:r>
            <a:r>
              <a:rPr lang="en-US" sz="2000" dirty="0" smtClean="0"/>
              <a:t>Networks</a:t>
            </a:r>
            <a:endParaRPr lang="en-US" sz="2000" dirty="0"/>
          </a:p>
          <a:p>
            <a:pPr marL="457200" lvl="0" indent="-457200">
              <a:buFont typeface="+mj-lt"/>
              <a:buAutoNum type="arabicParenR"/>
            </a:pPr>
            <a:r>
              <a:rPr lang="en-US" sz="2000" dirty="0"/>
              <a:t>Erik </a:t>
            </a:r>
            <a:r>
              <a:rPr lang="en-US" sz="2000" dirty="0" err="1"/>
              <a:t>Nygren</a:t>
            </a:r>
            <a:r>
              <a:rPr lang="en-US" sz="2000" dirty="0"/>
              <a:t>, Ramesh K. </a:t>
            </a:r>
            <a:r>
              <a:rPr lang="en-US" sz="2000" dirty="0" err="1"/>
              <a:t>Sitaraman</a:t>
            </a:r>
            <a:r>
              <a:rPr lang="en-US" sz="2000" dirty="0"/>
              <a:t> and Jennifer Sun: The Akamai Network: A Platform for High-Performance Internet </a:t>
            </a:r>
            <a:r>
              <a:rPr lang="en-US" sz="2000" dirty="0" smtClean="0"/>
              <a:t>Applications</a:t>
            </a:r>
            <a:endParaRPr lang="en-US" sz="2000" dirty="0"/>
          </a:p>
          <a:p>
            <a:pPr marL="457200" lvl="0" indent="-457200">
              <a:buFont typeface="+mj-lt"/>
              <a:buAutoNum type="arabicParenR"/>
            </a:pPr>
            <a:r>
              <a:rPr lang="en-US" sz="2000" dirty="0"/>
              <a:t>Chee Shin </a:t>
            </a:r>
            <a:r>
              <a:rPr lang="en-US" sz="2000" dirty="0" smtClean="0"/>
              <a:t>Yeo, </a:t>
            </a:r>
            <a:r>
              <a:rPr lang="en-US" sz="2000" dirty="0" err="1"/>
              <a:t>Rajkumar</a:t>
            </a:r>
            <a:r>
              <a:rPr lang="en-US" sz="2000" dirty="0"/>
              <a:t> </a:t>
            </a:r>
            <a:r>
              <a:rPr lang="en-US" sz="2000" dirty="0" err="1"/>
              <a:t>Buyya</a:t>
            </a:r>
            <a:r>
              <a:rPr lang="en-US" sz="2000" dirty="0"/>
              <a:t>, Hossein </a:t>
            </a:r>
            <a:r>
              <a:rPr lang="en-US" sz="2000" dirty="0" err="1"/>
              <a:t>Pourreza</a:t>
            </a:r>
            <a:r>
              <a:rPr lang="en-US" sz="2000" dirty="0"/>
              <a:t>, </a:t>
            </a:r>
            <a:r>
              <a:rPr lang="en-US" sz="2000" dirty="0" err="1"/>
              <a:t>Rasit</a:t>
            </a:r>
            <a:r>
              <a:rPr lang="en-US" sz="2000" dirty="0"/>
              <a:t> </a:t>
            </a:r>
            <a:r>
              <a:rPr lang="en-US" sz="2000" dirty="0" err="1"/>
              <a:t>Eskicioglu</a:t>
            </a:r>
            <a:r>
              <a:rPr lang="en-US" sz="2000" dirty="0"/>
              <a:t>, Peter Graham and Frank Sommers: Cluster Computing: High-Performance, High-Availability, and High-Throughput Processing on a Network of Computers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000" dirty="0"/>
              <a:t>David P. Anderson, Eric </a:t>
            </a:r>
            <a:r>
              <a:rPr lang="en-US" sz="2000" dirty="0" err="1"/>
              <a:t>Korpela</a:t>
            </a:r>
            <a:r>
              <a:rPr lang="en-US" sz="2000" dirty="0"/>
              <a:t> and Rom Walton: High-Performance Task Distribution for Volunteer Computing</a:t>
            </a:r>
          </a:p>
          <a:p>
            <a:pPr marL="0" indent="0" eaLnBrk="1" hangingPunct="1"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6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en-US" sz="1600" dirty="0" smtClean="0"/>
          </a:p>
          <a:p>
            <a:pPr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1600" dirty="0" smtClean="0"/>
          </a:p>
          <a:p>
            <a:pPr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1600" dirty="0" smtClean="0"/>
          </a:p>
          <a:p>
            <a:pPr>
              <a:defRPr/>
            </a:pPr>
            <a:endParaRPr lang="en-US" altLang="en-US" sz="1600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en-US" sz="4800" b="1" dirty="0" smtClean="0"/>
              <a:t>Thank You</a:t>
            </a:r>
          </a:p>
        </p:txBody>
      </p:sp>
      <p:pic>
        <p:nvPicPr>
          <p:cNvPr id="30723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smtClean="0"/>
              <a:t>Q&amp;A</a:t>
            </a:r>
          </a:p>
        </p:txBody>
      </p:sp>
      <p:sp>
        <p:nvSpPr>
          <p:cNvPr id="3072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B36C392A-6405-4AC6-9300-9195930E8D89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</p:txBody>
      </p:sp>
      <p:sp>
        <p:nvSpPr>
          <p:cNvPr id="4101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49986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84B22FAC-891A-467E-AD83-FF7736813D6E}" type="slidenum">
              <a:rPr lang="en-US" altLang="en-US" sz="2000" smtClean="0">
                <a:solidFill>
                  <a:srgbClr val="898989"/>
                </a:solidFill>
              </a:rPr>
              <a:pPr/>
              <a:t>3</a:t>
            </a:fld>
            <a:endParaRPr lang="en-US" altLang="en-US" sz="2000" smtClean="0">
              <a:solidFill>
                <a:srgbClr val="898989"/>
              </a:solidFill>
            </a:endParaRPr>
          </a:p>
        </p:txBody>
      </p:sp>
      <p:sp>
        <p:nvSpPr>
          <p:cNvPr id="160" name="Content Placeholder 6"/>
          <p:cNvSpPr>
            <a:spLocks noGrp="1"/>
          </p:cNvSpPr>
          <p:nvPr>
            <p:ph idx="1"/>
          </p:nvPr>
        </p:nvSpPr>
        <p:spPr>
          <a:xfrm>
            <a:off x="457200" y="2203450"/>
            <a:ext cx="8229600" cy="392271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Distributed </a:t>
            </a:r>
            <a:r>
              <a:rPr lang="en-US" altLang="en-US" sz="2000" dirty="0" smtClean="0"/>
              <a:t>Network</a:t>
            </a:r>
            <a:endParaRPr lang="en-US" altLang="en-US" sz="2000" dirty="0"/>
          </a:p>
        </p:txBody>
      </p:sp>
      <p:sp>
        <p:nvSpPr>
          <p:cNvPr id="161" name="Content Placeholder 6"/>
          <p:cNvSpPr txBox="1">
            <a:spLocks/>
          </p:cNvSpPr>
          <p:nvPr/>
        </p:nvSpPr>
        <p:spPr bwMode="auto">
          <a:xfrm>
            <a:off x="1048512" y="2616199"/>
            <a:ext cx="8013192" cy="367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dirty="0"/>
              <a:t>D</a:t>
            </a:r>
            <a:r>
              <a:rPr lang="en-US" altLang="en-US" sz="2000" dirty="0" smtClean="0"/>
              <a:t>istributed computing network system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dirty="0"/>
              <a:t>P</a:t>
            </a:r>
            <a:r>
              <a:rPr lang="en-US" altLang="en-US" sz="2000" dirty="0" smtClean="0"/>
              <a:t>art of distributed computing architecture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dirty="0"/>
              <a:t>D</a:t>
            </a:r>
            <a:r>
              <a:rPr lang="en-US" altLang="en-US" sz="2000" dirty="0" smtClean="0"/>
              <a:t>eliver the data to remote computers for processing</a:t>
            </a:r>
          </a:p>
        </p:txBody>
      </p:sp>
      <p:sp>
        <p:nvSpPr>
          <p:cNvPr id="162" name="Content Placeholder 6"/>
          <p:cNvSpPr txBox="1">
            <a:spLocks/>
          </p:cNvSpPr>
          <p:nvPr/>
        </p:nvSpPr>
        <p:spPr bwMode="auto">
          <a:xfrm>
            <a:off x="457200" y="3776377"/>
            <a:ext cx="8229600" cy="187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i="1" dirty="0"/>
              <a:t>2 kinds of distributed computing </a:t>
            </a:r>
            <a:r>
              <a:rPr lang="en-US" sz="2000" i="1" dirty="0" smtClean="0"/>
              <a:t>system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565404" y="4995660"/>
            <a:ext cx="8229600" cy="187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i="1" dirty="0" smtClean="0"/>
              <a:t>Distributed computing system models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1048512" y="4159861"/>
            <a:ext cx="8229600" cy="187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000" i="1" dirty="0"/>
              <a:t>M</a:t>
            </a:r>
            <a:r>
              <a:rPr lang="en-US" sz="2000" i="1" dirty="0" smtClean="0"/>
              <a:t>ultiprocessing </a:t>
            </a:r>
            <a:r>
              <a:rPr lang="en-US" sz="2000" i="1" dirty="0"/>
              <a:t>that takes place on </a:t>
            </a:r>
            <a:r>
              <a:rPr lang="en-US" sz="2000" i="1" dirty="0" smtClean="0"/>
              <a:t>one </a:t>
            </a:r>
            <a:r>
              <a:rPr lang="en-US" sz="2000" i="1" dirty="0" smtClean="0"/>
              <a:t>computer</a:t>
            </a:r>
            <a:endParaRPr lang="en-US" sz="2000" i="1" dirty="0" smtClean="0"/>
          </a:p>
          <a:p>
            <a:pPr marL="0" indent="0" eaLnBrk="1" hangingPunct="1">
              <a:buNone/>
            </a:pPr>
            <a:r>
              <a:rPr lang="en-US" sz="2000" i="1" dirty="0"/>
              <a:t>R</a:t>
            </a:r>
            <a:r>
              <a:rPr lang="en-US" sz="2000" i="1" dirty="0" smtClean="0"/>
              <a:t>un </a:t>
            </a:r>
            <a:r>
              <a:rPr lang="en-US" sz="2000" i="1" dirty="0"/>
              <a:t>programs in parallel on multiple </a:t>
            </a:r>
            <a:r>
              <a:rPr lang="en-US" sz="2000" i="1" dirty="0" smtClean="0"/>
              <a:t>computers 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1048512" y="5471079"/>
            <a:ext cx="8229600" cy="187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000" i="1" dirty="0"/>
              <a:t>T</a:t>
            </a:r>
            <a:r>
              <a:rPr lang="en-US" sz="2000" i="1" dirty="0" smtClean="0"/>
              <a:t>raditional </a:t>
            </a:r>
            <a:r>
              <a:rPr lang="en-US" sz="2000" i="1" dirty="0"/>
              <a:t>client/server computing </a:t>
            </a:r>
            <a:r>
              <a:rPr lang="en-US" sz="2000" i="1" dirty="0" smtClean="0"/>
              <a:t>model</a:t>
            </a:r>
          </a:p>
          <a:p>
            <a:pPr marL="0" indent="0" eaLnBrk="1" hangingPunct="1">
              <a:buNone/>
            </a:pPr>
            <a:r>
              <a:rPr lang="en-US" sz="2000" i="1" dirty="0"/>
              <a:t>C</a:t>
            </a:r>
            <a:r>
              <a:rPr lang="en-US" sz="2000" i="1" dirty="0" smtClean="0"/>
              <a:t>loud </a:t>
            </a:r>
            <a:r>
              <a:rPr lang="en-US" sz="2000" i="1" dirty="0"/>
              <a:t>computing </a:t>
            </a:r>
            <a:r>
              <a:rPr lang="en-US" sz="2000" i="1" dirty="0" smtClean="0"/>
              <a:t>model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07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</p:txBody>
      </p:sp>
      <p:sp>
        <p:nvSpPr>
          <p:cNvPr id="4101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49986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84B22FAC-891A-467E-AD83-FF7736813D6E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160" name="Content Placeholder 6"/>
          <p:cNvSpPr>
            <a:spLocks noGrp="1"/>
          </p:cNvSpPr>
          <p:nvPr>
            <p:ph idx="1"/>
          </p:nvPr>
        </p:nvSpPr>
        <p:spPr>
          <a:xfrm>
            <a:off x="457200" y="2203450"/>
            <a:ext cx="8229600" cy="392271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Current research focus on using CPUs or GPUs to process data in </a:t>
            </a:r>
            <a:r>
              <a:rPr lang="en-US" altLang="en-US" sz="2800" dirty="0" smtClean="0"/>
              <a:t>parallel, e.g.:</a:t>
            </a:r>
          </a:p>
          <a:p>
            <a:pPr lvl="1" eaLnBrk="1" hangingPunct="1"/>
            <a:r>
              <a:rPr lang="en-US" altLang="en-US" sz="2400" dirty="0" smtClean="0"/>
              <a:t>Using tens </a:t>
            </a:r>
            <a:r>
              <a:rPr lang="en-US" altLang="en-US" sz="2400" dirty="0"/>
              <a:t>of thousands of CPU cores to </a:t>
            </a:r>
            <a:r>
              <a:rPr lang="en-US" altLang="en-US" sz="2400" dirty="0" smtClean="0"/>
              <a:t>realize large scale distributed deep networks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In the presentation, we will focus on using FPGA parallel computing</a:t>
            </a:r>
          </a:p>
        </p:txBody>
      </p:sp>
      <p:sp>
        <p:nvSpPr>
          <p:cNvPr id="162" name="Content Placeholder 6"/>
          <p:cNvSpPr txBox="1">
            <a:spLocks/>
          </p:cNvSpPr>
          <p:nvPr/>
        </p:nvSpPr>
        <p:spPr bwMode="auto">
          <a:xfrm>
            <a:off x="457200" y="4315873"/>
            <a:ext cx="8229600" cy="187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2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Design Structure</a:t>
            </a:r>
          </a:p>
        </p:txBody>
      </p:sp>
      <p:sp>
        <p:nvSpPr>
          <p:cNvPr id="4100" name="Content Placeholder 6"/>
          <p:cNvSpPr>
            <a:spLocks noGrp="1"/>
          </p:cNvSpPr>
          <p:nvPr>
            <p:ph idx="1"/>
          </p:nvPr>
        </p:nvSpPr>
        <p:spPr>
          <a:xfrm>
            <a:off x="373380" y="2157730"/>
            <a:ext cx="8229600" cy="3922713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4101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49986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84B22FAC-891A-467E-AD83-FF7736813D6E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0" y="2970276"/>
            <a:ext cx="306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06324" y="2819400"/>
            <a:ext cx="484632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rx</a:t>
            </a:r>
            <a:endParaRPr lang="en-US" sz="800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787908" y="2970276"/>
            <a:ext cx="388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176528" y="2819400"/>
            <a:ext cx="826008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</a:t>
            </a:r>
            <a:r>
              <a:rPr lang="en-US" sz="800" dirty="0" smtClean="0"/>
              <a:t>art2fifo_ctrl</a:t>
            </a:r>
            <a:endParaRPr lang="en-US" sz="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99488" y="2942844"/>
            <a:ext cx="441960" cy="0"/>
          </a:xfrm>
          <a:prstGeom prst="straightConnector1">
            <a:avLst/>
          </a:prstGeom>
          <a:ln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415201" y="2537460"/>
            <a:ext cx="1309455" cy="1338580"/>
            <a:chOff x="3131481" y="2583180"/>
            <a:chExt cx="1309455" cy="1338580"/>
          </a:xfrm>
        </p:grpSpPr>
        <p:grpSp>
          <p:nvGrpSpPr>
            <p:cNvPr id="8" name="Group 7"/>
            <p:cNvGrpSpPr/>
            <p:nvPr/>
          </p:nvGrpSpPr>
          <p:grpSpPr>
            <a:xfrm>
              <a:off x="3131481" y="2583180"/>
              <a:ext cx="852255" cy="881380"/>
              <a:chOff x="3131481" y="2583180"/>
              <a:chExt cx="852255" cy="88138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31481" y="2590774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fifo0</a:t>
                </a:r>
                <a:endParaRPr lang="en-US" sz="8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283881" y="2735580"/>
              <a:ext cx="852255" cy="881380"/>
              <a:chOff x="3131481" y="2583180"/>
              <a:chExt cx="852255" cy="88138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31481" y="2590774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fifo1</a:t>
                </a:r>
                <a:endParaRPr lang="en-US" sz="8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436281" y="2887980"/>
              <a:ext cx="852255" cy="881380"/>
              <a:chOff x="3131481" y="2583180"/>
              <a:chExt cx="852255" cy="88138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31481" y="2590774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fifo2</a:t>
                </a:r>
                <a:endParaRPr lang="en-US" sz="8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588681" y="3040380"/>
              <a:ext cx="852255" cy="881380"/>
              <a:chOff x="3131481" y="2583180"/>
              <a:chExt cx="852255" cy="88138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131481" y="2590774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fifo3</a:t>
                </a:r>
                <a:endParaRPr lang="en-US" sz="800" dirty="0"/>
              </a:p>
            </p:txBody>
          </p:sp>
        </p:grpSp>
      </p:grpSp>
      <p:sp>
        <p:nvSpPr>
          <p:cNvPr id="38" name="Rounded Rectangle 37"/>
          <p:cNvSpPr/>
          <p:nvPr/>
        </p:nvSpPr>
        <p:spPr>
          <a:xfrm>
            <a:off x="2441448" y="4780788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2927265" y="4757902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fifo0</a:t>
            </a:r>
            <a:endParaRPr lang="en-US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2593848" y="4933188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3089" y="4916398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fifo1</a:t>
            </a:r>
            <a:endParaRPr lang="en-US" sz="800" dirty="0"/>
          </a:p>
        </p:txBody>
      </p:sp>
      <p:sp>
        <p:nvSpPr>
          <p:cNvPr id="34" name="Rounded Rectangle 33"/>
          <p:cNvSpPr/>
          <p:nvPr/>
        </p:nvSpPr>
        <p:spPr>
          <a:xfrm>
            <a:off x="2746248" y="5085588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189393" y="5068798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fifo2</a:t>
            </a:r>
            <a:endParaRPr lang="en-US" sz="800" dirty="0"/>
          </a:p>
        </p:txBody>
      </p:sp>
      <p:sp>
        <p:nvSpPr>
          <p:cNvPr id="32" name="Rounded Rectangle 31"/>
          <p:cNvSpPr/>
          <p:nvPr/>
        </p:nvSpPr>
        <p:spPr>
          <a:xfrm>
            <a:off x="2898648" y="5237988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360081" y="5245582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fifo3</a:t>
            </a:r>
            <a:endParaRPr lang="en-US" sz="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4109296" y="2520670"/>
            <a:ext cx="1309455" cy="1355370"/>
            <a:chOff x="3131481" y="2566390"/>
            <a:chExt cx="1309455" cy="1355370"/>
          </a:xfrm>
        </p:grpSpPr>
        <p:grpSp>
          <p:nvGrpSpPr>
            <p:cNvPr id="41" name="Group 40"/>
            <p:cNvGrpSpPr/>
            <p:nvPr/>
          </p:nvGrpSpPr>
          <p:grpSpPr>
            <a:xfrm>
              <a:off x="3131481" y="2566390"/>
              <a:ext cx="852255" cy="898170"/>
              <a:chOff x="3131481" y="2566390"/>
              <a:chExt cx="852255" cy="898170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131481" y="2566390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s</a:t>
                </a:r>
                <a:r>
                  <a:rPr lang="en-US" sz="800" dirty="0" smtClean="0"/>
                  <a:t>pi_m0</a:t>
                </a:r>
                <a:endParaRPr lang="en-US" sz="8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283881" y="2712694"/>
              <a:ext cx="852255" cy="904266"/>
              <a:chOff x="3131481" y="2560294"/>
              <a:chExt cx="852255" cy="904266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131481" y="2560294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s</a:t>
                </a:r>
                <a:r>
                  <a:rPr lang="en-US" sz="800" dirty="0" smtClean="0"/>
                  <a:t>pi_m1</a:t>
                </a:r>
                <a:endParaRPr lang="en-US" sz="8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436281" y="2858998"/>
              <a:ext cx="852255" cy="910362"/>
              <a:chOff x="3131481" y="2554198"/>
              <a:chExt cx="852255" cy="910362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131481" y="2554198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s</a:t>
                </a:r>
                <a:r>
                  <a:rPr lang="en-US" sz="800" dirty="0" smtClean="0"/>
                  <a:t>pi_m2</a:t>
                </a:r>
                <a:endParaRPr lang="en-US" sz="8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588681" y="3040380"/>
              <a:ext cx="852255" cy="881380"/>
              <a:chOff x="3131481" y="2583180"/>
              <a:chExt cx="852255" cy="88138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131481" y="2590774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s</a:t>
                </a:r>
                <a:r>
                  <a:rPr lang="en-US" sz="800" dirty="0" smtClean="0"/>
                  <a:t>pi_m3</a:t>
                </a:r>
                <a:endParaRPr lang="en-US" sz="800" dirty="0"/>
              </a:p>
            </p:txBody>
          </p:sp>
        </p:grpSp>
      </p:grpSp>
      <p:cxnSp>
        <p:nvCxnSpPr>
          <p:cNvPr id="53" name="Straight Arrow Connector 52"/>
          <p:cNvCxnSpPr/>
          <p:nvPr/>
        </p:nvCxnSpPr>
        <p:spPr>
          <a:xfrm>
            <a:off x="3261360" y="263448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413760" y="278688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66160" y="293928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18560" y="309168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815791" y="2533917"/>
            <a:ext cx="1309455" cy="1355370"/>
            <a:chOff x="3131481" y="2566390"/>
            <a:chExt cx="1309455" cy="1355370"/>
          </a:xfrm>
        </p:grpSpPr>
        <p:grpSp>
          <p:nvGrpSpPr>
            <p:cNvPr id="65" name="Group 64"/>
            <p:cNvGrpSpPr/>
            <p:nvPr/>
          </p:nvGrpSpPr>
          <p:grpSpPr>
            <a:xfrm>
              <a:off x="3131481" y="2566390"/>
              <a:ext cx="852255" cy="898170"/>
              <a:chOff x="3131481" y="2566390"/>
              <a:chExt cx="852255" cy="898170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131481" y="2566390"/>
                <a:ext cx="4459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spi_s0</a:t>
                </a:r>
                <a:endParaRPr lang="en-US" sz="8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283881" y="2712694"/>
              <a:ext cx="852255" cy="904266"/>
              <a:chOff x="3131481" y="2560294"/>
              <a:chExt cx="852255" cy="90426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131481" y="2560294"/>
                <a:ext cx="4459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spi_s1</a:t>
                </a:r>
                <a:endParaRPr lang="en-US" sz="8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436281" y="2858998"/>
              <a:ext cx="852255" cy="910362"/>
              <a:chOff x="3131481" y="2554198"/>
              <a:chExt cx="852255" cy="910362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131481" y="2554198"/>
                <a:ext cx="4459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spi_s2</a:t>
                </a:r>
                <a:endParaRPr lang="en-US" sz="8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588681" y="3040380"/>
              <a:ext cx="852255" cy="881380"/>
              <a:chOff x="3131481" y="2583180"/>
              <a:chExt cx="852255" cy="88138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31481" y="2590774"/>
                <a:ext cx="4459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spi_s3</a:t>
                </a:r>
                <a:endParaRPr lang="en-US" sz="800" dirty="0"/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>
            <a:off x="4967855" y="2647735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120255" y="2800135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272655" y="2952535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425055" y="3104935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7514118" y="2520670"/>
            <a:ext cx="1309455" cy="1355370"/>
            <a:chOff x="3131481" y="2566390"/>
            <a:chExt cx="1309455" cy="1355370"/>
          </a:xfrm>
        </p:grpSpPr>
        <p:grpSp>
          <p:nvGrpSpPr>
            <p:cNvPr id="83" name="Group 82"/>
            <p:cNvGrpSpPr/>
            <p:nvPr/>
          </p:nvGrpSpPr>
          <p:grpSpPr>
            <a:xfrm>
              <a:off x="3131481" y="2566390"/>
              <a:ext cx="852255" cy="898170"/>
              <a:chOff x="3131481" y="2566390"/>
              <a:chExt cx="852255" cy="89817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31481" y="2566390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fifo0</a:t>
                </a:r>
                <a:endParaRPr lang="en-US" sz="8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3283881" y="2712694"/>
              <a:ext cx="852255" cy="904266"/>
              <a:chOff x="3131481" y="2560294"/>
              <a:chExt cx="852255" cy="904266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131481" y="2560294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fifo1</a:t>
                </a:r>
                <a:endParaRPr lang="en-US" sz="800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36281" y="2858998"/>
              <a:ext cx="852255" cy="910362"/>
              <a:chOff x="3131481" y="2554198"/>
              <a:chExt cx="852255" cy="910362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131481" y="2554198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fifo2</a:t>
                </a:r>
                <a:endParaRPr lang="en-US" sz="800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588681" y="3040380"/>
              <a:ext cx="852255" cy="881380"/>
              <a:chOff x="3131481" y="2583180"/>
              <a:chExt cx="852255" cy="881380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131481" y="2590774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fifo3</a:t>
                </a:r>
                <a:endParaRPr lang="en-US" sz="800" dirty="0"/>
              </a:p>
            </p:txBody>
          </p:sp>
        </p:grpSp>
      </p:grpSp>
      <p:cxnSp>
        <p:nvCxnSpPr>
          <p:cNvPr id="79" name="Straight Arrow Connector 78"/>
          <p:cNvCxnSpPr/>
          <p:nvPr/>
        </p:nvCxnSpPr>
        <p:spPr>
          <a:xfrm>
            <a:off x="6666182" y="263448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18582" y="278688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70982" y="293928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123382" y="309168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4135543" y="476754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091008" y="4750751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spi_s0</a:t>
            </a:r>
            <a:endParaRPr lang="en-US" sz="800" dirty="0"/>
          </a:p>
        </p:txBody>
      </p:sp>
      <p:sp>
        <p:nvSpPr>
          <p:cNvPr id="147" name="Rounded Rectangle 146"/>
          <p:cNvSpPr/>
          <p:nvPr/>
        </p:nvSpPr>
        <p:spPr>
          <a:xfrm>
            <a:off x="4287943" y="491994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261696" y="489705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spi_s1</a:t>
            </a:r>
            <a:endParaRPr lang="en-US" sz="800" dirty="0"/>
          </a:p>
        </p:txBody>
      </p:sp>
      <p:sp>
        <p:nvSpPr>
          <p:cNvPr id="145" name="Rounded Rectangle 144"/>
          <p:cNvSpPr/>
          <p:nvPr/>
        </p:nvSpPr>
        <p:spPr>
          <a:xfrm>
            <a:off x="4440343" y="507234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414096" y="5043359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spi_s2</a:t>
            </a:r>
            <a:endParaRPr lang="en-US" sz="800" dirty="0"/>
          </a:p>
        </p:txBody>
      </p:sp>
      <p:sp>
        <p:nvSpPr>
          <p:cNvPr id="143" name="Rounded Rectangle 142"/>
          <p:cNvSpPr/>
          <p:nvPr/>
        </p:nvSpPr>
        <p:spPr>
          <a:xfrm>
            <a:off x="4592743" y="522474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66496" y="523233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spi_s3</a:t>
            </a:r>
            <a:endParaRPr lang="en-US" sz="8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3261360" y="486456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413760" y="501696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566160" y="516936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718560" y="532176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815791" y="4763998"/>
            <a:ext cx="1309455" cy="1355370"/>
            <a:chOff x="3131481" y="2566390"/>
            <a:chExt cx="1309455" cy="1355370"/>
          </a:xfrm>
        </p:grpSpPr>
        <p:grpSp>
          <p:nvGrpSpPr>
            <p:cNvPr id="122" name="Group 121"/>
            <p:cNvGrpSpPr/>
            <p:nvPr/>
          </p:nvGrpSpPr>
          <p:grpSpPr>
            <a:xfrm>
              <a:off x="3131481" y="2566390"/>
              <a:ext cx="852255" cy="898170"/>
              <a:chOff x="3131481" y="2566390"/>
              <a:chExt cx="852255" cy="898170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31481" y="2566390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spi_m0</a:t>
                </a:r>
                <a:endParaRPr lang="en-US" sz="8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283881" y="2712694"/>
              <a:ext cx="852255" cy="904266"/>
              <a:chOff x="3131481" y="2560294"/>
              <a:chExt cx="852255" cy="904266"/>
            </a:xfrm>
          </p:grpSpPr>
          <p:sp>
            <p:nvSpPr>
              <p:cNvPr id="130" name="Rounded Rectangle 129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31481" y="2560294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spi_m1</a:t>
                </a:r>
                <a:endParaRPr lang="en-US" sz="800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436281" y="2858998"/>
              <a:ext cx="852255" cy="910362"/>
              <a:chOff x="3131481" y="2554198"/>
              <a:chExt cx="852255" cy="910362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131481" y="2554198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spi_m2</a:t>
                </a:r>
                <a:endParaRPr lang="en-US" sz="800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588681" y="3040380"/>
              <a:ext cx="852255" cy="881380"/>
              <a:chOff x="3131481" y="2583180"/>
              <a:chExt cx="852255" cy="88138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131481" y="2590774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spi_m3</a:t>
                </a:r>
                <a:endParaRPr lang="en-US" sz="800" dirty="0"/>
              </a:p>
            </p:txBody>
          </p:sp>
        </p:grpSp>
      </p:grpSp>
      <p:cxnSp>
        <p:nvCxnSpPr>
          <p:cNvPr id="118" name="Straight Arrow Connector 117"/>
          <p:cNvCxnSpPr/>
          <p:nvPr/>
        </p:nvCxnSpPr>
        <p:spPr>
          <a:xfrm>
            <a:off x="4967855" y="4877816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120255" y="5030216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272655" y="5182616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425055" y="5335016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7540365" y="476754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26182" y="4750751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fifo0</a:t>
            </a:r>
            <a:endParaRPr lang="en-US" sz="800" dirty="0"/>
          </a:p>
        </p:txBody>
      </p:sp>
      <p:sp>
        <p:nvSpPr>
          <p:cNvPr id="113" name="Rounded Rectangle 112"/>
          <p:cNvSpPr/>
          <p:nvPr/>
        </p:nvSpPr>
        <p:spPr>
          <a:xfrm>
            <a:off x="7692765" y="491994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148102" y="4897055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fifo1</a:t>
            </a:r>
            <a:endParaRPr lang="en-US" sz="8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845165" y="507234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294406" y="5043359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fifo2</a:t>
            </a:r>
            <a:endParaRPr lang="en-US" sz="800" dirty="0"/>
          </a:p>
        </p:txBody>
      </p:sp>
      <p:sp>
        <p:nvSpPr>
          <p:cNvPr id="109" name="Rounded Rectangle 108"/>
          <p:cNvSpPr/>
          <p:nvPr/>
        </p:nvSpPr>
        <p:spPr>
          <a:xfrm>
            <a:off x="7997565" y="522474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446806" y="5232335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fifo3</a:t>
            </a:r>
            <a:endParaRPr lang="en-US" sz="8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666182" y="486456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818582" y="501696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970982" y="516936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123382" y="532176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0" y="5199126"/>
            <a:ext cx="2992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299250" y="5048250"/>
            <a:ext cx="484632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rx</a:t>
            </a:r>
            <a:endParaRPr lang="en-US" sz="800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780834" y="5199126"/>
            <a:ext cx="3774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169454" y="5048250"/>
            <a:ext cx="826008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</a:t>
            </a:r>
            <a:r>
              <a:rPr lang="en-US" sz="800" dirty="0" smtClean="0"/>
              <a:t>art2fifo_ctrl</a:t>
            </a:r>
            <a:endParaRPr lang="en-US" sz="800" dirty="0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1992414" y="5244846"/>
            <a:ext cx="441960" cy="0"/>
          </a:xfrm>
          <a:prstGeom prst="straightConnector1">
            <a:avLst/>
          </a:prstGeom>
          <a:ln cmpd="sng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Arrow Connector 4102"/>
          <p:cNvCxnSpPr/>
          <p:nvPr/>
        </p:nvCxnSpPr>
        <p:spPr>
          <a:xfrm>
            <a:off x="1575816" y="3121152"/>
            <a:ext cx="8166" cy="1927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5" name="Group 4114"/>
          <p:cNvGrpSpPr/>
          <p:nvPr/>
        </p:nvGrpSpPr>
        <p:grpSpPr>
          <a:xfrm>
            <a:off x="8366373" y="2626868"/>
            <a:ext cx="777627" cy="457200"/>
            <a:chOff x="8366373" y="2672588"/>
            <a:chExt cx="777627" cy="457200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8366373" y="2672588"/>
              <a:ext cx="7776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518773" y="2824988"/>
              <a:ext cx="6252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671173" y="2977388"/>
              <a:ext cx="4728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8823573" y="3129788"/>
              <a:ext cx="3204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8357628" y="4837404"/>
            <a:ext cx="777627" cy="457200"/>
            <a:chOff x="8366373" y="2672588"/>
            <a:chExt cx="777627" cy="457200"/>
          </a:xfrm>
        </p:grpSpPr>
        <p:cxnSp>
          <p:nvCxnSpPr>
            <p:cNvPr id="193" name="Straight Arrow Connector 192"/>
            <p:cNvCxnSpPr/>
            <p:nvPr/>
          </p:nvCxnSpPr>
          <p:spPr>
            <a:xfrm>
              <a:off x="8366373" y="2672588"/>
              <a:ext cx="7776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518773" y="2824988"/>
              <a:ext cx="6252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8671173" y="2977388"/>
              <a:ext cx="4728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8823573" y="3129788"/>
              <a:ext cx="3204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6" name="Rectangle 4115"/>
          <p:cNvSpPr/>
          <p:nvPr/>
        </p:nvSpPr>
        <p:spPr>
          <a:xfrm>
            <a:off x="1259113" y="3901543"/>
            <a:ext cx="712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/>
              <a:t>tx_fsm_start</a:t>
            </a:r>
            <a:endParaRPr lang="en-US" sz="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99488" y="3041969"/>
            <a:ext cx="2476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51" idx="0"/>
          </p:cNvCxnSpPr>
          <p:nvPr/>
        </p:nvCxnSpPr>
        <p:spPr>
          <a:xfrm>
            <a:off x="2248411" y="3041969"/>
            <a:ext cx="0" cy="816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1971167" y="3858046"/>
            <a:ext cx="554488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register</a:t>
            </a:r>
            <a:endParaRPr lang="en-US" sz="800" dirty="0"/>
          </a:p>
        </p:txBody>
      </p:sp>
      <p:cxnSp>
        <p:nvCxnSpPr>
          <p:cNvPr id="29" name="Straight Connector 28"/>
          <p:cNvCxnSpPr>
            <a:stCxn id="151" idx="2"/>
          </p:cNvCxnSpPr>
          <p:nvPr/>
        </p:nvCxnSpPr>
        <p:spPr>
          <a:xfrm>
            <a:off x="2248411" y="4159798"/>
            <a:ext cx="0" cy="96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999489" y="5125186"/>
            <a:ext cx="24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18872" y="2157730"/>
            <a:ext cx="5495544" cy="4279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5707040" y="2157730"/>
            <a:ext cx="3428215" cy="4279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266799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n_host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5911857" y="2172284"/>
            <a:ext cx="14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dn_device0~3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Command Format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454304"/>
              </p:ext>
            </p:extLst>
          </p:nvPr>
        </p:nvGraphicFramePr>
        <p:xfrm>
          <a:off x="1747838" y="4340985"/>
          <a:ext cx="5937250" cy="358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680"/>
                <a:gridCol w="741680"/>
                <a:gridCol w="742315"/>
                <a:gridCol w="742315"/>
                <a:gridCol w="742315"/>
                <a:gridCol w="742315"/>
                <a:gridCol w="742315"/>
                <a:gridCol w="74231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addr[0]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data[7]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data[6]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data[5]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101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49986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84B22FAC-891A-467E-AD83-FF7736813D6E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99947"/>
              </p:ext>
            </p:extLst>
          </p:nvPr>
        </p:nvGraphicFramePr>
        <p:xfrm>
          <a:off x="1749679" y="5474970"/>
          <a:ext cx="5937250" cy="179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680"/>
                <a:gridCol w="741680"/>
                <a:gridCol w="742315"/>
                <a:gridCol w="742315"/>
                <a:gridCol w="742315"/>
                <a:gridCol w="742315"/>
                <a:gridCol w="742315"/>
                <a:gridCol w="74231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addr</a:t>
                      </a:r>
                      <a:r>
                        <a:rPr lang="en-US" sz="1100" dirty="0">
                          <a:effectLst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193110" y="5043103"/>
            <a:ext cx="18053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Read </a:t>
            </a:r>
            <a:r>
              <a:rPr kumimoji="0" lang="en-US" altLang="en-US" sz="16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Register</a:t>
            </a:r>
            <a:endParaRPr kumimoji="0" lang="en-US" altLang="en-US" sz="1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9" name="Rectangle 1"/>
          <p:cNvSpPr>
            <a:spLocks noChangeArrowheads="1"/>
          </p:cNvSpPr>
          <p:nvPr/>
        </p:nvSpPr>
        <p:spPr bwMode="auto">
          <a:xfrm>
            <a:off x="1193110" y="3901574"/>
            <a:ext cx="18451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W</a:t>
            </a:r>
            <a:r>
              <a:rPr kumimoji="0" lang="en-US" altLang="en-US" sz="16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rite Register</a:t>
            </a:r>
            <a:endParaRPr kumimoji="0" lang="en-US" altLang="en-US" sz="1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95217"/>
              </p:ext>
            </p:extLst>
          </p:nvPr>
        </p:nvGraphicFramePr>
        <p:xfrm>
          <a:off x="1746629" y="2756154"/>
          <a:ext cx="6345810" cy="179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7"/>
                <a:gridCol w="792717"/>
                <a:gridCol w="793396"/>
                <a:gridCol w="1260357"/>
                <a:gridCol w="932688"/>
                <a:gridCol w="585216"/>
                <a:gridCol w="598842"/>
                <a:gridCol w="589877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broadcast/unicast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/register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addr</a:t>
                      </a:r>
                      <a:r>
                        <a:rPr lang="en-US" sz="1100" dirty="0">
                          <a:effectLst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153227" y="2244906"/>
            <a:ext cx="26452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Command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 Byte Format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:</a:t>
            </a:r>
            <a:endParaRPr kumimoji="0" lang="en-US" altLang="en-US" sz="1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217235" y="3009678"/>
            <a:ext cx="23599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c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md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[2:0]: 0x1 – write; 0x2 - read</a:t>
            </a:r>
            <a:endParaRPr kumimoji="0" lang="en-US" altLang="en-US" sz="10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223331" y="3189510"/>
            <a:ext cx="54216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b</a:t>
            </a:r>
            <a:r>
              <a:rPr lang="en-US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roadcast/unicast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: 1 – broadcast; 0 – unicast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 #broadcast is useless for writing/reading register</a:t>
            </a:r>
            <a:endParaRPr kumimoji="0" lang="en-US" altLang="en-US" sz="10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220283" y="3341910"/>
            <a:ext cx="23455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fifo</a:t>
            </a:r>
            <a:r>
              <a:rPr lang="en-US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/register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: 1 –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fifo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; 0 – register</a:t>
            </a:r>
            <a:endParaRPr kumimoji="0" lang="en-US" altLang="en-US" sz="10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217235" y="3530886"/>
            <a:ext cx="482856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addr</a:t>
            </a:r>
            <a:r>
              <a:rPr lang="en-US" altLang="en-US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[2:0]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: register address; range in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 [0:7] #</a:t>
            </a:r>
            <a:r>
              <a:rPr kumimoji="0" lang="en-US" altLang="en-US" sz="1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addr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 is useless for writing/reading </a:t>
            </a:r>
            <a:r>
              <a:rPr kumimoji="0" lang="en-US" altLang="en-US" sz="1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-Bold"/>
              </a:rPr>
              <a:t>fifo</a:t>
            </a:r>
            <a:endParaRPr kumimoji="0" lang="en-US" altLang="en-US" sz="10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25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Command Format</a:t>
            </a:r>
          </a:p>
        </p:txBody>
      </p:sp>
      <p:sp>
        <p:nvSpPr>
          <p:cNvPr id="4101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49986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84B22FAC-891A-467E-AD83-FF7736813D6E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424555"/>
              </p:ext>
            </p:extLst>
          </p:nvPr>
        </p:nvGraphicFramePr>
        <p:xfrm>
          <a:off x="1667383" y="2892292"/>
          <a:ext cx="5937250" cy="782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680"/>
                <a:gridCol w="741680"/>
                <a:gridCol w="742315"/>
                <a:gridCol w="742315"/>
                <a:gridCol w="742315"/>
                <a:gridCol w="742315"/>
                <a:gridCol w="742315"/>
                <a:gridCol w="74231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length[7]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length[6]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data[0][7]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data[0][6]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data[0][4]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……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data[length-1][7]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data[length-1][6]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data[length-1][0]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5840" y="2025979"/>
            <a:ext cx="1651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en-US" sz="16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rite </a:t>
            </a:r>
            <a:r>
              <a:rPr kumimoji="0" lang="en-US" altLang="en-US" sz="16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Fifo</a:t>
            </a:r>
            <a:endParaRPr kumimoji="0" lang="en-US" altLang="en-US" sz="1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31756"/>
              </p:ext>
            </p:extLst>
          </p:nvPr>
        </p:nvGraphicFramePr>
        <p:xfrm>
          <a:off x="1694815" y="4176236"/>
          <a:ext cx="5937250" cy="782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775"/>
                <a:gridCol w="739775"/>
                <a:gridCol w="740410"/>
                <a:gridCol w="755650"/>
                <a:gridCol w="740410"/>
                <a:gridCol w="740410"/>
                <a:gridCol w="740410"/>
                <a:gridCol w="74041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length[7]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length[6]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length[0]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data[0][7]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data[0][6]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data[0][4]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data[0][0]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……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data[length-1][7]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data[length-1][6]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data[length-1][1]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data[length-1][0]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6655" y="3844127"/>
            <a:ext cx="24963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858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en-US" sz="1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roadcast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Mode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45365"/>
              </p:ext>
            </p:extLst>
          </p:nvPr>
        </p:nvGraphicFramePr>
        <p:xfrm>
          <a:off x="1694815" y="5666295"/>
          <a:ext cx="5937250" cy="179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680"/>
                <a:gridCol w="741680"/>
                <a:gridCol w="742315"/>
                <a:gridCol w="742315"/>
                <a:gridCol w="742315"/>
                <a:gridCol w="742315"/>
                <a:gridCol w="742315"/>
                <a:gridCol w="74231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55319" y="5226951"/>
            <a:ext cx="22736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en-US" sz="16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ead </a:t>
            </a:r>
            <a:r>
              <a:rPr kumimoji="0" lang="en-US" altLang="en-US" sz="16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Fifo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34110" y="2502547"/>
            <a:ext cx="24108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0858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Unicast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Mode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Debug Structure</a:t>
            </a:r>
          </a:p>
        </p:txBody>
      </p:sp>
      <p:sp>
        <p:nvSpPr>
          <p:cNvPr id="4100" name="Content Placeholder 6"/>
          <p:cNvSpPr>
            <a:spLocks noGrp="1"/>
          </p:cNvSpPr>
          <p:nvPr>
            <p:ph idx="1"/>
          </p:nvPr>
        </p:nvSpPr>
        <p:spPr>
          <a:xfrm>
            <a:off x="373380" y="2203450"/>
            <a:ext cx="8229600" cy="3922713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4101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49986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84B22FAC-891A-467E-AD83-FF7736813D6E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0" y="3015996"/>
            <a:ext cx="306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06324" y="2865120"/>
            <a:ext cx="484632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rx</a:t>
            </a:r>
            <a:endParaRPr lang="en-US" sz="800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787908" y="3015996"/>
            <a:ext cx="388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176528" y="2865120"/>
            <a:ext cx="826008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</a:t>
            </a:r>
            <a:r>
              <a:rPr lang="en-US" sz="800" dirty="0" smtClean="0"/>
              <a:t>art2fifo_ctrl</a:t>
            </a:r>
            <a:endParaRPr lang="en-US" sz="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99488" y="3015996"/>
            <a:ext cx="441960" cy="0"/>
          </a:xfrm>
          <a:prstGeom prst="straightConnector1">
            <a:avLst/>
          </a:prstGeom>
          <a:ln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415201" y="2583180"/>
            <a:ext cx="1309455" cy="1338580"/>
            <a:chOff x="3131481" y="2583180"/>
            <a:chExt cx="1309455" cy="1338580"/>
          </a:xfrm>
        </p:grpSpPr>
        <p:grpSp>
          <p:nvGrpSpPr>
            <p:cNvPr id="8" name="Group 7"/>
            <p:cNvGrpSpPr/>
            <p:nvPr/>
          </p:nvGrpSpPr>
          <p:grpSpPr>
            <a:xfrm>
              <a:off x="3131481" y="2583180"/>
              <a:ext cx="852255" cy="881380"/>
              <a:chOff x="3131481" y="2583180"/>
              <a:chExt cx="852255" cy="88138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31481" y="2590774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fifo0</a:t>
                </a:r>
                <a:endParaRPr lang="en-US" sz="8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283881" y="2735580"/>
              <a:ext cx="852255" cy="881380"/>
              <a:chOff x="3131481" y="2583180"/>
              <a:chExt cx="852255" cy="88138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31481" y="2590774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fifo1</a:t>
                </a:r>
                <a:endParaRPr lang="en-US" sz="8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436281" y="2887980"/>
              <a:ext cx="852255" cy="881380"/>
              <a:chOff x="3131481" y="2583180"/>
              <a:chExt cx="852255" cy="88138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31481" y="2590774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fifo2</a:t>
                </a:r>
                <a:endParaRPr lang="en-US" sz="8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588681" y="3040380"/>
              <a:ext cx="852255" cy="881380"/>
              <a:chOff x="3131481" y="2583180"/>
              <a:chExt cx="852255" cy="88138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131481" y="2590774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fifo3</a:t>
                </a:r>
                <a:endParaRPr lang="en-US" sz="800" dirty="0"/>
              </a:p>
            </p:txBody>
          </p:sp>
        </p:grpSp>
      </p:grpSp>
      <p:sp>
        <p:nvSpPr>
          <p:cNvPr id="38" name="Rounded Rectangle 37"/>
          <p:cNvSpPr/>
          <p:nvPr/>
        </p:nvSpPr>
        <p:spPr>
          <a:xfrm>
            <a:off x="2441448" y="4826508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2927265" y="4803622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fifo0</a:t>
            </a:r>
            <a:endParaRPr lang="en-US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2593848" y="4978908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3089" y="4962118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fifo1</a:t>
            </a:r>
            <a:endParaRPr lang="en-US" sz="800" dirty="0"/>
          </a:p>
        </p:txBody>
      </p:sp>
      <p:sp>
        <p:nvSpPr>
          <p:cNvPr id="34" name="Rounded Rectangle 33"/>
          <p:cNvSpPr/>
          <p:nvPr/>
        </p:nvSpPr>
        <p:spPr>
          <a:xfrm>
            <a:off x="2746248" y="5131308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189393" y="5114518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fifo2</a:t>
            </a:r>
            <a:endParaRPr lang="en-US" sz="800" dirty="0"/>
          </a:p>
        </p:txBody>
      </p:sp>
      <p:sp>
        <p:nvSpPr>
          <p:cNvPr id="32" name="Rounded Rectangle 31"/>
          <p:cNvSpPr/>
          <p:nvPr/>
        </p:nvSpPr>
        <p:spPr>
          <a:xfrm>
            <a:off x="2898648" y="5283708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360081" y="5291302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fifo3</a:t>
            </a:r>
            <a:endParaRPr lang="en-US" sz="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4109296" y="2566390"/>
            <a:ext cx="1309455" cy="1355370"/>
            <a:chOff x="3131481" y="2566390"/>
            <a:chExt cx="1309455" cy="1355370"/>
          </a:xfrm>
        </p:grpSpPr>
        <p:grpSp>
          <p:nvGrpSpPr>
            <p:cNvPr id="41" name="Group 40"/>
            <p:cNvGrpSpPr/>
            <p:nvPr/>
          </p:nvGrpSpPr>
          <p:grpSpPr>
            <a:xfrm>
              <a:off x="3131481" y="2566390"/>
              <a:ext cx="852255" cy="898170"/>
              <a:chOff x="3131481" y="2566390"/>
              <a:chExt cx="852255" cy="898170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131481" y="2566390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s</a:t>
                </a:r>
                <a:r>
                  <a:rPr lang="en-US" sz="800" dirty="0" smtClean="0"/>
                  <a:t>pi_m0</a:t>
                </a:r>
                <a:endParaRPr lang="en-US" sz="8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283881" y="2712694"/>
              <a:ext cx="852255" cy="904266"/>
              <a:chOff x="3131481" y="2560294"/>
              <a:chExt cx="852255" cy="904266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131481" y="2560294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s</a:t>
                </a:r>
                <a:r>
                  <a:rPr lang="en-US" sz="800" dirty="0" smtClean="0"/>
                  <a:t>pi_m1</a:t>
                </a:r>
                <a:endParaRPr lang="en-US" sz="8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436281" y="2858998"/>
              <a:ext cx="852255" cy="910362"/>
              <a:chOff x="3131481" y="2554198"/>
              <a:chExt cx="852255" cy="910362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131481" y="2554198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s</a:t>
                </a:r>
                <a:r>
                  <a:rPr lang="en-US" sz="800" dirty="0" smtClean="0"/>
                  <a:t>pi_m2</a:t>
                </a:r>
                <a:endParaRPr lang="en-US" sz="8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588681" y="3040380"/>
              <a:ext cx="852255" cy="881380"/>
              <a:chOff x="3131481" y="2583180"/>
              <a:chExt cx="852255" cy="88138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131481" y="2590774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s</a:t>
                </a:r>
                <a:r>
                  <a:rPr lang="en-US" sz="800" dirty="0" smtClean="0"/>
                  <a:t>pi_m3</a:t>
                </a:r>
                <a:endParaRPr lang="en-US" sz="800" dirty="0"/>
              </a:p>
            </p:txBody>
          </p:sp>
        </p:grpSp>
      </p:grpSp>
      <p:cxnSp>
        <p:nvCxnSpPr>
          <p:cNvPr id="53" name="Straight Arrow Connector 52"/>
          <p:cNvCxnSpPr/>
          <p:nvPr/>
        </p:nvCxnSpPr>
        <p:spPr>
          <a:xfrm>
            <a:off x="3261360" y="268020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413760" y="283260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66160" y="298500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18560" y="313740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815791" y="2579637"/>
            <a:ext cx="1309455" cy="1355370"/>
            <a:chOff x="3131481" y="2566390"/>
            <a:chExt cx="1309455" cy="1355370"/>
          </a:xfrm>
        </p:grpSpPr>
        <p:grpSp>
          <p:nvGrpSpPr>
            <p:cNvPr id="65" name="Group 64"/>
            <p:cNvGrpSpPr/>
            <p:nvPr/>
          </p:nvGrpSpPr>
          <p:grpSpPr>
            <a:xfrm>
              <a:off x="3131481" y="2566390"/>
              <a:ext cx="852255" cy="898170"/>
              <a:chOff x="3131481" y="2566390"/>
              <a:chExt cx="852255" cy="898170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131481" y="2566390"/>
                <a:ext cx="4459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spi_s0</a:t>
                </a:r>
                <a:endParaRPr lang="en-US" sz="8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283881" y="2712694"/>
              <a:ext cx="852255" cy="904266"/>
              <a:chOff x="3131481" y="2560294"/>
              <a:chExt cx="852255" cy="90426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131481" y="2560294"/>
                <a:ext cx="4459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spi_s1</a:t>
                </a:r>
                <a:endParaRPr lang="en-US" sz="8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436281" y="2858998"/>
              <a:ext cx="852255" cy="910362"/>
              <a:chOff x="3131481" y="2554198"/>
              <a:chExt cx="852255" cy="910362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131481" y="2554198"/>
                <a:ext cx="4459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spi_s2</a:t>
                </a:r>
                <a:endParaRPr lang="en-US" sz="8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588681" y="3040380"/>
              <a:ext cx="852255" cy="881380"/>
              <a:chOff x="3131481" y="2583180"/>
              <a:chExt cx="852255" cy="88138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31481" y="2590774"/>
                <a:ext cx="4459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spi_s3</a:t>
                </a:r>
                <a:endParaRPr lang="en-US" sz="800" dirty="0"/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>
            <a:off x="4967855" y="2693455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120255" y="2845855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272655" y="2998255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425055" y="3150655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7514118" y="2566390"/>
            <a:ext cx="1309455" cy="1355370"/>
            <a:chOff x="3131481" y="2566390"/>
            <a:chExt cx="1309455" cy="1355370"/>
          </a:xfrm>
        </p:grpSpPr>
        <p:grpSp>
          <p:nvGrpSpPr>
            <p:cNvPr id="83" name="Group 82"/>
            <p:cNvGrpSpPr/>
            <p:nvPr/>
          </p:nvGrpSpPr>
          <p:grpSpPr>
            <a:xfrm>
              <a:off x="3131481" y="2566390"/>
              <a:ext cx="852255" cy="898170"/>
              <a:chOff x="3131481" y="2566390"/>
              <a:chExt cx="852255" cy="89817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31481" y="2566390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fifo0</a:t>
                </a:r>
                <a:endParaRPr lang="en-US" sz="8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3283881" y="2712694"/>
              <a:ext cx="852255" cy="904266"/>
              <a:chOff x="3131481" y="2560294"/>
              <a:chExt cx="852255" cy="904266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131481" y="2560294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fifo1</a:t>
                </a:r>
                <a:endParaRPr lang="en-US" sz="800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36281" y="2858998"/>
              <a:ext cx="852255" cy="910362"/>
              <a:chOff x="3131481" y="2554198"/>
              <a:chExt cx="852255" cy="910362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131481" y="2554198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fifo2</a:t>
                </a:r>
                <a:endParaRPr lang="en-US" sz="800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588681" y="3040380"/>
              <a:ext cx="852255" cy="881380"/>
              <a:chOff x="3131481" y="2583180"/>
              <a:chExt cx="852255" cy="881380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131481" y="2590774"/>
                <a:ext cx="3786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fifo3</a:t>
                </a:r>
                <a:endParaRPr lang="en-US" sz="800" dirty="0"/>
              </a:p>
            </p:txBody>
          </p:sp>
        </p:grpSp>
      </p:grpSp>
      <p:cxnSp>
        <p:nvCxnSpPr>
          <p:cNvPr id="79" name="Straight Arrow Connector 78"/>
          <p:cNvCxnSpPr/>
          <p:nvPr/>
        </p:nvCxnSpPr>
        <p:spPr>
          <a:xfrm>
            <a:off x="6666182" y="268020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18582" y="283260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70982" y="298500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123382" y="3137408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4135543" y="481326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091008" y="4796471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spi_s0</a:t>
            </a:r>
            <a:endParaRPr lang="en-US" sz="800" dirty="0"/>
          </a:p>
        </p:txBody>
      </p:sp>
      <p:sp>
        <p:nvSpPr>
          <p:cNvPr id="147" name="Rounded Rectangle 146"/>
          <p:cNvSpPr/>
          <p:nvPr/>
        </p:nvSpPr>
        <p:spPr>
          <a:xfrm>
            <a:off x="4287943" y="496566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261696" y="494277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spi_s1</a:t>
            </a:r>
            <a:endParaRPr lang="en-US" sz="800" dirty="0"/>
          </a:p>
        </p:txBody>
      </p:sp>
      <p:sp>
        <p:nvSpPr>
          <p:cNvPr id="145" name="Rounded Rectangle 144"/>
          <p:cNvSpPr/>
          <p:nvPr/>
        </p:nvSpPr>
        <p:spPr>
          <a:xfrm>
            <a:off x="4440343" y="511806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414096" y="5089079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spi_s2</a:t>
            </a:r>
            <a:endParaRPr lang="en-US" sz="800" dirty="0"/>
          </a:p>
        </p:txBody>
      </p:sp>
      <p:sp>
        <p:nvSpPr>
          <p:cNvPr id="143" name="Rounded Rectangle 142"/>
          <p:cNvSpPr/>
          <p:nvPr/>
        </p:nvSpPr>
        <p:spPr>
          <a:xfrm>
            <a:off x="4592743" y="527046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66496" y="527805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spi_s3</a:t>
            </a:r>
            <a:endParaRPr lang="en-US" sz="8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3261360" y="491028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413760" y="506268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566160" y="521508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718560" y="536748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815791" y="4809718"/>
            <a:ext cx="1309455" cy="1355370"/>
            <a:chOff x="3131481" y="2566390"/>
            <a:chExt cx="1309455" cy="1355370"/>
          </a:xfrm>
        </p:grpSpPr>
        <p:grpSp>
          <p:nvGrpSpPr>
            <p:cNvPr id="122" name="Group 121"/>
            <p:cNvGrpSpPr/>
            <p:nvPr/>
          </p:nvGrpSpPr>
          <p:grpSpPr>
            <a:xfrm>
              <a:off x="3131481" y="2566390"/>
              <a:ext cx="852255" cy="898170"/>
              <a:chOff x="3131481" y="2566390"/>
              <a:chExt cx="852255" cy="898170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31481" y="2566390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spi_m0</a:t>
                </a:r>
                <a:endParaRPr lang="en-US" sz="8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283881" y="2712694"/>
              <a:ext cx="852255" cy="904266"/>
              <a:chOff x="3131481" y="2560294"/>
              <a:chExt cx="852255" cy="904266"/>
            </a:xfrm>
          </p:grpSpPr>
          <p:sp>
            <p:nvSpPr>
              <p:cNvPr id="130" name="Rounded Rectangle 129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31481" y="2560294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spi_m1</a:t>
                </a:r>
                <a:endParaRPr lang="en-US" sz="800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436281" y="2858998"/>
              <a:ext cx="852255" cy="910362"/>
              <a:chOff x="3131481" y="2554198"/>
              <a:chExt cx="852255" cy="910362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131481" y="2554198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spi_m2</a:t>
                </a:r>
                <a:endParaRPr lang="en-US" sz="800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588681" y="3040380"/>
              <a:ext cx="852255" cy="881380"/>
              <a:chOff x="3131481" y="2583180"/>
              <a:chExt cx="852255" cy="88138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3157728" y="2583180"/>
                <a:ext cx="826008" cy="8813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131481" y="2590774"/>
                <a:ext cx="4876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spi_m3</a:t>
                </a:r>
                <a:endParaRPr lang="en-US" sz="800" dirty="0"/>
              </a:p>
            </p:txBody>
          </p:sp>
        </p:grpSp>
      </p:grpSp>
      <p:cxnSp>
        <p:nvCxnSpPr>
          <p:cNvPr id="118" name="Straight Arrow Connector 117"/>
          <p:cNvCxnSpPr/>
          <p:nvPr/>
        </p:nvCxnSpPr>
        <p:spPr>
          <a:xfrm>
            <a:off x="4967855" y="4923536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120255" y="5075936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272655" y="5228336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425055" y="5380736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7540365" y="481326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26182" y="4796471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fifo0</a:t>
            </a:r>
            <a:endParaRPr lang="en-US" sz="800" dirty="0"/>
          </a:p>
        </p:txBody>
      </p:sp>
      <p:sp>
        <p:nvSpPr>
          <p:cNvPr id="113" name="Rounded Rectangle 112"/>
          <p:cNvSpPr/>
          <p:nvPr/>
        </p:nvSpPr>
        <p:spPr>
          <a:xfrm>
            <a:off x="7692765" y="496566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148102" y="4942775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fifo1</a:t>
            </a:r>
            <a:endParaRPr lang="en-US" sz="800" dirty="0"/>
          </a:p>
        </p:txBody>
      </p:sp>
      <p:sp>
        <p:nvSpPr>
          <p:cNvPr id="111" name="Rounded Rectangle 110"/>
          <p:cNvSpPr/>
          <p:nvPr/>
        </p:nvSpPr>
        <p:spPr>
          <a:xfrm>
            <a:off x="7845165" y="511806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294406" y="5089079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fifo2</a:t>
            </a:r>
            <a:endParaRPr lang="en-US" sz="800" dirty="0"/>
          </a:p>
        </p:txBody>
      </p:sp>
      <p:sp>
        <p:nvSpPr>
          <p:cNvPr id="109" name="Rounded Rectangle 108"/>
          <p:cNvSpPr/>
          <p:nvPr/>
        </p:nvSpPr>
        <p:spPr>
          <a:xfrm>
            <a:off x="7997565" y="5270461"/>
            <a:ext cx="826008" cy="88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446806" y="5278055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fifo3</a:t>
            </a:r>
            <a:endParaRPr lang="en-US" sz="8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666182" y="491028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818582" y="506268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970982" y="521508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123382" y="5367489"/>
            <a:ext cx="872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0" y="5244846"/>
            <a:ext cx="2992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299250" y="5093970"/>
            <a:ext cx="484632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rx</a:t>
            </a:r>
            <a:endParaRPr lang="en-US" sz="800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780834" y="5244846"/>
            <a:ext cx="3774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169454" y="5093970"/>
            <a:ext cx="826008" cy="301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</a:t>
            </a:r>
            <a:r>
              <a:rPr lang="en-US" sz="800" dirty="0" smtClean="0"/>
              <a:t>art2fifo_ctrl</a:t>
            </a:r>
            <a:endParaRPr lang="en-US" sz="800" dirty="0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1992414" y="5244846"/>
            <a:ext cx="441960" cy="0"/>
          </a:xfrm>
          <a:prstGeom prst="straightConnector1">
            <a:avLst/>
          </a:prstGeom>
          <a:ln cmpd="sng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7" name="Group 4096"/>
          <p:cNvGrpSpPr/>
          <p:nvPr/>
        </p:nvGrpSpPr>
        <p:grpSpPr>
          <a:xfrm>
            <a:off x="2520696" y="3464560"/>
            <a:ext cx="457200" cy="1819148"/>
            <a:chOff x="2657856" y="3464560"/>
            <a:chExt cx="457200" cy="1819148"/>
          </a:xfrm>
        </p:grpSpPr>
        <p:cxnSp>
          <p:nvCxnSpPr>
            <p:cNvPr id="4096" name="Straight Arrow Connector 4095"/>
            <p:cNvCxnSpPr/>
            <p:nvPr/>
          </p:nvCxnSpPr>
          <p:spPr>
            <a:xfrm>
              <a:off x="2657856" y="3464560"/>
              <a:ext cx="0" cy="1361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2810256" y="3616960"/>
              <a:ext cx="0" cy="1361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2962656" y="3769360"/>
              <a:ext cx="0" cy="1361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3115056" y="3921760"/>
              <a:ext cx="0" cy="1361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4220251" y="3458907"/>
            <a:ext cx="457200" cy="1819148"/>
            <a:chOff x="2657856" y="3464560"/>
            <a:chExt cx="457200" cy="1819148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2657856" y="3464560"/>
              <a:ext cx="0" cy="1361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2810256" y="3616960"/>
              <a:ext cx="0" cy="1361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2962656" y="3769360"/>
              <a:ext cx="0" cy="1361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3115056" y="3921760"/>
              <a:ext cx="0" cy="1361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7629326" y="3464560"/>
            <a:ext cx="457200" cy="1819148"/>
            <a:chOff x="2657856" y="3464560"/>
            <a:chExt cx="457200" cy="1819148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657856" y="3464560"/>
              <a:ext cx="0" cy="1361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810256" y="3616960"/>
              <a:ext cx="0" cy="1361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962656" y="3769360"/>
              <a:ext cx="0" cy="1361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3115056" y="3921760"/>
              <a:ext cx="0" cy="1361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03" name="Straight Arrow Connector 4102"/>
          <p:cNvCxnSpPr>
            <a:endCxn id="154" idx="0"/>
          </p:cNvCxnSpPr>
          <p:nvPr/>
        </p:nvCxnSpPr>
        <p:spPr>
          <a:xfrm>
            <a:off x="533400" y="3166872"/>
            <a:ext cx="8166" cy="1927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5" name="Group 4114"/>
          <p:cNvGrpSpPr/>
          <p:nvPr/>
        </p:nvGrpSpPr>
        <p:grpSpPr>
          <a:xfrm>
            <a:off x="8366373" y="2672588"/>
            <a:ext cx="777627" cy="457200"/>
            <a:chOff x="8366373" y="2672588"/>
            <a:chExt cx="777627" cy="457200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8366373" y="2672588"/>
              <a:ext cx="7776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518773" y="2824988"/>
              <a:ext cx="6252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671173" y="2977388"/>
              <a:ext cx="4728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8823573" y="3129788"/>
              <a:ext cx="3204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8357628" y="4883124"/>
            <a:ext cx="777627" cy="457200"/>
            <a:chOff x="8366373" y="2672588"/>
            <a:chExt cx="777627" cy="457200"/>
          </a:xfrm>
        </p:grpSpPr>
        <p:cxnSp>
          <p:nvCxnSpPr>
            <p:cNvPr id="193" name="Straight Arrow Connector 192"/>
            <p:cNvCxnSpPr/>
            <p:nvPr/>
          </p:nvCxnSpPr>
          <p:spPr>
            <a:xfrm>
              <a:off x="8366373" y="2672588"/>
              <a:ext cx="7776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518773" y="2824988"/>
              <a:ext cx="6252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8671173" y="2977388"/>
              <a:ext cx="4728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8823573" y="3129788"/>
              <a:ext cx="3204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6" name="Rectangle 4115"/>
          <p:cNvSpPr/>
          <p:nvPr/>
        </p:nvSpPr>
        <p:spPr>
          <a:xfrm>
            <a:off x="216697" y="3947263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rx_tx_loopback_en</a:t>
            </a:r>
            <a:endParaRPr lang="en-US" sz="800" dirty="0"/>
          </a:p>
        </p:txBody>
      </p:sp>
      <p:sp>
        <p:nvSpPr>
          <p:cNvPr id="198" name="Rectangle 197"/>
          <p:cNvSpPr/>
          <p:nvPr/>
        </p:nvSpPr>
        <p:spPr>
          <a:xfrm>
            <a:off x="2324378" y="4154371"/>
            <a:ext cx="13115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uart2spi_fifo_loopback_en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990707" y="4149076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spi_loopback_en</a:t>
            </a:r>
            <a:endParaRPr lang="en-US" sz="800" dirty="0"/>
          </a:p>
        </p:txBody>
      </p:sp>
      <p:sp>
        <p:nvSpPr>
          <p:cNvPr id="200" name="Rectangle 199"/>
          <p:cNvSpPr/>
          <p:nvPr/>
        </p:nvSpPr>
        <p:spPr>
          <a:xfrm>
            <a:off x="7353886" y="4150162"/>
            <a:ext cx="10871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/>
              <a:t>spi_fifo_loopback_en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17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5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858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Debug Structure</a:t>
            </a:r>
          </a:p>
        </p:txBody>
      </p:sp>
      <p:sp>
        <p:nvSpPr>
          <p:cNvPr id="4100" name="Content Placeholder 6"/>
          <p:cNvSpPr>
            <a:spLocks noGrp="1"/>
          </p:cNvSpPr>
          <p:nvPr>
            <p:ph idx="1"/>
          </p:nvPr>
        </p:nvSpPr>
        <p:spPr>
          <a:xfrm>
            <a:off x="426720" y="1774730"/>
            <a:ext cx="8229600" cy="3922713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4101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49986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84B22FAC-891A-467E-AD83-FF7736813D6E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88008" y="3407030"/>
            <a:ext cx="541020" cy="2439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67260" y="2852420"/>
            <a:ext cx="321764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987925" y="6147054"/>
            <a:ext cx="299352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ounded Rectangle 173"/>
          <p:cNvSpPr/>
          <p:nvPr/>
        </p:nvSpPr>
        <p:spPr>
          <a:xfrm>
            <a:off x="2723388" y="3555588"/>
            <a:ext cx="541020" cy="1095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2715768" y="5002804"/>
            <a:ext cx="541020" cy="737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01957" y="2857967"/>
            <a:ext cx="0" cy="65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90010" y="2849880"/>
            <a:ext cx="0" cy="100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20" name="Group 4119"/>
          <p:cNvGrpSpPr/>
          <p:nvPr/>
        </p:nvGrpSpPr>
        <p:grpSpPr>
          <a:xfrm>
            <a:off x="4375767" y="3340672"/>
            <a:ext cx="1048512" cy="596582"/>
            <a:chOff x="4841748" y="2851468"/>
            <a:chExt cx="1048512" cy="596582"/>
          </a:xfrm>
        </p:grpSpPr>
        <p:grpSp>
          <p:nvGrpSpPr>
            <p:cNvPr id="4119" name="Group 4118"/>
            <p:cNvGrpSpPr/>
            <p:nvPr/>
          </p:nvGrpSpPr>
          <p:grpSpPr>
            <a:xfrm>
              <a:off x="4846320" y="2851468"/>
              <a:ext cx="1043940" cy="596582"/>
              <a:chOff x="4846320" y="2851468"/>
              <a:chExt cx="1043940" cy="596582"/>
            </a:xfrm>
          </p:grpSpPr>
          <p:sp>
            <p:nvSpPr>
              <p:cNvPr id="4105" name="Arc 4104"/>
              <p:cNvSpPr/>
              <p:nvPr/>
            </p:nvSpPr>
            <p:spPr>
              <a:xfrm rot="2489554">
                <a:off x="4876800" y="2851468"/>
                <a:ext cx="594360" cy="59658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8" name="Arc 4117"/>
              <p:cNvSpPr/>
              <p:nvPr/>
            </p:nvSpPr>
            <p:spPr>
              <a:xfrm>
                <a:off x="4846320" y="2925446"/>
                <a:ext cx="1043940" cy="42672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7" name="Arc 196"/>
            <p:cNvSpPr/>
            <p:nvPr/>
          </p:nvSpPr>
          <p:spPr>
            <a:xfrm flipV="1">
              <a:off x="4841748" y="2917826"/>
              <a:ext cx="1043940" cy="426720"/>
            </a:xfrm>
            <a:prstGeom prst="arc">
              <a:avLst>
                <a:gd name="adj1" fmla="val 16783655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22" name="Straight Arrow Connector 4121"/>
          <p:cNvCxnSpPr/>
          <p:nvPr/>
        </p:nvCxnSpPr>
        <p:spPr>
          <a:xfrm>
            <a:off x="3657219" y="3671316"/>
            <a:ext cx="1325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5506324" y="3829208"/>
            <a:ext cx="292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/>
          <p:cNvCxnSpPr/>
          <p:nvPr/>
        </p:nvCxnSpPr>
        <p:spPr>
          <a:xfrm>
            <a:off x="3201924" y="4466717"/>
            <a:ext cx="910590" cy="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Straight Arrow Connector 4140"/>
          <p:cNvCxnSpPr/>
          <p:nvPr/>
        </p:nvCxnSpPr>
        <p:spPr>
          <a:xfrm flipV="1">
            <a:off x="3259890" y="3749109"/>
            <a:ext cx="260169" cy="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3264408" y="4115160"/>
            <a:ext cx="547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3981450" y="5454343"/>
            <a:ext cx="0" cy="6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371" idx="2"/>
          </p:cNvCxnSpPr>
          <p:nvPr/>
        </p:nvCxnSpPr>
        <p:spPr>
          <a:xfrm flipV="1">
            <a:off x="4013298" y="5304138"/>
            <a:ext cx="3855114" cy="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3254103" y="5365807"/>
            <a:ext cx="629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4173474" y="2857967"/>
            <a:ext cx="0" cy="136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2127877" y="3749109"/>
            <a:ext cx="608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>
            <a:off x="2127877" y="4114520"/>
            <a:ext cx="608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2127877" y="4443052"/>
            <a:ext cx="608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2107212" y="5364166"/>
            <a:ext cx="608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420436" y="2642523"/>
            <a:ext cx="998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dn_host_debug_en</a:t>
            </a:r>
            <a:endParaRPr lang="en-US" sz="8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44824" y="5959151"/>
            <a:ext cx="10871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dn_device_debug_en</a:t>
            </a:r>
            <a:endParaRPr lang="en-US" sz="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1672912" y="3405194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ctrl</a:t>
            </a:r>
            <a:endParaRPr lang="en-US" sz="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946078" y="43263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180" name="Rounded Rectangle 179"/>
          <p:cNvSpPr/>
          <p:nvPr/>
        </p:nvSpPr>
        <p:spPr>
          <a:xfrm>
            <a:off x="4416552" y="2019601"/>
            <a:ext cx="1905000" cy="423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/>
          <p:cNvCxnSpPr>
            <a:stCxn id="4118" idx="2"/>
          </p:cNvCxnSpPr>
          <p:nvPr/>
        </p:nvCxnSpPr>
        <p:spPr>
          <a:xfrm flipV="1">
            <a:off x="5424279" y="3620390"/>
            <a:ext cx="2444133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740402" y="3524408"/>
            <a:ext cx="241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5192631" y="3645472"/>
            <a:ext cx="1048512" cy="596582"/>
            <a:chOff x="4841748" y="2851468"/>
            <a:chExt cx="1048512" cy="596582"/>
          </a:xfrm>
        </p:grpSpPr>
        <p:grpSp>
          <p:nvGrpSpPr>
            <p:cNvPr id="204" name="Group 203"/>
            <p:cNvGrpSpPr/>
            <p:nvPr/>
          </p:nvGrpSpPr>
          <p:grpSpPr>
            <a:xfrm>
              <a:off x="4846320" y="2851468"/>
              <a:ext cx="1043940" cy="596582"/>
              <a:chOff x="4846320" y="2851468"/>
              <a:chExt cx="1043940" cy="596582"/>
            </a:xfrm>
          </p:grpSpPr>
          <p:sp>
            <p:nvSpPr>
              <p:cNvPr id="206" name="Arc 205"/>
              <p:cNvSpPr/>
              <p:nvPr/>
            </p:nvSpPr>
            <p:spPr>
              <a:xfrm rot="2489554">
                <a:off x="4876800" y="2851468"/>
                <a:ext cx="594360" cy="59658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Arc 206"/>
              <p:cNvSpPr/>
              <p:nvPr/>
            </p:nvSpPr>
            <p:spPr>
              <a:xfrm>
                <a:off x="4846320" y="2925446"/>
                <a:ext cx="1043940" cy="42672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Arc 204"/>
            <p:cNvSpPr/>
            <p:nvPr/>
          </p:nvSpPr>
          <p:spPr>
            <a:xfrm flipV="1">
              <a:off x="4841748" y="2917826"/>
              <a:ext cx="1043940" cy="426720"/>
            </a:xfrm>
            <a:prstGeom prst="arc">
              <a:avLst>
                <a:gd name="adj1" fmla="val 16783655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8" name="Straight Arrow Connector 207"/>
          <p:cNvCxnSpPr/>
          <p:nvPr/>
        </p:nvCxnSpPr>
        <p:spPr>
          <a:xfrm>
            <a:off x="3958590" y="4015391"/>
            <a:ext cx="1840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236571" y="3917570"/>
            <a:ext cx="163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Straight Connector 4126"/>
          <p:cNvCxnSpPr/>
          <p:nvPr/>
        </p:nvCxnSpPr>
        <p:spPr>
          <a:xfrm>
            <a:off x="6126480" y="2443306"/>
            <a:ext cx="0" cy="54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" name="Straight Arrow Connector 4128"/>
          <p:cNvCxnSpPr/>
          <p:nvPr/>
        </p:nvCxnSpPr>
        <p:spPr>
          <a:xfrm flipH="1">
            <a:off x="5672914" y="2763534"/>
            <a:ext cx="453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Arrow Connector 4130"/>
          <p:cNvCxnSpPr/>
          <p:nvPr/>
        </p:nvCxnSpPr>
        <p:spPr>
          <a:xfrm flipH="1">
            <a:off x="4906120" y="2983388"/>
            <a:ext cx="1220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Arrow Connector 4132"/>
          <p:cNvCxnSpPr/>
          <p:nvPr/>
        </p:nvCxnSpPr>
        <p:spPr>
          <a:xfrm>
            <a:off x="5417820" y="2457593"/>
            <a:ext cx="1124" cy="23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Straight Arrow Connector 4134"/>
          <p:cNvCxnSpPr/>
          <p:nvPr/>
        </p:nvCxnSpPr>
        <p:spPr>
          <a:xfrm>
            <a:off x="4649161" y="2455854"/>
            <a:ext cx="1" cy="45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378" idx="2"/>
          </p:cNvCxnSpPr>
          <p:nvPr/>
        </p:nvCxnSpPr>
        <p:spPr>
          <a:xfrm>
            <a:off x="4739143" y="3029901"/>
            <a:ext cx="1259" cy="49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5506324" y="2835107"/>
            <a:ext cx="0" cy="100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364" idx="2"/>
          </p:cNvCxnSpPr>
          <p:nvPr/>
        </p:nvCxnSpPr>
        <p:spPr>
          <a:xfrm flipV="1">
            <a:off x="4219038" y="4385025"/>
            <a:ext cx="3649374" cy="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1946078" y="400275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298" name="TextBox 297"/>
          <p:cNvSpPr txBox="1"/>
          <p:nvPr/>
        </p:nvSpPr>
        <p:spPr>
          <a:xfrm>
            <a:off x="1946078" y="364262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</a:t>
            </a:r>
            <a:endParaRPr lang="en-US" sz="800" dirty="0"/>
          </a:p>
        </p:txBody>
      </p:sp>
      <p:sp>
        <p:nvSpPr>
          <p:cNvPr id="299" name="TextBox 298"/>
          <p:cNvSpPr txBox="1"/>
          <p:nvPr/>
        </p:nvSpPr>
        <p:spPr>
          <a:xfrm>
            <a:off x="1919572" y="524510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3073909" y="43263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3073909" y="400275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073909" y="364262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</a:t>
            </a:r>
            <a:endParaRPr lang="en-US" sz="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3066546" y="524510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310" name="TextBox 309"/>
          <p:cNvSpPr txBox="1"/>
          <p:nvPr/>
        </p:nvSpPr>
        <p:spPr>
          <a:xfrm>
            <a:off x="6007978" y="22390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5300842" y="223296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4532746" y="223296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5069843" y="2010902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</a:t>
            </a:r>
            <a:r>
              <a:rPr lang="en-US" sz="800" dirty="0" smtClean="0"/>
              <a:t>trl register</a:t>
            </a:r>
            <a:endParaRPr lang="en-US" sz="800" dirty="0"/>
          </a:p>
        </p:txBody>
      </p:sp>
      <p:cxnSp>
        <p:nvCxnSpPr>
          <p:cNvPr id="314" name="Straight Arrow Connector 313"/>
          <p:cNvCxnSpPr/>
          <p:nvPr/>
        </p:nvCxnSpPr>
        <p:spPr>
          <a:xfrm>
            <a:off x="987925" y="3749109"/>
            <a:ext cx="608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987925" y="4114520"/>
            <a:ext cx="608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>
            <a:off x="987925" y="4443052"/>
            <a:ext cx="608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>
            <a:off x="967260" y="5364166"/>
            <a:ext cx="608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627128" y="3619605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</a:t>
            </a:r>
            <a:r>
              <a:rPr lang="en-US" sz="800" dirty="0" smtClean="0"/>
              <a:t>trl[2]</a:t>
            </a:r>
            <a:endParaRPr lang="en-US" sz="800" dirty="0"/>
          </a:p>
        </p:txBody>
      </p:sp>
      <p:sp>
        <p:nvSpPr>
          <p:cNvPr id="321" name="TextBox 320"/>
          <p:cNvSpPr txBox="1"/>
          <p:nvPr/>
        </p:nvSpPr>
        <p:spPr>
          <a:xfrm>
            <a:off x="627128" y="3994222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ctrl[1]</a:t>
            </a:r>
            <a:endParaRPr lang="en-US" sz="800" dirty="0"/>
          </a:p>
        </p:txBody>
      </p:sp>
      <p:sp>
        <p:nvSpPr>
          <p:cNvPr id="322" name="TextBox 321"/>
          <p:cNvSpPr txBox="1"/>
          <p:nvPr/>
        </p:nvSpPr>
        <p:spPr>
          <a:xfrm>
            <a:off x="615927" y="4322772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ctrl[0]</a:t>
            </a:r>
            <a:endParaRPr lang="en-US" sz="800" dirty="0"/>
          </a:p>
        </p:txBody>
      </p:sp>
      <p:sp>
        <p:nvSpPr>
          <p:cNvPr id="323" name="TextBox 322"/>
          <p:cNvSpPr txBox="1"/>
          <p:nvPr/>
        </p:nvSpPr>
        <p:spPr>
          <a:xfrm>
            <a:off x="602858" y="523889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ctrl[3]</a:t>
            </a:r>
            <a:endParaRPr lang="en-US" sz="800" dirty="0"/>
          </a:p>
        </p:txBody>
      </p:sp>
      <p:sp>
        <p:nvSpPr>
          <p:cNvPr id="220" name="Rounded Rectangle 219"/>
          <p:cNvSpPr/>
          <p:nvPr/>
        </p:nvSpPr>
        <p:spPr>
          <a:xfrm>
            <a:off x="415865" y="2232963"/>
            <a:ext cx="929430" cy="41468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494248" y="227797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Pin</a:t>
            </a:r>
            <a:endParaRPr lang="en-US" sz="800" b="1" dirty="0"/>
          </a:p>
        </p:txBody>
      </p:sp>
      <p:sp>
        <p:nvSpPr>
          <p:cNvPr id="326" name="Rounded Rectangle 325"/>
          <p:cNvSpPr/>
          <p:nvPr/>
        </p:nvSpPr>
        <p:spPr>
          <a:xfrm>
            <a:off x="1427573" y="1834896"/>
            <a:ext cx="6950765" cy="4693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ounded Rectangle 326"/>
          <p:cNvSpPr/>
          <p:nvPr/>
        </p:nvSpPr>
        <p:spPr>
          <a:xfrm>
            <a:off x="2363838" y="1930400"/>
            <a:ext cx="5695073" cy="29233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ounded Rectangle 327"/>
          <p:cNvSpPr/>
          <p:nvPr/>
        </p:nvSpPr>
        <p:spPr>
          <a:xfrm>
            <a:off x="2432155" y="4922234"/>
            <a:ext cx="5626756" cy="1467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/>
          <p:cNvSpPr txBox="1"/>
          <p:nvPr/>
        </p:nvSpPr>
        <p:spPr>
          <a:xfrm>
            <a:off x="1497065" y="2348132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v</a:t>
            </a:r>
            <a:r>
              <a:rPr lang="en-US" sz="800" b="1" dirty="0" err="1" smtClean="0"/>
              <a:t>irtual_env</a:t>
            </a:r>
            <a:endParaRPr lang="en-US" sz="800" b="1" dirty="0"/>
          </a:p>
        </p:txBody>
      </p:sp>
      <p:sp>
        <p:nvSpPr>
          <p:cNvPr id="330" name="TextBox 329"/>
          <p:cNvSpPr txBox="1"/>
          <p:nvPr/>
        </p:nvSpPr>
        <p:spPr>
          <a:xfrm>
            <a:off x="2503377" y="2279646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d</a:t>
            </a:r>
            <a:r>
              <a:rPr lang="en-US" sz="800" b="1" dirty="0" err="1" smtClean="0"/>
              <a:t>n_host</a:t>
            </a:r>
            <a:endParaRPr lang="en-US" sz="800" b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2623707" y="6147054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 smtClean="0"/>
              <a:t>dn_device</a:t>
            </a:r>
            <a:endParaRPr lang="en-US" sz="800" b="1" dirty="0"/>
          </a:p>
        </p:txBody>
      </p:sp>
      <p:sp>
        <p:nvSpPr>
          <p:cNvPr id="222" name="Rectangle 221"/>
          <p:cNvSpPr/>
          <p:nvPr/>
        </p:nvSpPr>
        <p:spPr>
          <a:xfrm>
            <a:off x="6829044" y="4210718"/>
            <a:ext cx="9845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rx_tx_loopback_en</a:t>
            </a:r>
            <a:endParaRPr lang="en-US" sz="800" dirty="0"/>
          </a:p>
        </p:txBody>
      </p:sp>
      <p:sp>
        <p:nvSpPr>
          <p:cNvPr id="333" name="Rectangle 332"/>
          <p:cNvSpPr/>
          <p:nvPr/>
        </p:nvSpPr>
        <p:spPr>
          <a:xfrm>
            <a:off x="6499567" y="3734690"/>
            <a:ext cx="13115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uart2spi_fifo_loopback_en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6911916" y="3430250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spi_loopback_en</a:t>
            </a:r>
            <a:endParaRPr lang="en-US" sz="800" dirty="0"/>
          </a:p>
        </p:txBody>
      </p:sp>
      <p:sp>
        <p:nvSpPr>
          <p:cNvPr id="335" name="Rectangle 334"/>
          <p:cNvSpPr/>
          <p:nvPr/>
        </p:nvSpPr>
        <p:spPr>
          <a:xfrm>
            <a:off x="6755259" y="5118242"/>
            <a:ext cx="10871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/>
              <a:t>spi_fifo_loopback_en</a:t>
            </a:r>
            <a:endParaRPr lang="en-US" sz="800" dirty="0"/>
          </a:p>
        </p:txBody>
      </p:sp>
      <p:sp>
        <p:nvSpPr>
          <p:cNvPr id="336" name="TextBox 335"/>
          <p:cNvSpPr txBox="1"/>
          <p:nvPr/>
        </p:nvSpPr>
        <p:spPr>
          <a:xfrm>
            <a:off x="2747357" y="357998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ctrl</a:t>
            </a:r>
            <a:endParaRPr lang="en-US" sz="800" dirty="0"/>
          </a:p>
        </p:txBody>
      </p:sp>
      <p:sp>
        <p:nvSpPr>
          <p:cNvPr id="337" name="TextBox 336"/>
          <p:cNvSpPr txBox="1"/>
          <p:nvPr/>
        </p:nvSpPr>
        <p:spPr>
          <a:xfrm>
            <a:off x="2717626" y="5041606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ctrl</a:t>
            </a:r>
            <a:endParaRPr lang="en-US" sz="800" dirty="0"/>
          </a:p>
        </p:txBody>
      </p:sp>
      <p:sp>
        <p:nvSpPr>
          <p:cNvPr id="226" name="Diagonal Stripe 225"/>
          <p:cNvSpPr/>
          <p:nvPr/>
        </p:nvSpPr>
        <p:spPr>
          <a:xfrm rot="8128453">
            <a:off x="3371377" y="3517470"/>
            <a:ext cx="313164" cy="320254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6" name="Diagonal Stripe 345"/>
          <p:cNvSpPr/>
          <p:nvPr/>
        </p:nvSpPr>
        <p:spPr>
          <a:xfrm rot="8128453">
            <a:off x="3668557" y="3860370"/>
            <a:ext cx="313164" cy="320254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3" name="Straight Arrow Connector 352"/>
          <p:cNvCxnSpPr/>
          <p:nvPr/>
        </p:nvCxnSpPr>
        <p:spPr>
          <a:xfrm>
            <a:off x="3366553" y="3573849"/>
            <a:ext cx="153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/>
          <p:cNvSpPr txBox="1"/>
          <p:nvPr/>
        </p:nvSpPr>
        <p:spPr>
          <a:xfrm>
            <a:off x="3218696" y="346489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  <p:cxnSp>
        <p:nvCxnSpPr>
          <p:cNvPr id="356" name="Straight Arrow Connector 355"/>
          <p:cNvCxnSpPr/>
          <p:nvPr/>
        </p:nvCxnSpPr>
        <p:spPr>
          <a:xfrm flipV="1">
            <a:off x="3551319" y="3947670"/>
            <a:ext cx="260169" cy="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3386657" y="385367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364" name="Diagonal Stripe 363"/>
          <p:cNvSpPr/>
          <p:nvPr/>
        </p:nvSpPr>
        <p:spPr>
          <a:xfrm rot="8128453">
            <a:off x="3950497" y="4226130"/>
            <a:ext cx="313164" cy="320254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5" name="Straight Arrow Connector 364"/>
          <p:cNvCxnSpPr/>
          <p:nvPr/>
        </p:nvCxnSpPr>
        <p:spPr>
          <a:xfrm flipV="1">
            <a:off x="3833259" y="4313430"/>
            <a:ext cx="260169" cy="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3668597" y="421943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371" name="Diagonal Stripe 370"/>
          <p:cNvSpPr/>
          <p:nvPr/>
        </p:nvSpPr>
        <p:spPr>
          <a:xfrm rot="8128453">
            <a:off x="3744757" y="5148150"/>
            <a:ext cx="313164" cy="320254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2" name="Straight Arrow Connector 371"/>
          <p:cNvCxnSpPr/>
          <p:nvPr/>
        </p:nvCxnSpPr>
        <p:spPr>
          <a:xfrm flipV="1">
            <a:off x="3627519" y="5220210"/>
            <a:ext cx="260169" cy="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3462857" y="512621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378" name="Diagonal Stripe 377"/>
          <p:cNvSpPr/>
          <p:nvPr/>
        </p:nvSpPr>
        <p:spPr>
          <a:xfrm rot="13532709">
            <a:off x="4584879" y="2757818"/>
            <a:ext cx="313164" cy="320254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9" name="Straight Arrow Connector 378"/>
          <p:cNvCxnSpPr/>
          <p:nvPr/>
        </p:nvCxnSpPr>
        <p:spPr>
          <a:xfrm>
            <a:off x="4815911" y="2685014"/>
            <a:ext cx="2947" cy="22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/>
          <p:cNvSpPr txBox="1"/>
          <p:nvPr/>
        </p:nvSpPr>
        <p:spPr>
          <a:xfrm>
            <a:off x="4705353" y="251635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384" name="Diagonal Stripe 383"/>
          <p:cNvSpPr/>
          <p:nvPr/>
        </p:nvSpPr>
        <p:spPr>
          <a:xfrm rot="13532709">
            <a:off x="5339337" y="2545474"/>
            <a:ext cx="313164" cy="320254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5" name="Straight Arrow Connector 384"/>
          <p:cNvCxnSpPr/>
          <p:nvPr/>
        </p:nvCxnSpPr>
        <p:spPr>
          <a:xfrm>
            <a:off x="5573316" y="2549894"/>
            <a:ext cx="0" cy="15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/>
          <p:cNvSpPr txBox="1"/>
          <p:nvPr/>
        </p:nvSpPr>
        <p:spPr>
          <a:xfrm>
            <a:off x="5459811" y="239545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462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961</Words>
  <Application>Microsoft Office PowerPoint</Application>
  <PresentationFormat>On-screen Show (4:3)</PresentationFormat>
  <Paragraphs>347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MS PGothic</vt:lpstr>
      <vt:lpstr>SimSun</vt:lpstr>
      <vt:lpstr>Arial</vt:lpstr>
      <vt:lpstr>Arial Bold</vt:lpstr>
      <vt:lpstr>Calibri</vt:lpstr>
      <vt:lpstr>Times New Roman</vt:lpstr>
      <vt:lpstr>Times-Bold</vt:lpstr>
      <vt:lpstr>Office Theme</vt:lpstr>
      <vt:lpstr>Distributed Network</vt:lpstr>
      <vt:lpstr>Content</vt:lpstr>
      <vt:lpstr>Introduction</vt:lpstr>
      <vt:lpstr>Introduction</vt:lpstr>
      <vt:lpstr>Design Structure</vt:lpstr>
      <vt:lpstr>Command Format</vt:lpstr>
      <vt:lpstr>Command Format</vt:lpstr>
      <vt:lpstr>Debug Structure</vt:lpstr>
      <vt:lpstr>Debug Structure</vt:lpstr>
      <vt:lpstr>Verification Environment</vt:lpstr>
      <vt:lpstr>Test List</vt:lpstr>
      <vt:lpstr>Simulation Result</vt:lpstr>
      <vt:lpstr>Simulation Result</vt:lpstr>
      <vt:lpstr>Simulation Result</vt:lpstr>
      <vt:lpstr>Simulation Result</vt:lpstr>
      <vt:lpstr>Simulation Result</vt:lpstr>
      <vt:lpstr>Simulation Result</vt:lpstr>
      <vt:lpstr>Code Coverage</vt:lpstr>
      <vt:lpstr>Future Work</vt:lpstr>
      <vt:lpstr>Reference</vt:lpstr>
      <vt:lpstr>Q&amp;A</vt:lpstr>
    </vt:vector>
  </TitlesOfParts>
  <Company>Florida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 Awards</dc:title>
  <dc:creator>Nancy E Grossbart</dc:creator>
  <cp:lastModifiedBy>Weichun Xu</cp:lastModifiedBy>
  <cp:revision>441</cp:revision>
  <cp:lastPrinted>2011-11-18T14:40:04Z</cp:lastPrinted>
  <dcterms:created xsi:type="dcterms:W3CDTF">2011-11-21T16:32:02Z</dcterms:created>
  <dcterms:modified xsi:type="dcterms:W3CDTF">2015-04-25T12:27:29Z</dcterms:modified>
</cp:coreProperties>
</file>