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notesMasterIdLst>
    <p:notesMasterId r:id="rId33"/>
  </p:notesMasterIdLst>
  <p:sldIdLst>
    <p:sldId id="256" r:id="rId2"/>
    <p:sldId id="284" r:id="rId3"/>
    <p:sldId id="28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92" r:id="rId12"/>
    <p:sldId id="282" r:id="rId13"/>
    <p:sldId id="283" r:id="rId14"/>
    <p:sldId id="267" r:id="rId15"/>
    <p:sldId id="286" r:id="rId16"/>
    <p:sldId id="293" r:id="rId17"/>
    <p:sldId id="269" r:id="rId18"/>
    <p:sldId id="270" r:id="rId19"/>
    <p:sldId id="288" r:id="rId20"/>
    <p:sldId id="271" r:id="rId21"/>
    <p:sldId id="272" r:id="rId22"/>
    <p:sldId id="273" r:id="rId23"/>
    <p:sldId id="290" r:id="rId24"/>
    <p:sldId id="274" r:id="rId25"/>
    <p:sldId id="275" r:id="rId26"/>
    <p:sldId id="277" r:id="rId27"/>
    <p:sldId id="291" r:id="rId28"/>
    <p:sldId id="278" r:id="rId29"/>
    <p:sldId id="279" r:id="rId30"/>
    <p:sldId id="294" r:id="rId31"/>
    <p:sldId id="280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F40FF-EE52-401C-A200-C516BBED9F96}" type="datetimeFigureOut">
              <a:rPr lang="en-US" smtClean="0"/>
              <a:t>7/3/2014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6A5A6-F632-4A29-BE27-0C94C16B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6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6A5A6-F632-4A29-BE27-0C94C16B19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78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6A5A6-F632-4A29-BE27-0C94C16B19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80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6A5A6-F632-4A29-BE27-0C94C16B19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4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6A5A6-F632-4A29-BE27-0C94C16B19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2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412776"/>
            <a:ext cx="8424936" cy="259228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A</a:t>
            </a:r>
            <a:r>
              <a:rPr lang="en-US" altLang="zh-CN" dirty="0" smtClean="0"/>
              <a:t>nalysis </a:t>
            </a:r>
            <a:br>
              <a:rPr lang="en-US" altLang="zh-CN" dirty="0" smtClean="0"/>
            </a:br>
            <a:r>
              <a:rPr lang="en-US" altLang="zh-CN" sz="2200" dirty="0" smtClean="0"/>
              <a:t/>
            </a:r>
            <a:br>
              <a:rPr lang="en-US" altLang="zh-CN" sz="2200" dirty="0" smtClean="0"/>
            </a:br>
            <a:r>
              <a:rPr lang="en-US" altLang="zh-CN" dirty="0" smtClean="0"/>
              <a:t>of </a:t>
            </a:r>
            <a:br>
              <a:rPr lang="en-US" altLang="zh-CN" dirty="0" smtClean="0"/>
            </a:br>
            <a:r>
              <a:rPr lang="en-US" altLang="zh-CN" sz="2200" dirty="0" smtClean="0"/>
              <a:t/>
            </a:r>
            <a:br>
              <a:rPr lang="en-US" altLang="zh-CN" sz="2200" dirty="0" smtClean="0"/>
            </a:br>
            <a:r>
              <a:rPr lang="en-US" altLang="zh-CN" dirty="0" smtClean="0"/>
              <a:t>A Model For Social Networks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96000" y="4509120"/>
            <a:ext cx="2825378" cy="936104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 err="1"/>
              <a:t>Weichun</a:t>
            </a:r>
            <a:r>
              <a:rPr lang="en-US" altLang="zh-CN" dirty="0"/>
              <a:t> Xu</a:t>
            </a:r>
          </a:p>
          <a:p>
            <a:pPr algn="r"/>
            <a:r>
              <a:rPr lang="en-US" dirty="0" err="1"/>
              <a:t>Harinath</a:t>
            </a:r>
            <a:r>
              <a:rPr lang="en-US" dirty="0"/>
              <a:t> </a:t>
            </a:r>
            <a:r>
              <a:rPr lang="en-US" dirty="0" smtClean="0"/>
              <a:t>T </a:t>
            </a:r>
            <a:r>
              <a:rPr lang="en-US" dirty="0" err="1" smtClean="0"/>
              <a:t>Prabhakaran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59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894794" y="381000"/>
            <a:ext cx="5582206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763" lvl="1"/>
            <a:r>
              <a:rPr lang="en-US" altLang="zh-CN" sz="2400" b="1" dirty="0">
                <a:solidFill>
                  <a:schemeClr val="bg1"/>
                </a:solidFill>
              </a:rPr>
              <a:t>Implementation of the Model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143000"/>
            <a:ext cx="76962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Step 3: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tx2"/>
                </a:solidFill>
                <a:latin typeface="Calibri" pitchFamily="34" charset="0"/>
              </a:rPr>
              <a:t>For each of the initial contact, generate a random number of the secondary contacts</a:t>
            </a:r>
            <a:r>
              <a:rPr lang="en-US" altLang="zh-CN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latin typeface="Calibri" pitchFamily="34" charset="0"/>
              </a:rPr>
              <a:t>based on probability matrix m</a:t>
            </a:r>
            <a:r>
              <a:rPr lang="en-US" altLang="zh-CN" baseline="-25000" dirty="0" smtClean="0">
                <a:solidFill>
                  <a:schemeClr val="tx2"/>
                </a:solidFill>
                <a:latin typeface="Calibri" pitchFamily="34" charset="0"/>
              </a:rPr>
              <a:t>s</a:t>
            </a:r>
          </a:p>
          <a:p>
            <a:endParaRPr lang="en-US" altLang="zh-CN" dirty="0" smtClean="0">
              <a:solidFill>
                <a:schemeClr val="tx2"/>
              </a:solidFill>
              <a:latin typeface="Calibri" pitchFamily="34" charset="0"/>
            </a:endParaRPr>
          </a:p>
          <a:p>
            <a:r>
              <a:rPr lang="en-US" altLang="zh-CN" dirty="0" smtClean="0">
                <a:solidFill>
                  <a:schemeClr val="tx2"/>
                </a:solidFill>
                <a:latin typeface="Calibri" pitchFamily="34" charset="0"/>
              </a:rPr>
              <a:t/>
            </a:r>
            <a:br>
              <a:rPr lang="en-US" altLang="zh-CN" dirty="0" smtClean="0">
                <a:solidFill>
                  <a:schemeClr val="tx2"/>
                </a:solidFill>
                <a:latin typeface="Calibri" pitchFamily="34" charset="0"/>
              </a:rPr>
            </a:br>
            <a:r>
              <a:rPr lang="en-US" altLang="zh-CN" sz="2000" b="1" dirty="0" smtClean="0">
                <a:solidFill>
                  <a:schemeClr val="bg1"/>
                </a:solidFill>
                <a:latin typeface="Calibri" pitchFamily="34" charset="0"/>
              </a:rPr>
              <a:t>Method</a:t>
            </a:r>
          </a:p>
          <a:p>
            <a:endParaRPr lang="en-US" altLang="zh-CN" b="1" dirty="0" smtClean="0">
              <a:solidFill>
                <a:schemeClr val="tx2"/>
              </a:solidFill>
              <a:latin typeface="Calibri" pitchFamily="34" charset="0"/>
            </a:endParaRPr>
          </a:p>
          <a:p>
            <a:r>
              <a:rPr lang="en-US" altLang="zh-CN" dirty="0" smtClean="0">
                <a:solidFill>
                  <a:schemeClr val="tx2"/>
                </a:solidFill>
                <a:latin typeface="Calibri" pitchFamily="34" charset="0"/>
              </a:rPr>
              <a:t>Get a list of neighbors of the initial contact</a:t>
            </a:r>
            <a:br>
              <a:rPr lang="en-US" altLang="zh-CN" dirty="0" smtClean="0">
                <a:solidFill>
                  <a:schemeClr val="tx2"/>
                </a:solidFill>
                <a:latin typeface="Calibri" pitchFamily="34" charset="0"/>
              </a:rPr>
            </a:br>
            <a:r>
              <a:rPr lang="en-US" altLang="zh-CN" dirty="0" smtClean="0">
                <a:solidFill>
                  <a:schemeClr val="tx2"/>
                </a:solidFill>
                <a:latin typeface="Calibri" pitchFamily="34" charset="0"/>
              </a:rPr>
              <a:t/>
            </a:r>
            <a:br>
              <a:rPr lang="en-US" altLang="zh-CN" dirty="0" smtClean="0">
                <a:solidFill>
                  <a:schemeClr val="tx2"/>
                </a:solidFill>
                <a:latin typeface="Calibri" pitchFamily="34" charset="0"/>
              </a:rPr>
            </a:br>
            <a:r>
              <a:rPr lang="en-US" altLang="zh-CN" dirty="0" smtClean="0">
                <a:solidFill>
                  <a:schemeClr val="tx2"/>
                </a:solidFill>
                <a:latin typeface="Calibri" pitchFamily="34" charset="0"/>
              </a:rPr>
              <a:t>Eliminate the first contact and the secondary contact that is already chosen</a:t>
            </a:r>
            <a:br>
              <a:rPr lang="en-US" altLang="zh-CN" dirty="0" smtClean="0">
                <a:solidFill>
                  <a:schemeClr val="tx2"/>
                </a:solidFill>
                <a:latin typeface="Calibri" pitchFamily="34" charset="0"/>
              </a:rPr>
            </a:br>
            <a:r>
              <a:rPr lang="en-US" altLang="zh-CN" dirty="0" smtClean="0">
                <a:solidFill>
                  <a:schemeClr val="tx2"/>
                </a:solidFill>
                <a:latin typeface="Calibri" pitchFamily="34" charset="0"/>
              </a:rPr>
              <a:t/>
            </a:r>
            <a:br>
              <a:rPr lang="en-US" altLang="zh-CN" dirty="0" smtClean="0">
                <a:solidFill>
                  <a:schemeClr val="tx2"/>
                </a:solidFill>
                <a:latin typeface="Calibri" pitchFamily="34" charset="0"/>
              </a:rPr>
            </a:br>
            <a:r>
              <a:rPr lang="en-US" altLang="zh-CN" dirty="0" smtClean="0">
                <a:solidFill>
                  <a:schemeClr val="tx2"/>
                </a:solidFill>
                <a:latin typeface="Calibri" pitchFamily="34" charset="0"/>
              </a:rPr>
              <a:t>Now randomly pick up secondary contacts</a:t>
            </a:r>
          </a:p>
        </p:txBody>
      </p:sp>
    </p:spTree>
    <p:extLst>
      <p:ext uri="{BB962C8B-B14F-4D97-AF65-F5344CB8AC3E}">
        <p14:creationId xmlns:p14="http://schemas.microsoft.com/office/powerpoint/2010/main" val="377230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1676400"/>
            <a:ext cx="7200799" cy="1080120"/>
          </a:xfrm>
        </p:spPr>
        <p:txBody>
          <a:bodyPr>
            <a:normAutofit/>
          </a:bodyPr>
          <a:lstStyle/>
          <a:p>
            <a:pPr lvl="1"/>
            <a:r>
              <a:rPr lang="en-US" altLang="zh-CN" sz="2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Step 4:</a:t>
            </a:r>
            <a:r>
              <a:rPr lang="en-US" altLang="zh-CN" sz="1600" dirty="0">
                <a:latin typeface="+mn-lt"/>
                <a:ea typeface="+mn-ea"/>
                <a:cs typeface="+mn-cs"/>
              </a:rPr>
              <a:t/>
            </a:r>
            <a:br>
              <a:rPr lang="en-US" altLang="zh-CN" sz="1600" dirty="0">
                <a:latin typeface="+mn-lt"/>
                <a:ea typeface="+mn-ea"/>
                <a:cs typeface="+mn-cs"/>
              </a:rPr>
            </a:br>
            <a:r>
              <a:rPr lang="en-US" altLang="zh-CN" sz="1600" dirty="0">
                <a:latin typeface="+mn-lt"/>
                <a:ea typeface="+mn-ea"/>
                <a:cs typeface="+mn-cs"/>
              </a:rPr>
              <a:t/>
            </a:r>
            <a:br>
              <a:rPr lang="en-US" altLang="zh-CN" sz="1600" dirty="0">
                <a:latin typeface="+mn-lt"/>
                <a:ea typeface="+mn-ea"/>
                <a:cs typeface="+mn-cs"/>
              </a:rPr>
            </a:br>
            <a:r>
              <a:rPr lang="en-US" altLang="zh-CN" kern="1200" dirty="0">
                <a:latin typeface="Calibri" pitchFamily="34" charset="0"/>
                <a:ea typeface="+mn-ea"/>
                <a:cs typeface="+mn-cs"/>
              </a:rPr>
              <a:t>Connect the new vertices with first contacts and second contacts</a:t>
            </a:r>
            <a:endParaRPr lang="zh-CN" altLang="en-US" kern="12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798356" y="685800"/>
            <a:ext cx="4688043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763" lvl="1"/>
            <a:r>
              <a:rPr lang="en-US" altLang="zh-CN" sz="2400" b="1" dirty="0">
                <a:solidFill>
                  <a:schemeClr val="bg1"/>
                </a:solidFill>
              </a:rPr>
              <a:t>Implementation of the Model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62000" y="3531096"/>
            <a:ext cx="7200799" cy="12961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/>
            <a:r>
              <a:rPr lang="en-US" altLang="zh-CN" sz="2100" b="1" dirty="0">
                <a:solidFill>
                  <a:schemeClr val="bg1"/>
                </a:solidFill>
              </a:rPr>
              <a:t>Step 5:</a:t>
            </a:r>
            <a:r>
              <a:rPr lang="en-US" altLang="zh-CN" sz="1600" kern="0" dirty="0"/>
              <a:t/>
            </a:r>
            <a:br>
              <a:rPr lang="en-US" altLang="zh-CN" sz="1600" kern="0" dirty="0"/>
            </a:br>
            <a:r>
              <a:rPr lang="en-US" altLang="zh-CN" sz="1600" kern="0" dirty="0"/>
              <a:t/>
            </a:r>
            <a:br>
              <a:rPr lang="en-US" altLang="zh-CN" sz="1600" kern="0" dirty="0"/>
            </a:br>
            <a:r>
              <a:rPr lang="en-US" altLang="zh-CN" dirty="0">
                <a:latin typeface="Calibri" pitchFamily="34" charset="0"/>
              </a:rPr>
              <a:t>Check if the network has grown </a:t>
            </a:r>
            <a:r>
              <a:rPr lang="en-US" altLang="zh-CN" dirty="0" smtClean="0">
                <a:latin typeface="Calibri" pitchFamily="34" charset="0"/>
              </a:rPr>
              <a:t>to </a:t>
            </a:r>
            <a:r>
              <a:rPr lang="en-US" altLang="zh-CN" dirty="0">
                <a:latin typeface="Calibri" pitchFamily="34" charset="0"/>
              </a:rPr>
              <a:t>the </a:t>
            </a:r>
            <a:r>
              <a:rPr lang="en-US" altLang="zh-CN" dirty="0" smtClean="0">
                <a:latin typeface="Calibri" pitchFamily="34" charset="0"/>
              </a:rPr>
              <a:t>required size</a:t>
            </a:r>
            <a:r>
              <a:rPr lang="en-US" altLang="zh-CN" dirty="0">
                <a:latin typeface="Calibri" pitchFamily="34" charset="0"/>
              </a:rPr>
              <a:t>, otherwise again repeat step 2~4 until </a:t>
            </a:r>
            <a:r>
              <a:rPr lang="en-US" altLang="zh-CN" dirty="0" smtClean="0">
                <a:latin typeface="Calibri" pitchFamily="34" charset="0"/>
              </a:rPr>
              <a:t>it reaches its </a:t>
            </a:r>
            <a:r>
              <a:rPr lang="en-US" altLang="zh-CN" dirty="0">
                <a:latin typeface="Calibri" pitchFamily="34" charset="0"/>
              </a:rPr>
              <a:t>full growth</a:t>
            </a:r>
          </a:p>
        </p:txBody>
      </p:sp>
    </p:spTree>
    <p:extLst>
      <p:ext uri="{BB962C8B-B14F-4D97-AF65-F5344CB8AC3E}">
        <p14:creationId xmlns:p14="http://schemas.microsoft.com/office/powerpoint/2010/main" val="344755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04800" y="304800"/>
            <a:ext cx="822960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US" altLang="zh-CN" sz="2400" b="1" dirty="0" smtClean="0">
                <a:solidFill>
                  <a:schemeClr val="bg1"/>
                </a:solidFill>
              </a:rPr>
              <a:t>Fully grown network with 50 vertices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4" y="1039011"/>
            <a:ext cx="4709750" cy="2461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639024"/>
            <a:ext cx="5040560" cy="30303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62600" y="12954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MatLab – Plot representation. 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41910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Gephi (Network tool) – Representation of a 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Fully grown network 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79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28600" y="228600"/>
            <a:ext cx="853440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 lvl="1"/>
            <a:r>
              <a:rPr lang="en-US" altLang="zh-CN" sz="2400" b="1" dirty="0" smtClean="0">
                <a:solidFill>
                  <a:schemeClr val="bg1"/>
                </a:solidFill>
              </a:rPr>
              <a:t>Fully grown network  model with 500 vertices 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90" y="1039011"/>
            <a:ext cx="4709750" cy="24619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3" y="3624450"/>
            <a:ext cx="5112568" cy="30736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2600" y="12954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MatLab – Plot representation. 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41910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Gephi (Network tool) – Representation of a 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Fully grown network with 0 isolated nodes.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60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ctrTitle"/>
              </p:nvPr>
            </p:nvSpPr>
            <p:spPr>
              <a:xfrm>
                <a:off x="755576" y="1124744"/>
                <a:ext cx="7200799" cy="4248472"/>
              </a:xfrm>
            </p:spPr>
            <p:txBody>
              <a:bodyPr>
                <a:normAutofit fontScale="90000"/>
              </a:bodyPr>
              <a:lstStyle/>
              <a:p>
                <a:pPr lvl="1"/>
                <a:r>
                  <a:rPr lang="en-US" altLang="zh-CN" sz="16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Four networks with different distribution are generated in the simulation:</a:t>
                </a:r>
                <a:br>
                  <a:rPr lang="en-US" altLang="zh-CN" sz="16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</a:br>
                <a:r>
                  <a:rPr lang="en-US" altLang="zh-CN" sz="16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/>
                </a:r>
                <a:br>
                  <a:rPr lang="en-US" altLang="zh-CN" sz="16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</a:br>
                <a:r>
                  <a:rPr lang="en-US" altLang="zh-CN" sz="1600" b="1" dirty="0" smtClean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Network1:</a:t>
                </a:r>
                <a:r>
                  <a:rPr lang="en-US" altLang="zh-CN" sz="16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/>
                </a:r>
                <a:br>
                  <a:rPr lang="en-US" altLang="zh-CN" sz="16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</a:br>
                <a:r>
                  <a:rPr lang="en-US" altLang="zh-CN" sz="1600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m</a:t>
                </a:r>
                <a:r>
                  <a:rPr lang="en-US" altLang="zh-CN" sz="1600" baseline="-25000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r</a:t>
                </a:r>
                <a:r>
                  <a:rPr lang="en-US" altLang="zh-CN" sz="1600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2"/>
                            </a:solidFill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2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1600" dirty="0">
                                  <a:solidFill>
                                    <a:schemeClr val="tx2"/>
                                  </a:solidFill>
                                  <a:latin typeface="+mn-lt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sz="1600" dirty="0">
                                  <a:solidFill>
                                    <a:schemeClr val="tx2"/>
                                  </a:solidFill>
                                  <a:latin typeface="+mn-lt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1600" dirty="0">
                                  <a:solidFill>
                                    <a:schemeClr val="tx2"/>
                                  </a:solidFill>
                                  <a:latin typeface="+mn-lt"/>
                                  <a:ea typeface="+mn-ea"/>
                                  <a:cs typeface="+mn-cs"/>
                                </a:rPr>
                                <m:t>0.95</m:t>
                              </m:r>
                            </m:e>
                            <m:e>
                              <m:r>
                                <a:rPr lang="en-US" altLang="zh-CN" sz="16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0.05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altLang="zh-CN" sz="16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                m</a:t>
                </a:r>
                <a:r>
                  <a:rPr lang="fr-FR" altLang="zh-CN" sz="1600" baseline="-250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s</a:t>
                </a:r>
                <a:r>
                  <a:rPr lang="fr-FR" altLang="zh-CN" sz="16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fr-FR" altLang="zh-CN" sz="1600" dirty="0">
                                  <a:solidFill>
                                    <a:schemeClr val="tx2"/>
                                  </a:solidFill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fr-FR" altLang="zh-CN" sz="1600" dirty="0">
                                  <a:solidFill>
                                    <a:schemeClr val="tx2"/>
                                  </a:solidFill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fr-FR" altLang="zh-CN" sz="1600" dirty="0">
                                  <a:solidFill>
                                    <a:schemeClr val="tx2"/>
                                  </a:solidFill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</m:mr>
                        </m:m>
                        <m:r>
                          <a:rPr lang="en-US" altLang="zh-CN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fr-FR" altLang="zh-CN" sz="1600" dirty="0">
                                  <a:solidFill>
                                    <a:schemeClr val="tx2"/>
                                  </a:solidFill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6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/>
                </a:r>
                <a:br>
                  <a:rPr lang="en-US" altLang="zh-CN" sz="16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</a:br>
                <a:r>
                  <a:rPr lang="en-US" altLang="zh-CN" sz="1600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/>
                </a:r>
                <a:br>
                  <a:rPr lang="en-US" altLang="zh-CN" sz="1600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</a:br>
                <a:r>
                  <a:rPr lang="en-US" altLang="zh-CN" sz="1600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/>
                </a:r>
                <a:br>
                  <a:rPr lang="en-US" altLang="zh-CN" sz="1600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</a:br>
                <a:r>
                  <a:rPr lang="en-US" altLang="zh-CN" sz="1600" b="1" dirty="0" smtClean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Network2:</a:t>
                </a:r>
                <a:r>
                  <a:rPr lang="en-US" altLang="zh-CN" sz="16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/>
                </a:r>
                <a:br>
                  <a:rPr lang="en-US" altLang="zh-CN" sz="16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</a:br>
                <a:r>
                  <a:rPr lang="en-US" altLang="zh-CN" sz="1600" dirty="0">
                    <a:solidFill>
                      <a:schemeClr val="tx2"/>
                    </a:solidFill>
                  </a:rPr>
                  <a:t>m</a:t>
                </a:r>
                <a:r>
                  <a:rPr lang="en-US" altLang="zh-CN" sz="1600" baseline="-25000" dirty="0">
                    <a:solidFill>
                      <a:schemeClr val="tx2"/>
                    </a:solidFill>
                  </a:rPr>
                  <a:t>r</a:t>
                </a:r>
                <a:r>
                  <a:rPr lang="en-US" altLang="zh-CN" sz="1600" dirty="0">
                    <a:solidFill>
                      <a:schemeClr val="tx2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1600" dirty="0">
                                  <a:solidFill>
                                    <a:schemeClr val="tx2"/>
                                  </a:solidFill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sz="1600" dirty="0">
                                  <a:solidFill>
                                    <a:schemeClr val="tx2"/>
                                  </a:solidFill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1600" dirty="0">
                                  <a:solidFill>
                                    <a:schemeClr val="tx2"/>
                                  </a:solidFill>
                                </a:rPr>
                                <m:t>0.95</m:t>
                              </m:r>
                            </m:e>
                            <m:e>
                              <m:r>
                                <a:rPr lang="en-US" altLang="zh-CN" sz="16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6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                 m</a:t>
                </a:r>
                <a:r>
                  <a:rPr lang="en-US" altLang="zh-CN" sz="1600" baseline="-250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s</a:t>
                </a:r>
                <a:r>
                  <a:rPr lang="en-US" altLang="zh-CN" sz="16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 dirty="0" smtClean="0">
                            <a:solidFill>
                              <a:schemeClr val="tx2"/>
                            </a:solidFill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 dirty="0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0.33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0.33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0.33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6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/>
                </a:r>
                <a:br>
                  <a:rPr lang="en-US" altLang="zh-CN" sz="16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</a:br>
                <a:r>
                  <a:rPr lang="en-US" altLang="zh-CN" sz="1600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/>
                </a:r>
                <a:br>
                  <a:rPr lang="en-US" altLang="zh-CN" sz="1600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</a:br>
                <a:r>
                  <a:rPr lang="en-US" altLang="zh-CN" sz="16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/>
                </a:r>
                <a:br>
                  <a:rPr lang="en-US" altLang="zh-CN" sz="16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</a:br>
                <a:r>
                  <a:rPr lang="en-US" altLang="zh-CN" sz="1600" b="1" dirty="0" smtClean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Network3:</a:t>
                </a:r>
                <a:r>
                  <a:rPr lang="en-US" altLang="zh-CN" sz="1600" dirty="0" smtClean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/>
                </a:r>
                <a:br>
                  <a:rPr lang="en-US" altLang="zh-CN" sz="1600" dirty="0" smtClean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</a:br>
                <a:r>
                  <a:rPr lang="en-US" altLang="zh-CN" sz="1600" dirty="0">
                    <a:solidFill>
                      <a:schemeClr val="tx2"/>
                    </a:solidFill>
                  </a:rPr>
                  <a:t>m</a:t>
                </a:r>
                <a:r>
                  <a:rPr lang="en-US" altLang="zh-CN" sz="1600" baseline="-25000" dirty="0">
                    <a:solidFill>
                      <a:schemeClr val="tx2"/>
                    </a:solidFill>
                  </a:rPr>
                  <a:t>r</a:t>
                </a:r>
                <a:r>
                  <a:rPr lang="en-US" altLang="zh-CN" sz="1600" dirty="0">
                    <a:solidFill>
                      <a:schemeClr val="tx2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1600" dirty="0">
                                  <a:solidFill>
                                    <a:schemeClr val="tx2"/>
                                  </a:solidFill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sz="1600" dirty="0">
                                  <a:solidFill>
                                    <a:schemeClr val="tx2"/>
                                  </a:solidFill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1600" dirty="0">
                                  <a:solidFill>
                                    <a:schemeClr val="tx2"/>
                                  </a:solidFill>
                                </a:rPr>
                                <m:t>0.95</m:t>
                              </m:r>
                            </m:e>
                            <m:e>
                              <m:r>
                                <a:rPr lang="en-US" altLang="zh-CN" sz="16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6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                 m</a:t>
                </a:r>
                <a:r>
                  <a:rPr lang="en-US" altLang="zh-CN" sz="1600" baseline="-250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s</a:t>
                </a:r>
                <a:r>
                  <a:rPr lang="en-US" altLang="zh-CN" sz="16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 smtClean="0">
                            <a:solidFill>
                              <a:schemeClr val="tx2"/>
                            </a:solidFill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6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/>
                </a:r>
                <a:br>
                  <a:rPr lang="en-US" altLang="zh-CN" sz="16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</a:br>
                <a:r>
                  <a:rPr lang="en-US" altLang="zh-CN" sz="1600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/>
                </a:r>
                <a:br>
                  <a:rPr lang="en-US" altLang="zh-CN" sz="1600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</a:br>
                <a:r>
                  <a:rPr lang="en-US" altLang="zh-CN" sz="1600" b="1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/>
                </a:r>
                <a:br>
                  <a:rPr lang="en-US" altLang="zh-CN" sz="1600" b="1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</a:br>
                <a:r>
                  <a:rPr lang="en-US" altLang="zh-CN" sz="1600" b="1" dirty="0" smtClean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Network4:</a:t>
                </a:r>
                <a:r>
                  <a:rPr lang="en-US" altLang="zh-CN" sz="1600" b="1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/>
                </a:r>
                <a:br>
                  <a:rPr lang="en-US" altLang="zh-CN" sz="1600" b="1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</a:br>
                <a:r>
                  <a:rPr lang="en-US" altLang="zh-CN" sz="1600" dirty="0" smtClean="0">
                    <a:solidFill>
                      <a:schemeClr val="tx2"/>
                    </a:solidFill>
                  </a:rPr>
                  <a:t>m</a:t>
                </a:r>
                <a:r>
                  <a:rPr lang="en-US" altLang="zh-CN" sz="1600" baseline="-25000" dirty="0" smtClean="0">
                    <a:solidFill>
                      <a:schemeClr val="tx2"/>
                    </a:solidFill>
                  </a:rPr>
                  <a:t>r</a:t>
                </a:r>
                <a:r>
                  <a:rPr lang="en-US" altLang="zh-CN" sz="1600" dirty="0">
                    <a:solidFill>
                      <a:schemeClr val="tx2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 dirty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0.33</m:t>
                              </m:r>
                            </m:e>
                            <m:e>
                              <m:r>
                                <a:rPr lang="en-US" altLang="zh-CN" sz="16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0.33</m:t>
                              </m:r>
                            </m:e>
                            <m:e>
                              <m:r>
                                <a:rPr lang="en-US" altLang="zh-CN" sz="16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0.33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600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 smtClean="0">
                    <a:solidFill>
                      <a:schemeClr val="tx2"/>
                    </a:solidFill>
                  </a:rPr>
                  <a:t>       m</a:t>
                </a:r>
                <a:r>
                  <a:rPr lang="en-US" altLang="zh-CN" sz="1600" baseline="-25000" dirty="0" smtClean="0">
                    <a:solidFill>
                      <a:schemeClr val="tx2"/>
                    </a:solidFill>
                  </a:rPr>
                  <a:t>s</a:t>
                </a:r>
                <a:r>
                  <a:rPr lang="en-US" altLang="zh-CN" sz="1600" dirty="0">
                    <a:solidFill>
                      <a:schemeClr val="tx2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 dirty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0.33</m:t>
                              </m:r>
                            </m:e>
                            <m:e>
                              <m:r>
                                <a:rPr lang="en-US" altLang="zh-CN" sz="16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0.33</m:t>
                              </m:r>
                            </m:e>
                            <m:e>
                              <m:r>
                                <a:rPr lang="en-US" altLang="zh-CN" sz="16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0.33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sz="160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55576" y="1124744"/>
                <a:ext cx="7200799" cy="4248472"/>
              </a:xfrm>
              <a:blipFill rotWithShape="1">
                <a:blip r:embed="rId2"/>
                <a:stretch>
                  <a:fillRect l="-254" b="-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1"/>
          <p:cNvSpPr txBox="1">
            <a:spLocks/>
          </p:cNvSpPr>
          <p:nvPr/>
        </p:nvSpPr>
        <p:spPr>
          <a:xfrm>
            <a:off x="762000" y="304800"/>
            <a:ext cx="381642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r"/>
            <a:endParaRPr lang="zh-CN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2667000"/>
            <a:ext cx="2948104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62000" y="4572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Different possibilities of growing a random network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1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810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libri" pitchFamily="34" charset="0"/>
              </a:rPr>
              <a:t>Degree of a network</a:t>
            </a:r>
            <a:endParaRPr lang="en-US" sz="28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0668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 degree represents the number of links or neighbors each     node(vertices) has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 marL="231775" indent="-231775"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There tends to be a huge range of degrees across any  network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050" name="Picture 2" descr="http://5280click.info/wp-content/uploads/2012/06/Social-Network-online-marketing-and-internet-marketing-Denver-Colorad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590800"/>
            <a:ext cx="5181600" cy="40181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09600" y="304800"/>
            <a:ext cx="701040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US" altLang="zh-CN" sz="2400" b="1" dirty="0">
                <a:solidFill>
                  <a:schemeClr val="bg1"/>
                </a:solidFill>
                <a:latin typeface="Calibri" pitchFamily="34" charset="0"/>
              </a:rPr>
              <a:t>Vertex degree distribution</a:t>
            </a:r>
            <a:endParaRPr lang="zh-CN" altLang="zh-CN" sz="2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2514600"/>
            <a:ext cx="6781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kern="0" dirty="0" smtClean="0">
                <a:solidFill>
                  <a:schemeClr val="bg1"/>
                </a:solidFill>
                <a:latin typeface="Calibri" pitchFamily="34" charset="0"/>
              </a:rPr>
              <a:t>Degree Distribution Obtained through simulation:</a:t>
            </a:r>
          </a:p>
          <a:p>
            <a:r>
              <a:rPr lang="en-US" altLang="zh-CN" kern="0" dirty="0" smtClean="0">
                <a:solidFill>
                  <a:schemeClr val="tx2"/>
                </a:solidFill>
                <a:latin typeface="Calibri" pitchFamily="34" charset="0"/>
              </a:rPr>
              <a:t>Here we are finding the number of neighbor(degree) that each node has and comparing it with the total number of degree of the whole network of nodes.</a:t>
            </a:r>
          </a:p>
          <a:p>
            <a:endParaRPr lang="en-US" altLang="zh-CN" b="1" kern="0" dirty="0" smtClean="0">
              <a:solidFill>
                <a:schemeClr val="tx2"/>
              </a:solidFill>
              <a:latin typeface="Calibri" pitchFamily="34" charset="0"/>
            </a:endParaRPr>
          </a:p>
          <a:p>
            <a:r>
              <a:rPr lang="en-US" altLang="zh-CN" b="1" kern="0" dirty="0" smtClean="0">
                <a:solidFill>
                  <a:schemeClr val="bg1"/>
                </a:solidFill>
                <a:latin typeface="Calibri" pitchFamily="34" charset="0"/>
              </a:rPr>
              <a:t>Method</a:t>
            </a:r>
          </a:p>
          <a:p>
            <a:pPr>
              <a:lnSpc>
                <a:spcPct val="150000"/>
              </a:lnSpc>
            </a:pPr>
            <a:r>
              <a:rPr lang="en-US" altLang="zh-CN" kern="0" dirty="0" smtClean="0">
                <a:solidFill>
                  <a:schemeClr val="tx2"/>
                </a:solidFill>
                <a:latin typeface="Calibri" pitchFamily="34" charset="0"/>
              </a:rPr>
              <a:t> From the random grown network, find the degree of all the vertices.</a:t>
            </a:r>
          </a:p>
          <a:p>
            <a:pPr>
              <a:lnSpc>
                <a:spcPct val="150000"/>
              </a:lnSpc>
            </a:pPr>
            <a:r>
              <a:rPr lang="en-US" altLang="zh-CN" kern="0" dirty="0" smtClean="0">
                <a:solidFill>
                  <a:schemeClr val="tx2"/>
                </a:solidFill>
                <a:latin typeface="Calibri" pitchFamily="34" charset="0"/>
              </a:rPr>
              <a:t> Find how many vertices has the same number of degrees.</a:t>
            </a:r>
          </a:p>
          <a:p>
            <a:pPr>
              <a:lnSpc>
                <a:spcPct val="150000"/>
              </a:lnSpc>
            </a:pPr>
            <a:r>
              <a:rPr lang="en-US" altLang="zh-CN" kern="0" dirty="0" smtClean="0">
                <a:solidFill>
                  <a:schemeClr val="tx2"/>
                </a:solidFill>
                <a:latin typeface="Calibri" pitchFamily="34" charset="0"/>
              </a:rPr>
              <a:t> Now divide it with the total number of vertices of the total network</a:t>
            </a:r>
          </a:p>
          <a:p>
            <a:pPr>
              <a:lnSpc>
                <a:spcPct val="150000"/>
              </a:lnSpc>
            </a:pPr>
            <a:r>
              <a:rPr lang="en-US" altLang="zh-CN" b="1" kern="0" dirty="0" smtClean="0">
                <a:solidFill>
                  <a:schemeClr val="tx2"/>
                </a:solidFill>
                <a:latin typeface="Calibri" pitchFamily="34" charset="0"/>
              </a:rPr>
              <a:t>Comparison is made between the ideal model and the algorithm we generated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标题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09600" y="1013655"/>
                <a:ext cx="7200799" cy="1368152"/>
              </a:xfrm>
            </p:spPr>
            <p:txBody>
              <a:bodyPr>
                <a:normAutofit fontScale="90000"/>
              </a:bodyPr>
              <a:lstStyle/>
              <a:p>
                <a:pPr lvl="1" algn="l"/>
                <a:r>
                  <a:rPr lang="en-US" altLang="zh-CN" sz="2000" b="1" dirty="0" smtClean="0">
                    <a:solidFill>
                      <a:schemeClr val="bg1"/>
                    </a:solidFill>
                    <a:latin typeface="Calibri" pitchFamily="34" charset="0"/>
                    <a:ea typeface="+mn-ea"/>
                    <a:cs typeface="+mn-cs"/>
                  </a:rPr>
                  <a:t>Degree Distribution Obtained in Ideal Model:</a:t>
                </a:r>
                <a:r>
                  <a:rPr lang="en-US" altLang="zh-CN" sz="16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/>
                </a:r>
                <a:br>
                  <a:rPr lang="en-US" altLang="zh-CN" sz="16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</a:br>
                <a:r>
                  <a:rPr lang="en-US" altLang="zh-CN" sz="16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br>
                  <a:rPr lang="en-US" altLang="zh-CN" sz="16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d>
                      <m:d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k</m:t>
                        </m:r>
                      </m:e>
                    </m:d>
                    <m: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A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k</m:t>
                        </m:r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C</m:t>
                        </m:r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i="1">
                                <a:solidFill>
                                  <a:schemeClr val="tx2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en-US" altLang="zh-CN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s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+mn-cs"/>
                  </a:rPr>
                  <a:t>   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A</m:t>
                    </m:r>
                    <m: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(1+ 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2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s</m:t>
                            </m:r>
                          </m:sub>
                        </m:sSub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2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s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B</m:t>
                    </m:r>
                    <m: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r</m:t>
                        </m:r>
                      </m:sub>
                    </m:sSub>
                    <m: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A</m:t>
                    </m:r>
                    <m: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+1+ 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s</m:t>
                        </m:r>
                      </m:sub>
                    </m:sSub>
                    <m: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C</m:t>
                    </m:r>
                    <m: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A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r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+mn-cs"/>
                  </a:rPr>
                  <a:t>)</a:t>
                </a:r>
                <a:r>
                  <a:rPr lang="en-US" altLang="zh-CN" sz="16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/>
                </a:r>
                <a:br>
                  <a:rPr lang="en-US" altLang="zh-CN" sz="16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</a:br>
                <a:endParaRPr lang="zh-CN" altLang="zh-CN" sz="16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09600" y="1013655"/>
                <a:ext cx="7200799" cy="1368152"/>
              </a:xfrm>
              <a:blipFill rotWithShape="1">
                <a:blip r:embed="rId2"/>
                <a:stretch>
                  <a:fillRect l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67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28600" y="381000"/>
            <a:ext cx="838200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US" altLang="zh-CN" sz="2400" b="1" dirty="0" smtClean="0">
                <a:solidFill>
                  <a:schemeClr val="bg1"/>
                </a:solidFill>
              </a:rPr>
              <a:t>Comparison between simulation model and ideal model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pic>
        <p:nvPicPr>
          <p:cNvPr id="5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0"/>
          <a:stretch/>
        </p:blipFill>
        <p:spPr bwMode="auto">
          <a:xfrm>
            <a:off x="228600" y="990600"/>
            <a:ext cx="8784976" cy="44644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5715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Assuming we have 4 types of network growth with different probabilities of growth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9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85800" y="381000"/>
            <a:ext cx="502920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US" altLang="zh-CN" sz="2400" b="1" dirty="0">
                <a:solidFill>
                  <a:schemeClr val="bg1"/>
                </a:solidFill>
              </a:rPr>
              <a:t>Clustering spectrum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3048000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</a:rPr>
              <a:t>Triangles:</a:t>
            </a:r>
          </a:p>
          <a:p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Triangles are formed when a vertices has two neighbor and a relationship is formed between those two.</a:t>
            </a:r>
            <a:endParaRPr lang="en-US" b="1" dirty="0">
              <a:solidFill>
                <a:schemeClr val="tx2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标题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52604" y="1295400"/>
                <a:ext cx="8110396" cy="1524000"/>
              </a:xfrm>
            </p:spPr>
            <p:txBody>
              <a:bodyPr>
                <a:normAutofit fontScale="90000"/>
              </a:bodyPr>
              <a:lstStyle/>
              <a:p>
                <a:pPr lvl="1" algn="l"/>
                <a:r>
                  <a:rPr lang="en-US" altLang="zh-CN" sz="2700" b="1" kern="1200" dirty="0" smtClean="0">
                    <a:solidFill>
                      <a:schemeClr val="bg1"/>
                    </a:solidFill>
                    <a:latin typeface="Calibri" pitchFamily="34" charset="0"/>
                    <a:ea typeface="+mn-ea"/>
                    <a:cs typeface="+mn-cs"/>
                  </a:rPr>
                  <a:t>Clustering Spectrum Obtained in Ideal Model:</a:t>
                </a:r>
                <a:r>
                  <a:rPr lang="en-US" altLang="zh-CN" sz="16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/>
                </a:r>
                <a:br>
                  <a:rPr lang="en-US" altLang="zh-CN" sz="16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</a:br>
                <a:r>
                  <a:rPr lang="en-US" altLang="zh-CN" sz="16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/>
                </a:r>
                <a:br>
                  <a:rPr lang="en-US" altLang="zh-CN" sz="1600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1" i="1" kern="1200">
                            <a:solidFill>
                              <a:schemeClr val="tx2"/>
                            </a:solidFill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2000" b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lang="en-US" altLang="zh-CN" sz="2000" b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zh-CN" sz="2000" b="1" i="1" kern="1200">
                            <a:solidFill>
                              <a:schemeClr val="tx2"/>
                            </a:solidFill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b="1" i="1" kern="1200">
                                <a:solidFill>
                                  <a:schemeClr val="tx2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CN" sz="2000" b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f>
                      <m:fPr>
                        <m:ctrlPr>
                          <a:rPr lang="zh-CN" altLang="zh-CN" sz="2000" b="1" i="1" kern="1200">
                            <a:solidFill>
                              <a:schemeClr val="tx2"/>
                            </a:solidFill>
                            <a:latin typeface="Cambria Math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altLang="zh-CN" sz="2000" b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  <m:sSub>
                          <m:sSubPr>
                            <m:ctrlPr>
                              <a:rPr lang="zh-CN" altLang="zh-CN" sz="2000" b="1" i="1" kern="1200">
                                <a:solidFill>
                                  <a:schemeClr val="tx2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CN" sz="2000" b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b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2000" b="1" i="1" kern="1200">
                                <a:solidFill>
                                  <a:schemeClr val="tx2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CN" sz="2000" b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zh-CN" altLang="zh-CN" sz="2000" b="1" i="1" kern="1200">
                                <a:solidFill>
                                  <a:schemeClr val="tx2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CN" sz="2000" b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 </m:t>
                        </m:r>
                        <m:sSub>
                          <m:sSubPr>
                            <m:ctrlPr>
                              <a:rPr lang="zh-CN" altLang="zh-CN" sz="2000" b="1" i="1" kern="1200">
                                <a:solidFill>
                                  <a:schemeClr val="tx2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CN" sz="2000" b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−1)</m:t>
                        </m:r>
                      </m:den>
                    </m:f>
                    <m:r>
                      <a:rPr lang="en-US" altLang="zh-CN" sz="2000" b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= 2</m:t>
                    </m:r>
                    <m:f>
                      <m:fPr>
                        <m:ctrlPr>
                          <a:rPr lang="zh-CN" altLang="zh-CN" sz="2000" b="1" i="1" kern="1200">
                            <a:solidFill>
                              <a:schemeClr val="tx2"/>
                            </a:solidFill>
                            <a:latin typeface="Cambria Math"/>
                            <a:ea typeface="+mn-ea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000" b="1" i="1" kern="1200">
                                <a:solidFill>
                                  <a:schemeClr val="tx2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CN" sz="2000" b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lang="en-US" altLang="zh-CN" sz="2000" b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𝐷𝑙𝑛</m:t>
                        </m:r>
                        <m:d>
                          <m:dPr>
                            <m:ctrlPr>
                              <a:rPr lang="zh-CN" altLang="zh-CN" sz="2000" b="1" i="1" kern="1200">
                                <a:solidFill>
                                  <a:schemeClr val="tx2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 b="1" i="1" kern="1200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kern="12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2000" b="1" kern="12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lang="en-US" altLang="zh-CN" sz="2000" b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𝐶</m:t>
                            </m:r>
                          </m:e>
                        </m:d>
                        <m:r>
                          <a:rPr lang="en-US" altLang="zh-CN" sz="2000" b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lang="en-US" altLang="zh-CN" sz="2000" b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num>
                      <m:den>
                        <m:sSub>
                          <m:sSubPr>
                            <m:ctrlPr>
                              <a:rPr lang="zh-CN" altLang="zh-CN" sz="2000" b="1" i="1" kern="1200">
                                <a:solidFill>
                                  <a:schemeClr val="tx2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CN" sz="2000" b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 </m:t>
                        </m:r>
                        <m:sSub>
                          <m:sSubPr>
                            <m:ctrlPr>
                              <a:rPr lang="zh-CN" altLang="zh-CN" sz="2000" b="1" i="1" kern="1200">
                                <a:solidFill>
                                  <a:schemeClr val="tx2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CN" sz="2000" b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−1)</m:t>
                        </m:r>
                      </m:den>
                    </m:f>
                    <m:r>
                      <a:rPr lang="en-US" altLang="zh-CN" sz="2000" b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US" altLang="zh-CN" sz="2000" b="1" kern="1200" dirty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+mn-cs"/>
                  </a:rPr>
                  <a:t>    </a:t>
                </a:r>
                <a:br>
                  <a:rPr lang="en-US" altLang="zh-CN" sz="2000" b="1" kern="1200" dirty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+mn-cs"/>
                  </a:rPr>
                </a:br>
                <a:r>
                  <a:rPr lang="en-US" altLang="zh-CN" sz="2000" b="1" kern="1200" dirty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+mn-cs"/>
                  </a:rPr>
                  <a:t>( </a:t>
                </a:r>
                <a14:m>
                  <m:oMath xmlns:m="http://schemas.openxmlformats.org/officeDocument/2006/math">
                    <m:r>
                      <a:rPr lang="en-US" altLang="zh-CN" sz="2000" b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r>
                      <a:rPr lang="en-US" altLang="zh-CN" sz="2000" b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</m:t>
                    </m:r>
                    <m:f>
                      <m:fPr>
                        <m:ctrlPr>
                          <a:rPr lang="zh-CN" altLang="zh-CN" sz="2000" b="1" i="1" kern="1200">
                            <a:solidFill>
                              <a:schemeClr val="tx2"/>
                            </a:solidFill>
                            <a:latin typeface="Cambria Math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altLang="zh-CN" sz="2000" b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(1+ </m:t>
                        </m:r>
                        <m:sSub>
                          <m:sSubPr>
                            <m:ctrlPr>
                              <a:rPr lang="zh-CN" altLang="zh-CN" sz="2000" b="1" i="1" kern="1200">
                                <a:solidFill>
                                  <a:schemeClr val="tx2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CN" sz="2000" b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000" b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zh-CN" altLang="zh-CN" sz="2000" b="1" i="1" kern="1200">
                                <a:solidFill>
                                  <a:schemeClr val="tx2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CN" sz="2000" b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1" kern="12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b="1" kern="1200" dirty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</m:t>
                    </m:r>
                    <m:r>
                      <a:rPr lang="en-US" altLang="zh-CN" sz="2000" b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lang="zh-CN" altLang="zh-CN" sz="2000" b="1" i="1" kern="1200">
                            <a:solidFill>
                              <a:schemeClr val="tx2"/>
                            </a:solidFill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2000" b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e>
                      <m:sub>
                        <m:r>
                          <a:rPr lang="en-US" altLang="zh-CN" sz="2000" b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sub>
                    </m:sSub>
                    <m:r>
                      <a:rPr lang="en-US" altLang="zh-CN" sz="2000" b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en-US" altLang="zh-CN" sz="2000" b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r>
                      <a:rPr lang="en-US" altLang="zh-CN" sz="2000" b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+1+ </m:t>
                    </m:r>
                    <m:sSub>
                      <m:sSubPr>
                        <m:ctrlPr>
                          <a:rPr lang="zh-CN" altLang="zh-CN" sz="2000" b="1" i="1" kern="1200">
                            <a:solidFill>
                              <a:schemeClr val="tx2"/>
                            </a:solidFill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2000" b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e>
                      <m:sub>
                        <m:r>
                          <a:rPr lang="en-US" altLang="zh-CN" sz="2000" b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sub>
                    </m:sSub>
                    <m:r>
                      <a:rPr lang="en-US" altLang="zh-CN" sz="2000" b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en-US" altLang="zh-CN" sz="2000" b="1" kern="1200" dirty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</m:t>
                    </m:r>
                    <m:r>
                      <a:rPr lang="en-US" altLang="zh-CN" sz="2000" b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en-US" altLang="zh-CN" sz="2000" b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sSub>
                      <m:sSubPr>
                        <m:ctrlPr>
                          <a:rPr lang="zh-CN" altLang="zh-CN" sz="2000" b="1" i="1" kern="1200">
                            <a:solidFill>
                              <a:schemeClr val="tx2"/>
                            </a:solidFill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2000" b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e>
                      <m:sub>
                        <m:r>
                          <a:rPr lang="en-US" altLang="zh-CN" sz="2000" b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000" b="1" kern="1200" dirty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</m:t>
                    </m:r>
                    <m:r>
                      <a:rPr lang="en-US" altLang="zh-CN" sz="2000" b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en-US" altLang="zh-CN" sz="2000" b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</m:t>
                    </m:r>
                    <m:r>
                      <a:rPr lang="en-US" altLang="zh-CN" sz="2000" b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lang="zh-CN" altLang="zh-CN" sz="2000" b="1" i="1" kern="1200">
                            <a:solidFill>
                              <a:schemeClr val="tx2"/>
                            </a:solidFill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2000" b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e>
                      <m:sub>
                        <m:r>
                          <a:rPr lang="en-US" altLang="zh-CN" sz="2000" b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sub>
                    </m:sSub>
                    <m:r>
                      <a:rPr lang="en-US" altLang="zh-CN" sz="2000" b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−1)</m:t>
                    </m:r>
                  </m:oMath>
                </a14:m>
                <a:r>
                  <a:rPr lang="en-US" altLang="zh-CN" sz="2000" b="1" kern="1200" dirty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𝐹</m:t>
                    </m:r>
                    <m:r>
                      <a:rPr lang="en-US" altLang="zh-CN" sz="2000" b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en-US" altLang="zh-CN" sz="2000" b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𝐷𝑙𝑛𝐵</m:t>
                    </m:r>
                    <m:r>
                      <a:rPr lang="en-US" altLang="zh-CN" sz="2000" b="1" kern="120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+ </m:t>
                    </m:r>
                    <m:sSub>
                      <m:sSubPr>
                        <m:ctrlPr>
                          <a:rPr lang="zh-CN" altLang="zh-CN" sz="2000" b="1" i="1" kern="1200">
                            <a:solidFill>
                              <a:schemeClr val="tx2"/>
                            </a:solidFill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2000" b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e>
                      <m:sub>
                        <m:r>
                          <a:rPr lang="en-US" altLang="zh-CN" sz="2000" b="1" kern="12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000" b="1" kern="1200" dirty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+mn-cs"/>
                  </a:rPr>
                  <a:t>)</a:t>
                </a:r>
                <a:endParaRPr lang="zh-CN" altLang="zh-CN" sz="2000" b="1" kern="1200" dirty="0">
                  <a:solidFill>
                    <a:schemeClr val="tx2"/>
                  </a:solidFill>
                  <a:latin typeface="Calibri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52604" y="1295400"/>
                <a:ext cx="8110396" cy="1524000"/>
              </a:xfrm>
              <a:blipFill rotWithShape="1">
                <a:blip r:embed="rId2"/>
                <a:stretch>
                  <a:fillRect l="-1127" t="-5200" r="-1427" b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962400"/>
            <a:ext cx="3657600" cy="259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6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</a:rPr>
              <a:t>Clustering spectrum through simulation</a:t>
            </a:r>
            <a:endParaRPr lang="en-US" sz="2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262" y="1693545"/>
            <a:ext cx="6858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 In the full grown network calculate the real number of triangles formed for each vertices (calculate now many of a node’s neighbor has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relationship between themselves)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Divide the real number of triangles with the potential maximum number of triangles that 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can 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possibly form </a:t>
            </a:r>
          </a:p>
          <a:p>
            <a:endParaRPr lang="en-US" dirty="0" smtClean="0">
              <a:solidFill>
                <a:schemeClr val="tx2"/>
              </a:solidFill>
              <a:latin typeface="Calibri" pitchFamily="34" charset="0"/>
            </a:endParaRPr>
          </a:p>
          <a:p>
            <a:r>
              <a:rPr lang="en-US" sz="2000" b="1" dirty="0" smtClean="0">
                <a:solidFill>
                  <a:schemeClr val="tx2"/>
                </a:solidFill>
                <a:latin typeface="Calibri" pitchFamily="34" charset="0"/>
              </a:rPr>
              <a:t>Comparison is made between the ideal algorithm model with the algorithm we simulated and accuracy of the algorithm is calculated.</a:t>
            </a:r>
          </a:p>
          <a:p>
            <a:endParaRPr lang="en-US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4572000"/>
            <a:ext cx="34385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28645"/>
            <a:ext cx="2590800" cy="1804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6554867" cy="37676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Social Networks is the Economic, political and Social interaction between people forming relationships</a:t>
            </a:r>
          </a:p>
          <a:p>
            <a:r>
              <a:rPr lang="en-US" dirty="0" smtClean="0"/>
              <a:t>Interaction between Relatives, Friends, etc.</a:t>
            </a:r>
          </a:p>
          <a:p>
            <a:r>
              <a:rPr lang="en-US" dirty="0" smtClean="0"/>
              <a:t>Sharing thoughts, risks, views on regular basis</a:t>
            </a:r>
          </a:p>
          <a:p>
            <a:r>
              <a:rPr lang="en-US" dirty="0" smtClean="0"/>
              <a:t>Getting influenced by people who are connected with</a:t>
            </a:r>
          </a:p>
          <a:p>
            <a:r>
              <a:rPr lang="en-US" dirty="0" smtClean="0"/>
              <a:t>Can be of various sizes and shapes depending on random network formation, preferential attachment, etc.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6554867" cy="1524000"/>
          </a:xfrm>
        </p:spPr>
        <p:txBody>
          <a:bodyPr/>
          <a:lstStyle/>
          <a:p>
            <a:r>
              <a:rPr lang="en-US" dirty="0" smtClean="0"/>
              <a:t>What is social network?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04800" y="457200"/>
            <a:ext cx="853440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1"/>
            <a:r>
              <a:rPr lang="en-US" altLang="zh-CN" sz="2400" b="1" dirty="0" smtClean="0">
                <a:solidFill>
                  <a:schemeClr val="bg1"/>
                </a:solidFill>
                <a:latin typeface="Calibri" pitchFamily="34" charset="0"/>
              </a:rPr>
              <a:t>Comparing the clustering spectrum of simulated model with ideal model</a:t>
            </a:r>
            <a:endParaRPr lang="zh-CN" altLang="zh-CN" sz="2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4" name="图片 3"/>
          <p:cNvPicPr/>
          <p:nvPr/>
        </p:nvPicPr>
        <p:blipFill rotWithShape="1">
          <a:blip r:embed="rId3"/>
          <a:srcRect r="2516"/>
          <a:stretch/>
        </p:blipFill>
        <p:spPr bwMode="auto">
          <a:xfrm>
            <a:off x="609600" y="1371600"/>
            <a:ext cx="7543800" cy="4267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781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85800" y="457200"/>
            <a:ext cx="708660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US" altLang="zh-CN" sz="2400" b="1" dirty="0">
                <a:solidFill>
                  <a:schemeClr val="bg1"/>
                </a:solidFill>
                <a:latin typeface="Calibri" pitchFamily="34" charset="0"/>
              </a:rPr>
              <a:t>Average </a:t>
            </a:r>
            <a:r>
              <a:rPr lang="en-US" altLang="zh-CN" sz="2400" b="1" dirty="0" smtClean="0">
                <a:solidFill>
                  <a:schemeClr val="bg1"/>
                </a:solidFill>
                <a:latin typeface="Calibri" pitchFamily="34" charset="0"/>
              </a:rPr>
              <a:t>Nearest-Neighbor Degree (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Calibri" pitchFamily="34" charset="0"/>
              </a:rPr>
              <a:t>K</a:t>
            </a:r>
            <a:r>
              <a:rPr lang="en-US" altLang="zh-CN" sz="1100" b="1" dirty="0" err="1" smtClean="0">
                <a:solidFill>
                  <a:schemeClr val="bg1"/>
                </a:solidFill>
                <a:latin typeface="Calibri" pitchFamily="34" charset="0"/>
              </a:rPr>
              <a:t>nn</a:t>
            </a:r>
            <a:r>
              <a:rPr lang="en-US" altLang="zh-CN" sz="2400" b="1" dirty="0" smtClean="0">
                <a:solidFill>
                  <a:schemeClr val="bg1"/>
                </a:solidFill>
                <a:latin typeface="Calibri" pitchFamily="34" charset="0"/>
              </a:rPr>
              <a:t>)</a:t>
            </a:r>
            <a:endParaRPr lang="zh-CN" altLang="zh-CN" sz="2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1430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Nearest neighbor degree can be useful to weight the contributions of the neighbors, so that the nearer neighbors contribute more to the average than the more distant ones</a:t>
            </a:r>
            <a:endParaRPr lang="en-US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22860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Average nearest neighbor degree is calculated based on the following equation</a:t>
            </a:r>
            <a:endParaRPr 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60603" y="3124200"/>
                <a:ext cx="2744597" cy="604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CN" altLang="zh-CN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p>
                            <m:sSupPr>
                              <m:ctrlPr>
                                <a:rPr lang="zh-CN" altLang="zh-CN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zh-CN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03" y="3124200"/>
                <a:ext cx="2744597" cy="6043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6756"/>
          <a:stretch/>
        </p:blipFill>
        <p:spPr>
          <a:xfrm>
            <a:off x="838200" y="4151944"/>
            <a:ext cx="2514600" cy="2217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769722" y="5084399"/>
                <a:ext cx="15949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n-US" altLang="zh-CN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=2/4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722" y="5084399"/>
                <a:ext cx="159498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769722" y="5498068"/>
                <a:ext cx="15949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en-US" altLang="zh-CN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=1/4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722" y="5498068"/>
                <a:ext cx="159498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769722" y="4659868"/>
                <a:ext cx="15949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altLang="zh-CN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=1/4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722" y="4659868"/>
                <a:ext cx="1594987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726410" y="4151944"/>
                <a:ext cx="3705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𝑟𝑒𝑑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𝑤h𝑖𝑐h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4: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410" y="4151944"/>
                <a:ext cx="3705245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769721" y="5900772"/>
                <a:ext cx="5221879" cy="785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tx2"/>
                    </a:solidFill>
                  </a:rPr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3∗</m:t>
                    </m:r>
                    <m: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+4 ∗ </m:t>
                    </m:r>
                    <m: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5∗</m:t>
                    </m:r>
                    <m:r>
                      <a:rPr lang="en-US" altLang="zh-CN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e>
                        <m:r>
                          <a:rPr lang="en-US" altLang="zh-CN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i="1" dirty="0" smtClean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b="0" dirty="0" smtClean="0">
                    <a:solidFill>
                      <a:schemeClr val="tx2"/>
                    </a:solidFill>
                  </a:rPr>
                  <a:t>  	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=3∗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721" y="5900772"/>
                <a:ext cx="5221879" cy="785536"/>
              </a:xfrm>
              <a:prstGeom prst="rect">
                <a:avLst/>
              </a:prstGeom>
              <a:blipFill rotWithShape="1">
                <a:blip r:embed="rId9"/>
                <a:stretch>
                  <a:fillRect l="-933" t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4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28600" y="338337"/>
            <a:ext cx="873588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US" altLang="zh-CN" sz="2400" b="1" dirty="0">
                <a:solidFill>
                  <a:schemeClr val="bg1"/>
                </a:solidFill>
              </a:rPr>
              <a:t>Average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Nearest-Neighbor Degree for all the possibilities of network growth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1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4"/>
          <a:stretch/>
        </p:blipFill>
        <p:spPr>
          <a:xfrm>
            <a:off x="251520" y="1330896"/>
            <a:ext cx="841951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5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8580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dirty="0">
                <a:solidFill>
                  <a:schemeClr val="bg1"/>
                </a:solidFill>
              </a:rPr>
              <a:t>Average Shortest Path</a:t>
            </a:r>
          </a:p>
          <a:p>
            <a:endParaRPr lang="en-US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295400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A </a:t>
            </a:r>
            <a:r>
              <a:rPr lang="en-US" b="1" dirty="0" smtClean="0">
                <a:solidFill>
                  <a:schemeClr val="tx2"/>
                </a:solidFill>
                <a:latin typeface="Calibri" pitchFamily="34" charset="0"/>
              </a:rPr>
              <a:t>path</a:t>
            </a:r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 in a network is nothing but a walk from with each node  being distinct.</a:t>
            </a:r>
          </a:p>
          <a:p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The length of a path will be K-1 the links involved</a:t>
            </a:r>
          </a:p>
          <a:p>
            <a:endParaRPr lang="en-US" dirty="0" smtClean="0">
              <a:solidFill>
                <a:schemeClr val="tx2"/>
              </a:solidFill>
              <a:latin typeface="Calibri" pitchFamily="34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Calibri" pitchFamily="34" charset="0"/>
              </a:rPr>
              <a:t>Shortest path is path to take that has the shortest the number of vertices to reach the target node</a:t>
            </a:r>
          </a:p>
          <a:p>
            <a:endParaRPr lang="en-US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895600"/>
            <a:ext cx="6324600" cy="354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200799" cy="2376264"/>
          </a:xfrm>
        </p:spPr>
        <p:txBody>
          <a:bodyPr>
            <a:noAutofit/>
          </a:bodyPr>
          <a:lstStyle/>
          <a:p>
            <a:pPr lvl="1" algn="l"/>
            <a:r>
              <a:rPr lang="en-US" altLang="zh-CN" b="1" dirty="0" smtClean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To Calculate </a:t>
            </a:r>
            <a:r>
              <a:rPr lang="en-US" altLang="zh-CN" b="1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</a:t>
            </a:r>
            <a:r>
              <a:rPr lang="en-US" altLang="zh-CN" b="1" dirty="0" smtClean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he </a:t>
            </a:r>
            <a:r>
              <a:rPr lang="en-US" altLang="zh-CN" b="1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A</a:t>
            </a:r>
            <a:r>
              <a:rPr lang="en-US" altLang="zh-CN" b="1" dirty="0" smtClean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verage </a:t>
            </a:r>
            <a:r>
              <a:rPr lang="en-US" altLang="zh-CN" b="1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S</a:t>
            </a:r>
            <a:r>
              <a:rPr lang="en-US" altLang="zh-CN" b="1" dirty="0" smtClean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hortest </a:t>
            </a:r>
            <a:r>
              <a:rPr lang="en-US" altLang="zh-CN" b="1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P</a:t>
            </a:r>
            <a:r>
              <a:rPr lang="en-US" altLang="zh-CN" b="1" dirty="0" smtClean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ath </a:t>
            </a:r>
            <a:r>
              <a:rPr lang="en-US" altLang="zh-CN" b="1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L</a:t>
            </a:r>
            <a:r>
              <a:rPr lang="en-US" altLang="zh-CN" b="1" dirty="0" smtClean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engths:</a:t>
            </a:r>
            <a:r>
              <a:rPr lang="en-US" altLang="zh-CN" sz="1600" dirty="0" smtClean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+mn-cs"/>
              </a:rPr>
              <a:t/>
            </a:r>
            <a:br>
              <a:rPr lang="en-US" altLang="zh-CN" sz="1600" dirty="0" smtClean="0">
                <a:solidFill>
                  <a:sysClr val="windowText" lastClr="000000"/>
                </a:solidFill>
                <a:latin typeface="Calibri" pitchFamily="34" charset="0"/>
                <a:ea typeface="+mn-ea"/>
                <a:cs typeface="+mn-cs"/>
              </a:rPr>
            </a:br>
            <a:r>
              <a:rPr lang="en-US" altLang="zh-CN" sz="1600" dirty="0" smtClean="0">
                <a:latin typeface="Calibri" pitchFamily="34" charset="0"/>
                <a:ea typeface="+mn-ea"/>
                <a:cs typeface="+mn-cs"/>
              </a:rPr>
              <a:t/>
            </a:r>
            <a:br>
              <a:rPr lang="en-US" altLang="zh-CN" sz="1600" dirty="0" smtClean="0">
                <a:latin typeface="Calibri" pitchFamily="34" charset="0"/>
                <a:ea typeface="+mn-ea"/>
                <a:cs typeface="+mn-cs"/>
              </a:rPr>
            </a:br>
            <a:r>
              <a:rPr lang="en-US" altLang="zh-CN" sz="1600" dirty="0">
                <a:latin typeface="Calibri" pitchFamily="34" charset="0"/>
                <a:ea typeface="+mn-ea"/>
                <a:cs typeface="+mn-cs"/>
              </a:rPr>
              <a:t/>
            </a:r>
            <a:br>
              <a:rPr lang="en-US" altLang="zh-CN" sz="1600" dirty="0">
                <a:latin typeface="Calibri" pitchFamily="34" charset="0"/>
                <a:ea typeface="+mn-ea"/>
                <a:cs typeface="+mn-cs"/>
              </a:rPr>
            </a:br>
            <a:r>
              <a:rPr lang="en-US" altLang="zh-CN" sz="1600" dirty="0" smtClean="0">
                <a:latin typeface="Calibri" pitchFamily="34" charset="0"/>
                <a:ea typeface="+mn-ea"/>
                <a:cs typeface="+mn-cs"/>
              </a:rPr>
              <a:t>Call function “sparse” on </a:t>
            </a:r>
            <a:r>
              <a:rPr lang="en-US" altLang="zh-CN" sz="1600" dirty="0">
                <a:latin typeface="Calibri" pitchFamily="34" charset="0"/>
                <a:ea typeface="+mn-ea"/>
                <a:cs typeface="+mn-cs"/>
              </a:rPr>
              <a:t>the vertices </a:t>
            </a:r>
            <a:r>
              <a:rPr lang="en-US" altLang="zh-CN" sz="1600" dirty="0" smtClean="0">
                <a:latin typeface="Calibri" pitchFamily="34" charset="0"/>
                <a:ea typeface="+mn-ea"/>
                <a:cs typeface="+mn-cs"/>
              </a:rPr>
              <a:t>connection matrix </a:t>
            </a:r>
            <a:br>
              <a:rPr lang="en-US" altLang="zh-CN" sz="1600" dirty="0" smtClean="0">
                <a:latin typeface="Calibri" pitchFamily="34" charset="0"/>
                <a:ea typeface="+mn-ea"/>
                <a:cs typeface="+mn-cs"/>
              </a:rPr>
            </a:br>
            <a:r>
              <a:rPr lang="en-US" altLang="zh-CN" sz="1600" dirty="0" smtClean="0">
                <a:latin typeface="Calibri" pitchFamily="34" charset="0"/>
                <a:ea typeface="+mn-ea"/>
                <a:cs typeface="+mn-cs"/>
              </a:rPr>
              <a:t/>
            </a:r>
            <a:br>
              <a:rPr lang="en-US" altLang="zh-CN" sz="1600" dirty="0" smtClean="0">
                <a:latin typeface="Calibri" pitchFamily="34" charset="0"/>
                <a:ea typeface="+mn-ea"/>
                <a:cs typeface="+mn-cs"/>
              </a:rPr>
            </a:br>
            <a:r>
              <a:rPr lang="en-US" altLang="zh-CN" sz="1600" dirty="0" smtClean="0">
                <a:latin typeface="Calibri" pitchFamily="34" charset="0"/>
                <a:ea typeface="+mn-ea"/>
                <a:cs typeface="+mn-cs"/>
              </a:rPr>
              <a:t>Call function “</a:t>
            </a:r>
            <a:r>
              <a:rPr lang="en-US" altLang="zh-CN" sz="1600" dirty="0" err="1" smtClean="0">
                <a:latin typeface="Calibri" pitchFamily="34" charset="0"/>
                <a:ea typeface="+mn-ea"/>
                <a:cs typeface="+mn-cs"/>
              </a:rPr>
              <a:t>graphshortestpath</a:t>
            </a:r>
            <a:r>
              <a:rPr lang="en-US" altLang="zh-CN" sz="1600" dirty="0" smtClean="0">
                <a:latin typeface="Calibri" pitchFamily="34" charset="0"/>
                <a:ea typeface="+mn-ea"/>
                <a:cs typeface="+mn-cs"/>
              </a:rPr>
              <a:t>” to </a:t>
            </a:r>
            <a:r>
              <a:rPr lang="en-US" altLang="zh-CN" sz="1600" dirty="0">
                <a:latin typeface="Calibri" pitchFamily="34" charset="0"/>
                <a:ea typeface="+mn-ea"/>
                <a:cs typeface="+mn-cs"/>
              </a:rPr>
              <a:t>calculate the shortest path between </a:t>
            </a:r>
            <a:r>
              <a:rPr lang="en-US" altLang="zh-CN" sz="1600" dirty="0" smtClean="0">
                <a:latin typeface="Calibri" pitchFamily="34" charset="0"/>
                <a:ea typeface="+mn-ea"/>
                <a:cs typeface="+mn-cs"/>
              </a:rPr>
              <a:t>each 2 </a:t>
            </a:r>
            <a:r>
              <a:rPr lang="en-US" altLang="zh-CN" sz="1600" dirty="0">
                <a:latin typeface="Calibri" pitchFamily="34" charset="0"/>
                <a:ea typeface="+mn-ea"/>
                <a:cs typeface="+mn-cs"/>
              </a:rPr>
              <a:t>points </a:t>
            </a:r>
            <a:r>
              <a:rPr lang="en-US" altLang="zh-CN" sz="1600" dirty="0" smtClean="0">
                <a:latin typeface="Calibri" pitchFamily="34" charset="0"/>
                <a:ea typeface="+mn-ea"/>
                <a:cs typeface="+mn-cs"/>
              </a:rPr>
              <a:t>of the vertices</a:t>
            </a:r>
            <a:br>
              <a:rPr lang="en-US" altLang="zh-CN" sz="1600" dirty="0" smtClean="0">
                <a:latin typeface="Calibri" pitchFamily="34" charset="0"/>
                <a:ea typeface="+mn-ea"/>
                <a:cs typeface="+mn-cs"/>
              </a:rPr>
            </a:br>
            <a:r>
              <a:rPr lang="en-US" altLang="zh-CN" sz="1600" dirty="0">
                <a:latin typeface="Calibri" pitchFamily="34" charset="0"/>
                <a:ea typeface="+mn-ea"/>
                <a:cs typeface="+mn-cs"/>
              </a:rPr>
              <a:t/>
            </a:r>
            <a:br>
              <a:rPr lang="en-US" altLang="zh-CN" sz="1600" dirty="0">
                <a:latin typeface="Calibri" pitchFamily="34" charset="0"/>
                <a:ea typeface="+mn-ea"/>
                <a:cs typeface="+mn-cs"/>
              </a:rPr>
            </a:br>
            <a:r>
              <a:rPr lang="en-US" altLang="zh-CN" sz="1600" dirty="0" smtClean="0">
                <a:latin typeface="Calibri" pitchFamily="34" charset="0"/>
                <a:ea typeface="+mn-ea"/>
                <a:cs typeface="+mn-cs"/>
              </a:rPr>
              <a:t>Sum </a:t>
            </a:r>
            <a:r>
              <a:rPr lang="en-US" altLang="zh-CN" sz="1600" dirty="0">
                <a:latin typeface="Calibri" pitchFamily="34" charset="0"/>
                <a:ea typeface="+mn-ea"/>
                <a:cs typeface="+mn-cs"/>
              </a:rPr>
              <a:t>all the values of the shortest </a:t>
            </a:r>
            <a:r>
              <a:rPr lang="en-US" altLang="zh-CN" sz="1600" dirty="0" smtClean="0">
                <a:latin typeface="Calibri" pitchFamily="34" charset="0"/>
                <a:ea typeface="+mn-ea"/>
                <a:cs typeface="+mn-cs"/>
              </a:rPr>
              <a:t>path and divide it </a:t>
            </a:r>
            <a:r>
              <a:rPr lang="en-US" altLang="zh-CN" sz="1600" dirty="0">
                <a:latin typeface="Calibri" pitchFamily="34" charset="0"/>
                <a:ea typeface="+mn-ea"/>
                <a:cs typeface="+mn-cs"/>
              </a:rPr>
              <a:t>by </a:t>
            </a:r>
            <a:r>
              <a:rPr lang="en-US" altLang="zh-CN" sz="1600" dirty="0" smtClean="0">
                <a:latin typeface="Calibri" pitchFamily="34" charset="0"/>
                <a:ea typeface="+mn-ea"/>
                <a:cs typeface="+mn-cs"/>
              </a:rPr>
              <a:t>“n*(n-1)/2”</a:t>
            </a:r>
            <a:br>
              <a:rPr lang="en-US" altLang="zh-CN" sz="1600" dirty="0" smtClean="0">
                <a:latin typeface="Calibri" pitchFamily="34" charset="0"/>
                <a:ea typeface="+mn-ea"/>
                <a:cs typeface="+mn-cs"/>
              </a:rPr>
            </a:br>
            <a:r>
              <a:rPr lang="en-US" altLang="zh-CN" sz="1600" dirty="0" smtClean="0">
                <a:latin typeface="Calibri" pitchFamily="34" charset="0"/>
                <a:ea typeface="+mn-ea"/>
                <a:cs typeface="+mn-cs"/>
              </a:rPr>
              <a:t>(where n is the number of vertices)</a:t>
            </a:r>
            <a:endParaRPr lang="zh-CN" altLang="zh-CN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85800" y="914400"/>
            <a:ext cx="480060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US" altLang="zh-CN" sz="2400" b="1" dirty="0">
                <a:solidFill>
                  <a:schemeClr val="bg1"/>
                </a:solidFill>
              </a:rPr>
              <a:t>Average Shortest Path Lengths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7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69658" y="381000"/>
            <a:ext cx="5397741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763" lvl="1"/>
            <a:r>
              <a:rPr lang="en-US" altLang="zh-CN" sz="2400" b="1" dirty="0">
                <a:solidFill>
                  <a:schemeClr val="bg1"/>
                </a:solidFill>
              </a:rPr>
              <a:t>Average Shortest Path Lengths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Plot between the Average shortest path and degree of vertices</a:t>
            </a:r>
            <a:endParaRPr lang="en-US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07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2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200799" cy="936104"/>
          </a:xfrm>
        </p:spPr>
        <p:txBody>
          <a:bodyPr>
            <a:noAutofit/>
          </a:bodyPr>
          <a:lstStyle/>
          <a:p>
            <a:pPr lvl="1" algn="l"/>
            <a:r>
              <a:rPr lang="en-US" altLang="zh-CN" sz="2000" b="1" dirty="0" smtClean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When the </a:t>
            </a:r>
            <a:r>
              <a:rPr lang="en-US" altLang="zh-CN" sz="2000" b="1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network is a small network with only </a:t>
            </a:r>
            <a:r>
              <a:rPr lang="en-US" altLang="zh-CN" sz="2000" b="1" dirty="0" smtClean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few vertices, average </a:t>
            </a:r>
            <a:r>
              <a:rPr lang="en-US" altLang="zh-CN" sz="2000" b="1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shortest path lengths may be less than 1 </a:t>
            </a:r>
            <a:r>
              <a:rPr lang="en-US" altLang="zh-CN" sz="2000" b="1" dirty="0" smtClean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because for some points, there </a:t>
            </a:r>
            <a:r>
              <a:rPr lang="en-US" altLang="zh-CN" sz="2000" b="1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is </a:t>
            </a:r>
            <a:r>
              <a:rPr lang="en-US" altLang="zh-CN" sz="2000" b="1" dirty="0" smtClean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no path </a:t>
            </a:r>
            <a:r>
              <a:rPr lang="en-US" altLang="zh-CN" sz="2000" b="1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to link </a:t>
            </a:r>
            <a:r>
              <a:rPr lang="en-US" altLang="zh-CN" sz="2000" b="1" dirty="0" smtClean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them</a:t>
            </a:r>
            <a:endParaRPr lang="zh-CN" altLang="zh-CN" sz="2000" b="1" dirty="0">
              <a:solidFill>
                <a:schemeClr val="bg1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2183621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Calibri" pitchFamily="34" charset="0"/>
              </a:rPr>
              <a:t>Figure 1 represents fully grown network with 20 nodes</a:t>
            </a:r>
            <a:endParaRPr lang="en-US" sz="16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2183621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Calibri" pitchFamily="34" charset="0"/>
              </a:rPr>
              <a:t>Figure 2 represents the shortest path between every vertices with their respective degree in the network</a:t>
            </a:r>
            <a:endParaRPr lang="en-US" sz="16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3124200"/>
            <a:ext cx="3581400" cy="220980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 rotWithShape="1">
          <a:blip r:embed="rId3"/>
          <a:srcRect r="1887"/>
          <a:stretch/>
        </p:blipFill>
        <p:spPr bwMode="auto">
          <a:xfrm>
            <a:off x="4724400" y="3124200"/>
            <a:ext cx="3429000" cy="2209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2523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1430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Calibri" pitchFamily="34" charset="0"/>
              </a:rPr>
              <a:t>Network Communities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752600"/>
            <a:ext cx="7620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+mj-lt"/>
              </a:rPr>
              <a:t>The term </a:t>
            </a:r>
            <a:r>
              <a:rPr lang="en-US" b="1" i="1" dirty="0" smtClean="0">
                <a:solidFill>
                  <a:schemeClr val="tx2"/>
                </a:solidFill>
                <a:latin typeface="+mj-lt"/>
              </a:rPr>
              <a:t>network community</a:t>
            </a:r>
            <a:r>
              <a:rPr lang="en-US" b="1" dirty="0" smtClean="0">
                <a:solidFill>
                  <a:schemeClr val="tx2"/>
                </a:solidFill>
                <a:latin typeface="+mj-lt"/>
              </a:rPr>
              <a:t> is defined as a group of nodes that are more densely connected to each other than to other nodes in the network</a:t>
            </a:r>
            <a:r>
              <a:rPr lang="en-US" sz="2000" dirty="0" smtClean="0">
                <a:solidFill>
                  <a:schemeClr val="tx2"/>
                </a:solidFill>
              </a:rPr>
              <a:t>.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52226" name="Picture 2" descr="http://www.nature.com/nphys/journal/v8/n1/images/nphys2162-f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733800"/>
            <a:ext cx="2971800" cy="258417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09600" y="2514600"/>
            <a:ext cx="80010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alibri" pitchFamily="34" charset="0"/>
              </a:rPr>
              <a:t>K – Clique communities</a:t>
            </a:r>
          </a:p>
          <a:p>
            <a:endParaRPr lang="en-US" sz="700" b="1" dirty="0" smtClean="0">
              <a:solidFill>
                <a:schemeClr val="tx2"/>
              </a:solidFill>
              <a:latin typeface="Calibri" pitchFamily="34" charset="0"/>
            </a:endParaRPr>
          </a:p>
          <a:p>
            <a:r>
              <a:rPr lang="en-US" sz="1400" dirty="0" smtClean="0">
                <a:solidFill>
                  <a:schemeClr val="tx2"/>
                </a:solidFill>
              </a:rPr>
              <a:t>Uncovering the overlapping community structure of complex networks in nature and society</a:t>
            </a:r>
            <a:endParaRPr lang="en-US" sz="1200" dirty="0" smtClean="0">
              <a:solidFill>
                <a:schemeClr val="tx2"/>
              </a:solidFill>
            </a:endParaRPr>
          </a:p>
          <a:p>
            <a:pPr algn="r"/>
            <a:r>
              <a:rPr lang="en-US" sz="1200" dirty="0" smtClean="0">
                <a:solidFill>
                  <a:schemeClr val="tx2"/>
                </a:solidFill>
              </a:rPr>
              <a:t> - G. </a:t>
            </a:r>
            <a:r>
              <a:rPr lang="en-US" sz="1200" dirty="0" err="1" smtClean="0">
                <a:solidFill>
                  <a:schemeClr val="tx2"/>
                </a:solidFill>
              </a:rPr>
              <a:t>Palla</a:t>
            </a:r>
            <a:endParaRPr lang="en-US" sz="1200" b="1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200799" cy="2088232"/>
          </a:xfrm>
        </p:spPr>
        <p:txBody>
          <a:bodyPr>
            <a:normAutofit fontScale="90000"/>
          </a:bodyPr>
          <a:lstStyle/>
          <a:p>
            <a:pPr lvl="1" algn="l"/>
            <a:r>
              <a:rPr lang="en-US" altLang="zh-CN" sz="2000" b="1" dirty="0" smtClean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Steps </a:t>
            </a:r>
            <a:r>
              <a:rPr lang="en-US" altLang="zh-CN" sz="2000" b="1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to  </a:t>
            </a:r>
            <a:r>
              <a:rPr lang="en-US" altLang="zh-CN" sz="2000" b="1" dirty="0" smtClean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Obtained </a:t>
            </a:r>
            <a:r>
              <a:rPr lang="en-US" altLang="zh-CN" sz="2000" b="1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</a:t>
            </a:r>
            <a:r>
              <a:rPr lang="en-US" altLang="zh-CN" sz="2000" b="1" dirty="0" smtClean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he Average Number of k-clique-communities:</a:t>
            </a:r>
            <a:r>
              <a:rPr lang="zh-CN" altLang="zh-CN" sz="16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/>
            </a:r>
            <a:br>
              <a:rPr lang="zh-CN" altLang="zh-CN" sz="16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</a:br>
            <a:r>
              <a:rPr lang="en-US" altLang="zh-CN" sz="2000" dirty="0" smtClean="0">
                <a:latin typeface="+mn-lt"/>
                <a:ea typeface="+mn-ea"/>
                <a:cs typeface="+mn-cs"/>
              </a:rPr>
              <a:t> </a:t>
            </a:r>
            <a:r>
              <a:rPr lang="zh-CN" altLang="zh-CN" sz="2000" dirty="0" smtClean="0">
                <a:latin typeface="+mn-lt"/>
                <a:ea typeface="+mn-ea"/>
                <a:cs typeface="+mn-cs"/>
              </a:rPr>
              <a:t/>
            </a:r>
            <a:br>
              <a:rPr lang="zh-CN" altLang="zh-CN" sz="2000" dirty="0" smtClean="0">
                <a:latin typeface="+mn-lt"/>
                <a:ea typeface="+mn-ea"/>
                <a:cs typeface="+mn-cs"/>
              </a:rPr>
            </a:br>
            <a:r>
              <a:rPr lang="en-US" altLang="zh-CN" sz="1600" dirty="0">
                <a:latin typeface="+mn-lt"/>
                <a:ea typeface="+mn-ea"/>
                <a:cs typeface="+mn-cs"/>
              </a:rPr>
              <a:t>U</a:t>
            </a:r>
            <a:r>
              <a:rPr lang="en-US" altLang="zh-CN" sz="1600" dirty="0" smtClean="0">
                <a:latin typeface="+mn-lt"/>
                <a:ea typeface="+mn-ea"/>
                <a:cs typeface="+mn-cs"/>
              </a:rPr>
              <a:t>se MatLab </a:t>
            </a:r>
            <a:r>
              <a:rPr lang="en-US" altLang="zh-CN" sz="1600" dirty="0">
                <a:latin typeface="+mn-lt"/>
                <a:ea typeface="+mn-ea"/>
                <a:cs typeface="+mn-cs"/>
              </a:rPr>
              <a:t>to </a:t>
            </a:r>
            <a:r>
              <a:rPr lang="en-US" altLang="zh-CN" sz="1600" dirty="0" smtClean="0">
                <a:latin typeface="+mn-lt"/>
                <a:ea typeface="+mn-ea"/>
                <a:cs typeface="+mn-cs"/>
              </a:rPr>
              <a:t>get all the links of our random network and </a:t>
            </a:r>
            <a:r>
              <a:rPr lang="en-US" altLang="zh-CN" sz="1600" dirty="0">
                <a:latin typeface="+mn-lt"/>
                <a:ea typeface="+mn-ea"/>
                <a:cs typeface="+mn-cs"/>
              </a:rPr>
              <a:t>write it to a text </a:t>
            </a:r>
            <a:r>
              <a:rPr lang="en-US" altLang="zh-CN" sz="1600" dirty="0" smtClean="0">
                <a:latin typeface="+mn-lt"/>
                <a:ea typeface="+mn-ea"/>
                <a:cs typeface="+mn-cs"/>
              </a:rPr>
              <a:t>file</a:t>
            </a:r>
            <a:br>
              <a:rPr lang="en-US" altLang="zh-CN" sz="1600" dirty="0" smtClean="0">
                <a:latin typeface="+mn-lt"/>
                <a:ea typeface="+mn-ea"/>
                <a:cs typeface="+mn-cs"/>
              </a:rPr>
            </a:br>
            <a:r>
              <a:rPr lang="en-US" altLang="zh-CN" sz="1600" dirty="0">
                <a:latin typeface="+mn-lt"/>
                <a:ea typeface="+mn-ea"/>
                <a:cs typeface="+mn-cs"/>
              </a:rPr>
              <a:t/>
            </a:r>
            <a:br>
              <a:rPr lang="en-US" altLang="zh-CN" sz="1600" dirty="0">
                <a:latin typeface="+mn-lt"/>
                <a:ea typeface="+mn-ea"/>
                <a:cs typeface="+mn-cs"/>
              </a:rPr>
            </a:br>
            <a:r>
              <a:rPr lang="en-US" altLang="zh-CN" sz="1600" dirty="0">
                <a:latin typeface="+mn-lt"/>
                <a:ea typeface="+mn-ea"/>
                <a:cs typeface="+mn-cs"/>
              </a:rPr>
              <a:t>U</a:t>
            </a:r>
            <a:r>
              <a:rPr lang="en-US" altLang="zh-CN" sz="1600" dirty="0" smtClean="0">
                <a:latin typeface="+mn-lt"/>
                <a:ea typeface="+mn-ea"/>
                <a:cs typeface="+mn-cs"/>
              </a:rPr>
              <a:t>se C-Finder load the text file into it and calculate the size and the number of communities</a:t>
            </a:r>
            <a:br>
              <a:rPr lang="en-US" altLang="zh-CN" sz="1600" dirty="0" smtClean="0">
                <a:latin typeface="+mn-lt"/>
                <a:ea typeface="+mn-ea"/>
                <a:cs typeface="+mn-cs"/>
              </a:rPr>
            </a:br>
            <a:r>
              <a:rPr lang="en-US" altLang="zh-CN" sz="1600" dirty="0">
                <a:latin typeface="+mn-lt"/>
                <a:ea typeface="+mn-ea"/>
                <a:cs typeface="+mn-cs"/>
              </a:rPr>
              <a:t/>
            </a:r>
            <a:br>
              <a:rPr lang="en-US" altLang="zh-CN" sz="1600" dirty="0">
                <a:latin typeface="+mn-lt"/>
                <a:ea typeface="+mn-ea"/>
                <a:cs typeface="+mn-cs"/>
              </a:rPr>
            </a:br>
            <a:r>
              <a:rPr lang="en-US" altLang="zh-CN" sz="1600" dirty="0">
                <a:latin typeface="+mn-lt"/>
                <a:ea typeface="+mn-ea"/>
                <a:cs typeface="+mn-cs"/>
              </a:rPr>
              <a:t>U</a:t>
            </a:r>
            <a:r>
              <a:rPr lang="en-US" altLang="zh-CN" sz="1600" dirty="0" smtClean="0">
                <a:latin typeface="+mn-lt"/>
                <a:ea typeface="+mn-ea"/>
                <a:cs typeface="+mn-cs"/>
              </a:rPr>
              <a:t>se Python </a:t>
            </a:r>
            <a:r>
              <a:rPr lang="en-US" altLang="zh-CN" sz="1600" dirty="0">
                <a:latin typeface="+mn-lt"/>
                <a:ea typeface="+mn-ea"/>
                <a:cs typeface="+mn-cs"/>
              </a:rPr>
              <a:t>script to collect the result of </a:t>
            </a:r>
            <a:r>
              <a:rPr lang="en-US" altLang="zh-CN" sz="1600" dirty="0" smtClean="0">
                <a:latin typeface="+mn-lt"/>
                <a:ea typeface="+mn-ea"/>
                <a:cs typeface="+mn-cs"/>
              </a:rPr>
              <a:t>C-Finder </a:t>
            </a:r>
            <a:r>
              <a:rPr lang="en-US" altLang="zh-CN" sz="1600" dirty="0">
                <a:latin typeface="+mn-lt"/>
                <a:ea typeface="+mn-ea"/>
                <a:cs typeface="+mn-cs"/>
              </a:rPr>
              <a:t>and plot the </a:t>
            </a:r>
            <a:r>
              <a:rPr lang="en-US" altLang="zh-CN" sz="1600" dirty="0" smtClean="0">
                <a:latin typeface="+mn-lt"/>
                <a:ea typeface="+mn-ea"/>
                <a:cs typeface="+mn-cs"/>
              </a:rPr>
              <a:t>it </a:t>
            </a:r>
            <a:r>
              <a:rPr lang="en-US" altLang="zh-CN" sz="1600" dirty="0">
                <a:latin typeface="+mn-lt"/>
                <a:ea typeface="+mn-ea"/>
                <a:cs typeface="+mn-cs"/>
              </a:rPr>
              <a:t>on the </a:t>
            </a:r>
            <a:r>
              <a:rPr lang="en-US" altLang="zh-CN" sz="1600" dirty="0" smtClean="0">
                <a:latin typeface="+mn-lt"/>
                <a:ea typeface="+mn-ea"/>
                <a:cs typeface="+mn-cs"/>
              </a:rPr>
              <a:t>figure</a:t>
            </a:r>
            <a:endParaRPr lang="zh-CN" altLang="zh-CN" sz="1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304800"/>
            <a:ext cx="723900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US" altLang="zh-CN" sz="2400" b="1" dirty="0">
                <a:solidFill>
                  <a:schemeClr val="bg1"/>
                </a:solidFill>
                <a:latin typeface="Calibri" pitchFamily="34" charset="0"/>
              </a:rPr>
              <a:t>Average Number of k-clique-communities</a:t>
            </a:r>
            <a:endParaRPr lang="zh-CN" altLang="zh-CN" sz="2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9218" name="Picture 2" descr="http://cfinder.org/wiki/fig2/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819399"/>
            <a:ext cx="4876800" cy="3960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82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295400" y="914400"/>
            <a:ext cx="701040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US" altLang="zh-CN" sz="2400" b="1" dirty="0">
                <a:solidFill>
                  <a:schemeClr val="bg1"/>
                </a:solidFill>
              </a:rPr>
              <a:t>Average Number of k-clique-communities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0200"/>
            <a:ext cx="6839272" cy="415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52900"/>
            <a:ext cx="2794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6554867" cy="3276600"/>
          </a:xfrm>
        </p:spPr>
        <p:txBody>
          <a:bodyPr>
            <a:normAutofit/>
          </a:bodyPr>
          <a:lstStyle/>
          <a:p>
            <a:r>
              <a:rPr lang="en-US" dirty="0" smtClean="0"/>
              <a:t>Could detect the spread of information, disease , influence, etc.</a:t>
            </a:r>
          </a:p>
          <a:p>
            <a:r>
              <a:rPr lang="en-US" dirty="0" smtClean="0"/>
              <a:t>Learn people and suggest them related search. E.g: Google, Facebook, etc.</a:t>
            </a:r>
          </a:p>
          <a:p>
            <a:r>
              <a:rPr lang="en-US" dirty="0" smtClean="0"/>
              <a:t>Impact on social networks on social and economic outcomes. E.g: I Phone bought by reference from a friend, voting, decision making,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848600" cy="1524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Benefits of analyzing social networks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828800"/>
            <a:ext cx="7408333" cy="345069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100" dirty="0" smtClean="0"/>
              <a:t>Initialize a network specifying the number of nodes and vertices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100" dirty="0" smtClean="0"/>
              <a:t>Grow the network up to a certain limit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100" dirty="0" smtClean="0"/>
              <a:t>Find the degree of the network and compare it with the ideal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100" dirty="0" smtClean="0"/>
              <a:t>Find the number of clusters (triangles) formed in this network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100" dirty="0" smtClean="0"/>
              <a:t>Find the k- nearest neighbours for all possibilities of network growth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100" dirty="0" smtClean="0"/>
              <a:t>Find the average shortest path length of the network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100" dirty="0" smtClean="0"/>
              <a:t>Find the average number of k-clique communities.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sz="22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 smtClean="0"/>
              <a:t>Recap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8856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blogs.adobe.com/captivate/files/2011/05/Assessment-SB-Templa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609600"/>
            <a:ext cx="4069935" cy="41148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90800" y="5029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Any Questions? 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60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236549"/>
            <a:ext cx="2088160" cy="231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835696" y="620688"/>
            <a:ext cx="2965356" cy="650503"/>
          </a:xfrm>
        </p:spPr>
        <p:txBody>
          <a:bodyPr>
            <a:normAutofit/>
          </a:bodyPr>
          <a:lstStyle/>
          <a:p>
            <a:pPr marL="285750" lvl="1" indent="-285750" algn="l" rtl="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lt"/>
                <a:ea typeface="+mn-ea"/>
                <a:cs typeface="+mn-cs"/>
              </a:rPr>
              <a:t>Simulation Interface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1850109" y="1314496"/>
            <a:ext cx="3369963" cy="746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altLang="zh-CN" kern="0" dirty="0">
                <a:solidFill>
                  <a:schemeClr val="tx2"/>
                </a:solidFill>
              </a:rPr>
              <a:t>Algorithm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kern="0" dirty="0">
                <a:solidFill>
                  <a:schemeClr val="tx2"/>
                </a:solidFill>
              </a:rPr>
              <a:t>of the Model</a:t>
            </a:r>
            <a:endParaRPr lang="zh-CN" altLang="en-US" kern="0" dirty="0">
              <a:solidFill>
                <a:schemeClr val="tx2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850108" y="2060848"/>
            <a:ext cx="4090043" cy="623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altLang="zh-CN" kern="0" dirty="0">
                <a:solidFill>
                  <a:schemeClr val="tx2"/>
                </a:solidFill>
              </a:rPr>
              <a:t>Implementation of the Model</a:t>
            </a: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850108" y="2708920"/>
            <a:ext cx="3485181" cy="735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altLang="zh-CN" kern="0" dirty="0">
                <a:solidFill>
                  <a:schemeClr val="tx2"/>
                </a:solidFill>
              </a:rPr>
              <a:t>Vertex </a:t>
            </a:r>
            <a:r>
              <a:rPr lang="en-US" altLang="zh-CN" kern="0" dirty="0" smtClean="0">
                <a:solidFill>
                  <a:schemeClr val="tx2"/>
                </a:solidFill>
              </a:rPr>
              <a:t>Degree Distribution</a:t>
            </a:r>
            <a:endParaRPr lang="en-US" altLang="zh-CN" kern="0" dirty="0">
              <a:solidFill>
                <a:schemeClr val="tx2"/>
              </a:solidFill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850109" y="3464574"/>
            <a:ext cx="308193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altLang="zh-CN" kern="0" dirty="0">
                <a:solidFill>
                  <a:schemeClr val="tx2"/>
                </a:solidFill>
              </a:rPr>
              <a:t>Clustering </a:t>
            </a:r>
            <a:r>
              <a:rPr lang="en-US" altLang="zh-CN" kern="0" dirty="0" smtClean="0">
                <a:solidFill>
                  <a:schemeClr val="tx2"/>
                </a:solidFill>
              </a:rPr>
              <a:t>Spectrum</a:t>
            </a:r>
            <a:endParaRPr lang="en-US" altLang="zh-CN" kern="0" dirty="0">
              <a:solidFill>
                <a:schemeClr val="tx2"/>
              </a:solidFill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1850109" y="4135413"/>
            <a:ext cx="4738115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altLang="zh-CN" kern="0" dirty="0">
                <a:solidFill>
                  <a:schemeClr val="tx2"/>
                </a:solidFill>
              </a:rPr>
              <a:t>Average </a:t>
            </a:r>
            <a:r>
              <a:rPr lang="en-US" altLang="zh-CN" kern="0" dirty="0" smtClean="0">
                <a:solidFill>
                  <a:schemeClr val="tx2"/>
                </a:solidFill>
              </a:rPr>
              <a:t>Nearest-Neighbor </a:t>
            </a:r>
            <a:r>
              <a:rPr lang="en-US" altLang="zh-CN" kern="0" dirty="0">
                <a:solidFill>
                  <a:schemeClr val="tx2"/>
                </a:solidFill>
              </a:rPr>
              <a:t>Degree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838232" y="4801118"/>
            <a:ext cx="388589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altLang="zh-CN" kern="0" dirty="0">
                <a:solidFill>
                  <a:schemeClr val="tx2"/>
                </a:solidFill>
              </a:rPr>
              <a:t>Average Shortest Path Lengths</a:t>
            </a: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1850109" y="5452744"/>
            <a:ext cx="5314179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altLang="zh-CN" kern="0" dirty="0">
                <a:solidFill>
                  <a:schemeClr val="tx2"/>
                </a:solidFill>
              </a:rPr>
              <a:t>Average Number of k-clique-communities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76400" y="2286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  Project contents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5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00" y="147315"/>
            <a:ext cx="5486400" cy="576063"/>
          </a:xfrm>
        </p:spPr>
        <p:txBody>
          <a:bodyPr>
            <a:noAutofit/>
          </a:bodyPr>
          <a:lstStyle/>
          <a:p>
            <a:pPr lvl="1" algn="l" rtl="0"/>
            <a:r>
              <a:rPr lang="en-US" altLang="zh-CN" sz="2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Simulation Interface</a:t>
            </a:r>
            <a:endParaRPr lang="zh-CN" altLang="en-US" sz="28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12" y="685800"/>
            <a:ext cx="8600372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54102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 Ease of use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 User – Friendly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 More clarity in presentation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7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524000"/>
            <a:ext cx="7162800" cy="762000"/>
          </a:xfrm>
        </p:spPr>
        <p:txBody>
          <a:bodyPr>
            <a:normAutofit/>
          </a:bodyPr>
          <a:lstStyle/>
          <a:p>
            <a:pPr marL="285750" lvl="1" indent="-285750" algn="l" rtl="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Calibri" pitchFamily="34" charset="0"/>
                <a:ea typeface="+mn-ea"/>
                <a:cs typeface="+mn-cs"/>
              </a:rPr>
              <a:t>Start with a seed network of N</a:t>
            </a:r>
            <a:r>
              <a:rPr lang="en-US" altLang="zh-CN" sz="2000" baseline="-25000" dirty="0" smtClean="0">
                <a:latin typeface="Calibri" pitchFamily="34" charset="0"/>
                <a:ea typeface="+mn-ea"/>
                <a:cs typeface="+mn-cs"/>
              </a:rPr>
              <a:t>0</a:t>
            </a:r>
            <a:r>
              <a:rPr lang="en-US" altLang="zh-CN" sz="2000" dirty="0" smtClean="0">
                <a:latin typeface="Calibri" pitchFamily="34" charset="0"/>
                <a:ea typeface="+mn-ea"/>
                <a:cs typeface="+mn-cs"/>
              </a:rPr>
              <a:t> vertices – Where </a:t>
            </a:r>
            <a:r>
              <a:rPr lang="en-US" altLang="zh-CN" sz="2000" dirty="0" smtClean="0">
                <a:latin typeface="Calibri" pitchFamily="34" charset="0"/>
              </a:rPr>
              <a:t>N</a:t>
            </a:r>
            <a:r>
              <a:rPr lang="en-US" altLang="zh-CN" sz="2000" baseline="-25000" dirty="0" smtClean="0">
                <a:latin typeface="Calibri" pitchFamily="34" charset="0"/>
              </a:rPr>
              <a:t>0 </a:t>
            </a:r>
            <a:r>
              <a:rPr lang="en-US" altLang="zh-CN" sz="2000" dirty="0" smtClean="0">
                <a:latin typeface="Calibri" pitchFamily="34" charset="0"/>
              </a:rPr>
              <a:t> represents the no of initial nodes (vertices)</a:t>
            </a:r>
            <a:endParaRPr lang="zh-CN" altLang="en-US" sz="1600" dirty="0"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38200" y="685800"/>
            <a:ext cx="426720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US" altLang="zh-CN" sz="2400" b="1" dirty="0">
                <a:solidFill>
                  <a:schemeClr val="bg1"/>
                </a:solidFill>
              </a:rPr>
              <a:t>Algorithm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of the model</a:t>
            </a:r>
            <a:endParaRPr lang="zh-CN" altLang="en-US" sz="2400" b="1" kern="0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/>
              <p:cNvSpPr txBox="1">
                <a:spLocks/>
              </p:cNvSpPr>
              <p:nvPr/>
            </p:nvSpPr>
            <p:spPr>
              <a:xfrm>
                <a:off x="841996" y="2429272"/>
                <a:ext cx="7186387" cy="74635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85750" lvl="1" indent="-285750">
                  <a:buFont typeface="Wingdings" panose="05000000000000000000" pitchFamily="2" charset="2"/>
                  <a:buChar char="Ø"/>
                </a:pPr>
                <a:r>
                  <a:rPr lang="en-US" altLang="zh-CN" sz="2000" kern="0" dirty="0" smtClean="0">
                    <a:solidFill>
                      <a:schemeClr val="tx2"/>
                    </a:solidFill>
                    <a:latin typeface="Calibri" pitchFamily="34" charset="0"/>
                  </a:rPr>
                  <a:t>pick on average mr </a:t>
                </a:r>
                <a14:m>
                  <m:oMath xmlns:m="http://schemas.openxmlformats.org/officeDocument/2006/math">
                    <m:r>
                      <a:rPr lang="en-US" altLang="zh-CN" sz="2000" ker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000" kern="0" dirty="0">
                    <a:solidFill>
                      <a:schemeClr val="tx2"/>
                    </a:solidFill>
                    <a:latin typeface="Calibri" pitchFamily="34" charset="0"/>
                  </a:rPr>
                  <a:t> 1 random vertices as initial contacts</a:t>
                </a:r>
                <a:endParaRPr lang="zh-CN" altLang="en-US" sz="2000" kern="0" dirty="0">
                  <a:solidFill>
                    <a:schemeClr val="tx2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96" y="2429272"/>
                <a:ext cx="7186387" cy="746352"/>
              </a:xfrm>
              <a:prstGeom prst="rect">
                <a:avLst/>
              </a:prstGeom>
              <a:blipFill rotWithShape="1">
                <a:blip r:embed="rId2"/>
                <a:stretch>
                  <a:fillRect l="-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标题 1"/>
              <p:cNvSpPr txBox="1">
                <a:spLocks/>
              </p:cNvSpPr>
              <p:nvPr/>
            </p:nvSpPr>
            <p:spPr>
              <a:xfrm>
                <a:off x="841996" y="3321532"/>
                <a:ext cx="7978475" cy="62363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85750" lvl="1" indent="-285750">
                  <a:buFont typeface="Wingdings" panose="05000000000000000000" pitchFamily="2" charset="2"/>
                  <a:buChar char="Ø"/>
                </a:pPr>
                <a:r>
                  <a:rPr lang="en-US" altLang="zh-CN" sz="2000" kern="0" dirty="0" smtClean="0">
                    <a:solidFill>
                      <a:schemeClr val="tx2"/>
                    </a:solidFill>
                    <a:latin typeface="Calibri" pitchFamily="34" charset="0"/>
                  </a:rPr>
                  <a:t>pick on average </a:t>
                </a:r>
                <a:r>
                  <a:rPr lang="en-US" altLang="zh-CN" sz="2000" kern="0" dirty="0">
                    <a:solidFill>
                      <a:schemeClr val="tx2"/>
                    </a:solidFill>
                    <a:latin typeface="Calibri" pitchFamily="34" charset="0"/>
                  </a:rPr>
                  <a:t>ms</a:t>
                </a:r>
                <a:r>
                  <a:rPr lang="en-US" altLang="zh-CN" sz="2000" kern="0" dirty="0" smtClean="0">
                    <a:solidFill>
                      <a:schemeClr val="tx2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ker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000" kern="0" dirty="0">
                    <a:solidFill>
                      <a:schemeClr val="tx2"/>
                    </a:solidFill>
                    <a:latin typeface="Calibri" pitchFamily="34" charset="0"/>
                  </a:rPr>
                  <a:t> 0 </a:t>
                </a:r>
                <a:r>
                  <a:rPr lang="en-US" altLang="zh-CN" sz="2000" kern="0" dirty="0" smtClean="0">
                    <a:solidFill>
                      <a:schemeClr val="tx2"/>
                    </a:solidFill>
                    <a:latin typeface="Calibri" pitchFamily="34" charset="0"/>
                  </a:rPr>
                  <a:t>neighbors </a:t>
                </a:r>
                <a:r>
                  <a:rPr lang="en-US" altLang="zh-CN" sz="2000" kern="0" dirty="0">
                    <a:solidFill>
                      <a:schemeClr val="tx2"/>
                    </a:solidFill>
                    <a:latin typeface="Calibri" pitchFamily="34" charset="0"/>
                  </a:rPr>
                  <a:t>of each initial contact as secondary contacts</a:t>
                </a:r>
                <a:endParaRPr lang="zh-CN" altLang="en-US" sz="2000" kern="0" dirty="0">
                  <a:solidFill>
                    <a:schemeClr val="tx2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96" y="3321532"/>
                <a:ext cx="7978475" cy="623639"/>
              </a:xfrm>
              <a:prstGeom prst="rect">
                <a:avLst/>
              </a:prstGeom>
              <a:blipFill rotWithShape="1">
                <a:blip r:embed="rId3"/>
                <a:stretch>
                  <a:fillRect l="-611" t="-10784" b="-2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 txBox="1">
            <a:spLocks/>
          </p:cNvSpPr>
          <p:nvPr/>
        </p:nvSpPr>
        <p:spPr>
          <a:xfrm>
            <a:off x="841996" y="4070523"/>
            <a:ext cx="7690444" cy="735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altLang="zh-CN" sz="2000" kern="0" dirty="0" smtClean="0">
                <a:solidFill>
                  <a:schemeClr val="tx2"/>
                </a:solidFill>
                <a:latin typeface="Calibri" pitchFamily="34" charset="0"/>
              </a:rPr>
              <a:t>Connect the new vertex to the initial and then to its secondary contacts</a:t>
            </a:r>
            <a:endParaRPr lang="zh-CN" altLang="en-US" sz="2000" kern="0" dirty="0" smtClean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4876800"/>
            <a:ext cx="7186387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altLang="zh-CN" sz="2000" kern="0" dirty="0" smtClean="0">
                <a:solidFill>
                  <a:schemeClr val="tx2"/>
                </a:solidFill>
                <a:latin typeface="Calibri" pitchFamily="34" charset="0"/>
              </a:rPr>
              <a:t>Repeat steps 2–4 until the network has grown to desired size</a:t>
            </a:r>
            <a:endParaRPr lang="zh-CN" altLang="en-US" sz="2000" kern="0" dirty="0" smtClean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79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29"/>
          <a:stretch/>
        </p:blipFill>
        <p:spPr bwMode="auto">
          <a:xfrm>
            <a:off x="6781800" y="4419600"/>
            <a:ext cx="2242984" cy="195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ctrTitle"/>
              </p:nvPr>
            </p:nvSpPr>
            <p:spPr>
              <a:xfrm>
                <a:off x="759912" y="1283783"/>
                <a:ext cx="7560840" cy="3384376"/>
              </a:xfrm>
            </p:spPr>
            <p:txBody>
              <a:bodyPr>
                <a:noAutofit/>
              </a:bodyPr>
              <a:lstStyle/>
              <a:p>
                <a:pPr lvl="1" algn="l" rtl="0"/>
                <a:r>
                  <a:rPr lang="en-US" altLang="zh-CN" b="1" dirty="0" smtClean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Step </a:t>
                </a:r>
                <a:r>
                  <a:rPr lang="en-US" altLang="zh-CN" sz="2400" b="1" dirty="0" smtClean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1:</a:t>
                </a:r>
                <a:r>
                  <a:rPr lang="en-US" altLang="zh-CN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/>
                </a:r>
                <a:br>
                  <a:rPr lang="en-US" altLang="zh-CN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</a:br>
                <a:r>
                  <a:rPr lang="en-US" altLang="zh-CN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/>
                </a:r>
                <a:br>
                  <a:rPr lang="en-US" altLang="zh-CN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</a:br>
                <a:r>
                  <a:rPr lang="en-US" altLang="zh-CN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use </a:t>
                </a:r>
                <a:r>
                  <a:rPr lang="en-US" altLang="zh-CN" dirty="0" err="1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Matlab</a:t>
                </a:r>
                <a:r>
                  <a:rPr lang="en-US" altLang="zh-CN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 function </a:t>
                </a:r>
                <a:r>
                  <a:rPr lang="en-US" altLang="zh-CN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rand to generate </a:t>
                </a:r>
                <a:r>
                  <a:rPr lang="en-US" altLang="zh-CN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an </a:t>
                </a:r>
                <a:r>
                  <a:rPr lang="en-US" altLang="zh-CN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N</a:t>
                </a:r>
                <a:r>
                  <a:rPr lang="en-US" altLang="zh-CN" baseline="-25000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0</a:t>
                </a:r>
                <a:r>
                  <a:rPr lang="en-US" altLang="zh-CN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 by N</a:t>
                </a:r>
                <a:r>
                  <a:rPr lang="en-US" altLang="zh-CN" baseline="-25000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0</a:t>
                </a:r>
                <a:r>
                  <a:rPr lang="en-US" altLang="zh-CN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 matrix </a:t>
                </a:r>
                <a:r>
                  <a:rPr lang="en-US" altLang="zh-CN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/>
                </a:r>
                <a:br>
                  <a:rPr lang="en-US" altLang="zh-CN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</a:br>
                <a:r>
                  <a:rPr lang="en-US" altLang="zh-CN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/>
                </a:r>
                <a:br>
                  <a:rPr lang="en-US" altLang="zh-CN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</a:br>
                <a:r>
                  <a:rPr lang="en-US" altLang="zh-CN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Compare the matrix with </a:t>
                </a:r>
                <a:r>
                  <a:rPr lang="en-US" altLang="zh-CN" dirty="0" err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randThresh</a:t>
                </a:r>
                <a:r>
                  <a:rPr lang="en-US" altLang="zh-CN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/>
                </a:r>
                <a:br>
                  <a:rPr lang="en-US" altLang="zh-CN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</a:br>
                <a:r>
                  <a:rPr lang="en-US" altLang="zh-CN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(element = 1 if element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</m:t>
                    </m:r>
                  </m:oMath>
                </a14:m>
                <a:r>
                  <a:rPr lang="en-US" altLang="zh-CN" dirty="0" smtClean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dirty="0" err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randThresh</a:t>
                </a:r>
                <a:r>
                  <a:rPr lang="en-US" altLang="zh-CN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, otherwise element = 0)</a:t>
                </a:r>
                <a:br>
                  <a:rPr lang="en-US" altLang="zh-CN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</a:br>
                <a:r>
                  <a:rPr lang="en-US" altLang="zh-CN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/>
                </a:r>
                <a:br>
                  <a:rPr lang="en-US" altLang="zh-CN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</a:br>
                <a:r>
                  <a:rPr lang="en-US" altLang="zh-CN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Set the diagonal element to 0</a:t>
                </a:r>
                <a:br>
                  <a:rPr lang="en-US" altLang="zh-CN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</a:br>
                <a:r>
                  <a:rPr lang="en-US" altLang="zh-CN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/>
                </a:r>
                <a:br>
                  <a:rPr lang="en-US" altLang="zh-CN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</a:br>
                <a:r>
                  <a:rPr lang="en-US" altLang="zh-CN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Go through all the elements and set element(j, </a:t>
                </a:r>
                <a:r>
                  <a:rPr lang="en-US" altLang="zh-CN" dirty="0" err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i</a:t>
                </a:r>
                <a:r>
                  <a:rPr lang="en-US" altLang="zh-CN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) to 1 if element(</a:t>
                </a:r>
                <a:r>
                  <a:rPr lang="en-US" altLang="zh-CN" dirty="0" err="1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i</a:t>
                </a:r>
                <a:r>
                  <a:rPr lang="en-US" altLang="zh-CN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, j) is equal to 1</a:t>
                </a:r>
                <a:endParaRPr lang="zh-CN" altLang="en-US" dirty="0">
                  <a:solidFill>
                    <a:schemeClr val="tx2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59912" y="1283783"/>
                <a:ext cx="7560840" cy="3384376"/>
              </a:xfrm>
              <a:blipFill rotWithShape="1">
                <a:blip r:embed="rId4"/>
                <a:stretch>
                  <a:fillRect l="-726" b="-2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1"/>
          <p:cNvSpPr txBox="1">
            <a:spLocks/>
          </p:cNvSpPr>
          <p:nvPr/>
        </p:nvSpPr>
        <p:spPr>
          <a:xfrm>
            <a:off x="762000" y="685800"/>
            <a:ext cx="586740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US" altLang="zh-CN" sz="2800" b="1" dirty="0">
                <a:solidFill>
                  <a:schemeClr val="bg1"/>
                </a:solidFill>
              </a:rPr>
              <a:t>Implementation of the Model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23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04800" y="304800"/>
            <a:ext cx="762000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US" altLang="zh-CN" sz="2400" b="1" dirty="0" smtClean="0">
                <a:solidFill>
                  <a:schemeClr val="bg1"/>
                </a:solidFill>
              </a:rPr>
              <a:t>Initialization of </a:t>
            </a:r>
            <a:r>
              <a:rPr lang="en-US" altLang="zh-CN" sz="2400" b="1" dirty="0">
                <a:solidFill>
                  <a:schemeClr val="bg1"/>
                </a:solidFill>
              </a:rPr>
              <a:t>the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random </a:t>
            </a:r>
            <a:r>
              <a:rPr lang="en-US" altLang="zh-CN" sz="2400" b="1" dirty="0">
                <a:solidFill>
                  <a:schemeClr val="bg1"/>
                </a:solidFill>
              </a:rPr>
              <a:t>Model with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10 vertices 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2" y="953900"/>
            <a:ext cx="4872564" cy="25471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673740"/>
            <a:ext cx="4896544" cy="29437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2600" y="12954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  <a:t>MatLab – Plot representation</a:t>
            </a:r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. 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41910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itchFamily="34" charset="0"/>
              </a:rPr>
              <a:t>Gephi (Network tool)</a:t>
            </a:r>
            <a:endParaRPr lang="en-US" sz="20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3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85800" y="457200"/>
            <a:ext cx="487680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US" altLang="zh-CN" sz="2800" b="1" dirty="0">
                <a:solidFill>
                  <a:schemeClr val="bg1"/>
                </a:solidFill>
              </a:rPr>
              <a:t>Implementation of the Model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447800"/>
            <a:ext cx="7620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Calibri" pitchFamily="34" charset="0"/>
              </a:rPr>
              <a:t>Step 2:</a:t>
            </a:r>
            <a:r>
              <a:rPr lang="en-US" altLang="zh-CN" sz="2000" dirty="0" smtClean="0">
                <a:solidFill>
                  <a:schemeClr val="tx2"/>
                </a:solidFill>
                <a:latin typeface="Calibri" pitchFamily="34" charset="0"/>
              </a:rPr>
              <a:t/>
            </a:r>
            <a:br>
              <a:rPr lang="en-US" altLang="zh-CN" sz="2000" dirty="0" smtClean="0">
                <a:solidFill>
                  <a:schemeClr val="tx2"/>
                </a:solidFill>
                <a:latin typeface="Calibri" pitchFamily="34" charset="0"/>
              </a:rPr>
            </a:br>
            <a:r>
              <a:rPr lang="en-US" altLang="zh-CN" sz="2000" dirty="0" smtClean="0">
                <a:solidFill>
                  <a:schemeClr val="tx2"/>
                </a:solidFill>
                <a:latin typeface="Calibri" pitchFamily="34" charset="0"/>
              </a:rPr>
              <a:t/>
            </a:r>
            <a:br>
              <a:rPr lang="en-US" altLang="zh-CN" sz="2000" dirty="0" smtClean="0">
                <a:solidFill>
                  <a:schemeClr val="tx2"/>
                </a:solidFill>
                <a:latin typeface="Calibri" pitchFamily="34" charset="0"/>
              </a:rPr>
            </a:br>
            <a:r>
              <a:rPr lang="en-US" altLang="zh-CN" sz="2000" dirty="0" smtClean="0">
                <a:solidFill>
                  <a:schemeClr val="tx2"/>
                </a:solidFill>
                <a:latin typeface="Calibri" pitchFamily="34" charset="0"/>
              </a:rPr>
              <a:t>For a new vertices to join a network</a:t>
            </a:r>
            <a:br>
              <a:rPr lang="en-US" altLang="zh-CN" sz="2000" dirty="0" smtClean="0">
                <a:solidFill>
                  <a:schemeClr val="tx2"/>
                </a:solidFill>
                <a:latin typeface="Calibri" pitchFamily="34" charset="0"/>
              </a:rPr>
            </a:br>
            <a:r>
              <a:rPr lang="en-US" altLang="zh-CN" sz="2000" dirty="0" smtClean="0">
                <a:solidFill>
                  <a:schemeClr val="tx2"/>
                </a:solidFill>
                <a:latin typeface="Calibri" pitchFamily="34" charset="0"/>
              </a:rPr>
              <a:t>Generate the number of first contacts based on the probability matrix </a:t>
            </a:r>
            <a:r>
              <a:rPr lang="en-US" altLang="zh-CN" sz="2000" dirty="0" err="1" smtClean="0">
                <a:solidFill>
                  <a:schemeClr val="tx2"/>
                </a:solidFill>
                <a:latin typeface="Calibri" pitchFamily="34" charset="0"/>
              </a:rPr>
              <a:t>m</a:t>
            </a:r>
            <a:r>
              <a:rPr lang="en-US" altLang="zh-CN" sz="2000" baseline="-25000" dirty="0" err="1" smtClean="0">
                <a:solidFill>
                  <a:schemeClr val="tx2"/>
                </a:solidFill>
                <a:latin typeface="Calibri" pitchFamily="34" charset="0"/>
              </a:rPr>
              <a:t>r</a:t>
            </a:r>
            <a:endParaRPr lang="en-US" altLang="zh-CN" sz="2000" baseline="-25000" dirty="0" smtClean="0">
              <a:solidFill>
                <a:schemeClr val="tx2"/>
              </a:solidFill>
              <a:latin typeface="Calibri" pitchFamily="34" charset="0"/>
            </a:endParaRPr>
          </a:p>
          <a:p>
            <a:r>
              <a:rPr lang="en-US" altLang="zh-CN" sz="2000" dirty="0" smtClean="0">
                <a:solidFill>
                  <a:schemeClr val="tx2"/>
                </a:solidFill>
                <a:latin typeface="Calibri" pitchFamily="34" charset="0"/>
              </a:rPr>
              <a:t/>
            </a:r>
            <a:br>
              <a:rPr lang="en-US" altLang="zh-CN" sz="2000" dirty="0" smtClean="0">
                <a:solidFill>
                  <a:schemeClr val="tx2"/>
                </a:solidFill>
                <a:latin typeface="Calibri" pitchFamily="34" charset="0"/>
              </a:rPr>
            </a:br>
            <a:r>
              <a:rPr lang="en-US" altLang="zh-CN" sz="2000" dirty="0" smtClean="0">
                <a:solidFill>
                  <a:schemeClr val="tx2"/>
                </a:solidFill>
                <a:latin typeface="Calibri" pitchFamily="34" charset="0"/>
              </a:rPr>
              <a:t>Randomly pick up the first contact from the existing vertices</a:t>
            </a:r>
          </a:p>
          <a:p>
            <a:endParaRPr lang="en-US" sz="2000" dirty="0" smtClean="0">
              <a:solidFill>
                <a:schemeClr val="tx2"/>
              </a:solidFill>
              <a:latin typeface="Calibri" pitchFamily="34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Calibri" pitchFamily="34" charset="0"/>
              </a:rPr>
              <a:t>Algorithm is coded in such a way that the new vertices forms  links with one or more existing networks with the mentioned probabilities</a:t>
            </a:r>
            <a:endParaRPr lang="en-US" sz="20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99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518</TotalTime>
  <Words>1027</Words>
  <Application>Microsoft Office PowerPoint</Application>
  <PresentationFormat>全屏显示(4:3)</PresentationFormat>
  <Paragraphs>133</Paragraphs>
  <Slides>31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Waveform</vt:lpstr>
      <vt:lpstr>Analysis   of   A Model For Social Networks</vt:lpstr>
      <vt:lpstr>What is social network?</vt:lpstr>
      <vt:lpstr>Benefits of analyzing social networks</vt:lpstr>
      <vt:lpstr>Simulation Interface</vt:lpstr>
      <vt:lpstr>Simulation Interface</vt:lpstr>
      <vt:lpstr>Start with a seed network of N0 vertices – Where N0  represents the no of initial nodes (vertices)</vt:lpstr>
      <vt:lpstr>Step 1:  use Matlab function rand to generate an N0 by N0 matrix   Compare the matrix with randThresh (element = 1 if element ≥ randThresh, otherwise element = 0)  Set the diagonal element to 0  Go through all the elements and set element(j, i) to 1 if element(i, j) is equal to 1</vt:lpstr>
      <vt:lpstr>PowerPoint 演示文稿</vt:lpstr>
      <vt:lpstr>PowerPoint 演示文稿</vt:lpstr>
      <vt:lpstr>PowerPoint 演示文稿</vt:lpstr>
      <vt:lpstr>Step 4:  Connect the new vertices with first contacts and second contacts</vt:lpstr>
      <vt:lpstr>PowerPoint 演示文稿</vt:lpstr>
      <vt:lpstr>PowerPoint 演示文稿</vt:lpstr>
      <vt:lpstr>Four networks with different distribution are generated in the simulation:  Network1: mr = [■8("1" &amp;"2" @"0.95" &amp;0.05)]                ms = [■8("0" &amp;"1" &amp;"2" @0.25&amp;0.25&amp;0.25)    ■8("3" @0.25)]   Network2: mr = [■8("1" &amp;"2" @"0.95" &amp;0.05)]                 ms = [■8(0&amp;1&amp;2@0.33&amp;0.33&amp;0.33)]   Network3: mr = [■8("1" &amp;"2" @"0.95" &amp;0.05)]                 ms = [■8(0&amp;1@0.5&amp;0.5)]   Network4: mr= [■8(1&amp;2&amp;3@0.33&amp;0.33&amp;0.33)]         ms= [■8(0&amp;1&amp;2@0.33&amp;0.33&amp;0.33)]</vt:lpstr>
      <vt:lpstr>PowerPoint 演示文稿</vt:lpstr>
      <vt:lpstr>Degree Distribution Obtained in Ideal Model:   p(k)=AB^A 〖(k+C)〗^(-2/m_s -3)     (A=2 ((1+ m_s))/m_s , B=m_r (A+1+ m_s), C=Am_r) </vt:lpstr>
      <vt:lpstr>PowerPoint 演示文稿</vt:lpstr>
      <vt:lpstr>Clustering Spectrum Obtained in Ideal Model:  c_i (k_i )=  (2E_i (k_i))/(k_i ( k_i-1))  = 2 (k_i+Dln(k_i+C)-F)/(k_i ( k_i-1))       ( A=2 ((1+ m_s))/m_s , B=m_r (A+1+ m_s), C=Am_r, D=C(m_s-1), F=DlnB+ m_r)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To Calculate The Average Shortest Path Lengths:   Call function “sparse” on the vertices connection matrix   Call function “graphshortestpath” to calculate the shortest path between each 2 points of the vertices  Sum all the values of the shortest path and divide it by “n*(n-1)/2” (where n is the number of vertices)</vt:lpstr>
      <vt:lpstr>PowerPoint 演示文稿</vt:lpstr>
      <vt:lpstr>When the network is a small network with only few vertices, average shortest path lengths may be less than 1 because for some points, there is no path to link them</vt:lpstr>
      <vt:lpstr>PowerPoint 演示文稿</vt:lpstr>
      <vt:lpstr>Steps to  Obtained The Average Number of k-clique-communities:   Use MatLab to get all the links of our random network and write it to a text file  Use C-Finder load the text file into it and calculate the size and the number of communities  Use Python script to collect the result of C-Finder and plot the it on the figure</vt:lpstr>
      <vt:lpstr>PowerPoint 演示文稿</vt:lpstr>
      <vt:lpstr>Recap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 Model of Social Networks</dc:title>
  <dc:creator>alex</dc:creator>
  <cp:lastModifiedBy>alex</cp:lastModifiedBy>
  <cp:revision>378</cp:revision>
  <dcterms:created xsi:type="dcterms:W3CDTF">2014-06-20T19:48:03Z</dcterms:created>
  <dcterms:modified xsi:type="dcterms:W3CDTF">2014-07-03T10:35:56Z</dcterms:modified>
</cp:coreProperties>
</file>