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36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00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91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19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44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86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94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45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8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67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87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2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71C50-E420-4749-8AD0-582C133CD0BB}" type="datetimeFigureOut">
              <a:rPr lang="zh-TW" altLang="en-US" smtClean="0"/>
              <a:t>2016/8/12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50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8" y="409409"/>
            <a:ext cx="1006667" cy="18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62706" y="418194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3962" y="418194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3527" y="414268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62706" y="2544697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97913" y="409696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25095" y="2551996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414002" y="2549905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390759" y="414223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25432" y="4636428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62647" y="4642062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20383" y="4659568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274327"/>
              </p:ext>
            </p:extLst>
          </p:nvPr>
        </p:nvGraphicFramePr>
        <p:xfrm>
          <a:off x="2190572" y="855787"/>
          <a:ext cx="746523" cy="805013"/>
        </p:xfrm>
        <a:graphic>
          <a:graphicData uri="http://schemas.openxmlformats.org/drawingml/2006/table">
            <a:tbl>
              <a:tblPr/>
              <a:tblGrid>
                <a:gridCol w="376204"/>
                <a:gridCol w="370319"/>
              </a:tblGrid>
              <a:tr h="255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我的物品</a:t>
                      </a: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使用者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地點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類別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期限</a:t>
                      </a:r>
                      <a:endParaRPr lang="zh-TW" altLang="en-US" sz="500" b="1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庫存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3805"/>
              </p:ext>
            </p:extLst>
          </p:nvPr>
        </p:nvGraphicFramePr>
        <p:xfrm>
          <a:off x="4957677" y="583398"/>
          <a:ext cx="833966" cy="151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966"/>
              </a:tblGrid>
              <a:tr h="1516316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1000" b="1" u="none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氣泡機</a:t>
                      </a:r>
                      <a:endParaRPr lang="zh-TW" altLang="en-US" sz="1000" b="1" u="none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/>
                        <a:t>主臥</a:t>
                      </a: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衣櫥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層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50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108000" marB="230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6" name="向右箭號 35"/>
          <p:cNvSpPr/>
          <p:nvPr/>
        </p:nvSpPr>
        <p:spPr>
          <a:xfrm>
            <a:off x="4995365" y="1190866"/>
            <a:ext cx="131897" cy="81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7" name="圖片 36" descr="images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78" y="1360780"/>
            <a:ext cx="832294" cy="609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289612"/>
              </p:ext>
            </p:extLst>
          </p:nvPr>
        </p:nvGraphicFramePr>
        <p:xfrm>
          <a:off x="2173451" y="2958214"/>
          <a:ext cx="762294" cy="522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206"/>
                <a:gridCol w="470088"/>
              </a:tblGrid>
              <a:tr h="145742">
                <a:tc>
                  <a:txBody>
                    <a:bodyPr/>
                    <a:lstStyle/>
                    <a:p>
                      <a:r>
                        <a:rPr lang="zh-TW" altLang="en-US" sz="500" b="1" u="none" dirty="0" smtClean="0"/>
                        <a:t>氣泡機</a:t>
                      </a:r>
                      <a:endParaRPr lang="zh-TW" altLang="en-US" sz="500" b="1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主臥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">
                <a:tc>
                  <a:txBody>
                    <a:bodyPr/>
                    <a:lstStyle/>
                    <a:p>
                      <a:r>
                        <a:rPr lang="zh-TW" altLang="en-US" sz="500" b="1" u="none" dirty="0" smtClean="0"/>
                        <a:t>鑰匙</a:t>
                      </a:r>
                      <a:endParaRPr lang="zh-TW" altLang="en-US" sz="500" b="1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客廳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608">
                <a:tc>
                  <a:txBody>
                    <a:bodyPr/>
                    <a:lstStyle/>
                    <a:p>
                      <a:r>
                        <a:rPr lang="zh-TW" altLang="en-US" sz="500" b="1" u="none" dirty="0" smtClean="0"/>
                        <a:t>發票</a:t>
                      </a:r>
                      <a:endParaRPr lang="zh-TW" altLang="en-US" sz="500" b="1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客廳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b="1" u="none" dirty="0" smtClean="0"/>
                        <a:t>奶瓶</a:t>
                      </a:r>
                      <a:endParaRPr lang="zh-TW" altLang="en-US" sz="500" b="1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嬰兒房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2132523" y="2643683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我的物品</a:t>
            </a:r>
            <a:endParaRPr lang="zh-TW" altLang="en-US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95575"/>
              </p:ext>
            </p:extLst>
          </p:nvPr>
        </p:nvGraphicFramePr>
        <p:xfrm>
          <a:off x="3603271" y="889798"/>
          <a:ext cx="766874" cy="889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195"/>
                <a:gridCol w="381679"/>
              </a:tblGrid>
              <a:tr h="145742">
                <a:tc>
                  <a:txBody>
                    <a:bodyPr/>
                    <a:lstStyle/>
                    <a:p>
                      <a:r>
                        <a:rPr lang="zh-TW" altLang="en-US" sz="500" b="1" dirty="0" smtClean="0"/>
                        <a:t>氣泡機</a:t>
                      </a:r>
                      <a:endParaRPr lang="zh-TW" altLang="en-US" sz="500" b="1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主臥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">
                <a:tc>
                  <a:txBody>
                    <a:bodyPr/>
                    <a:lstStyle/>
                    <a:p>
                      <a:r>
                        <a:rPr lang="zh-TW" altLang="en-US" sz="500" b="1" dirty="0" smtClean="0"/>
                        <a:t>烤麵包機</a:t>
                      </a:r>
                      <a:endParaRPr lang="zh-TW" altLang="en-US" sz="500" b="1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廚房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608">
                <a:tc>
                  <a:txBody>
                    <a:bodyPr/>
                    <a:lstStyle/>
                    <a:p>
                      <a:r>
                        <a:rPr lang="zh-TW" altLang="en-US" sz="500" b="1" dirty="0" smtClean="0"/>
                        <a:t>果汁機</a:t>
                      </a:r>
                      <a:endParaRPr lang="zh-TW" altLang="en-US" sz="500" b="1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廚房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b="1" dirty="0" smtClean="0"/>
                        <a:t>榨汁機</a:t>
                      </a:r>
                      <a:endParaRPr lang="zh-TW" altLang="en-US" sz="500" b="1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廚房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b="1" dirty="0" smtClean="0"/>
                        <a:t>縫紉機</a:t>
                      </a:r>
                      <a:endParaRPr lang="zh-TW" altLang="en-US" sz="500" b="1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客廳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b="1" dirty="0" smtClean="0"/>
                        <a:t>掃地機</a:t>
                      </a:r>
                      <a:endParaRPr lang="zh-TW" altLang="en-US" sz="500" b="1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廚房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en-US" altLang="zh-TW" sz="500" b="1" dirty="0" smtClean="0"/>
                        <a:t>Xx</a:t>
                      </a:r>
                      <a:r>
                        <a:rPr lang="zh-TW" altLang="en-US" sz="500" b="1" dirty="0" smtClean="0"/>
                        <a:t>機</a:t>
                      </a:r>
                      <a:endParaRPr lang="zh-TW" altLang="en-US" sz="500" b="1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/>
                        <a:t>客廳</a:t>
                      </a:r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03945"/>
              </p:ext>
            </p:extLst>
          </p:nvPr>
        </p:nvGraphicFramePr>
        <p:xfrm>
          <a:off x="2157626" y="5074021"/>
          <a:ext cx="770010" cy="118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05"/>
                <a:gridCol w="385005"/>
              </a:tblGrid>
              <a:tr h="3955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dirty="0" smtClean="0"/>
                        <a:t>寶寶</a:t>
                      </a:r>
                      <a:endParaRPr lang="zh-TW" altLang="en-US" sz="500" u="sng" dirty="0"/>
                    </a:p>
                  </a:txBody>
                  <a:tcPr marL="46193" marR="46193" marT="23096" marB="23096" anchor="b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/>
                        <a:t>爸比</a:t>
                      </a:r>
                    </a:p>
                  </a:txBody>
                  <a:tcPr marL="46193" marR="46193" marT="23096" marB="23096" anchor="b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/>
                        <a:t>媽咪</a:t>
                      </a:r>
                    </a:p>
                  </a:txBody>
                  <a:tcPr marL="46193" marR="46193" marT="23096" marB="23096" anchor="b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/>
                        <a:t>阿公</a:t>
                      </a:r>
                    </a:p>
                  </a:txBody>
                  <a:tcPr marL="46193" marR="46193" marT="23096" marB="23096" anchor="b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/>
                        <a:t>阿嬤</a:t>
                      </a:r>
                    </a:p>
                  </a:txBody>
                  <a:tcPr marL="46193" marR="46193" marT="23096" marB="23096" anchor="b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/>
                        <a:t>阿姨</a:t>
                      </a:r>
                    </a:p>
                  </a:txBody>
                  <a:tcPr marL="46193" marR="46193" marT="23096" marB="23096" anchor="b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2093670" y="4761117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zh-TW" altLang="en-US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25065"/>
              </p:ext>
            </p:extLst>
          </p:nvPr>
        </p:nvGraphicFramePr>
        <p:xfrm>
          <a:off x="3558798" y="5079655"/>
          <a:ext cx="833966" cy="889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197"/>
                <a:gridCol w="409769"/>
              </a:tblGrid>
              <a:tr h="145742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奶瓶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嬰兒房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嬰兒奶粉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客廳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60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濕紙巾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嬰兒房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氣泡機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500" u="none" dirty="0" err="1" smtClean="0"/>
                        <a:t>Naja</a:t>
                      </a:r>
                      <a:r>
                        <a:rPr lang="zh-TW" altLang="en-US" sz="500" u="none" dirty="0" smtClean="0"/>
                        <a:t> 臥房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鑰匙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客廳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發票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客廳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奶瓶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嬰兒房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7" name="文字方塊 46"/>
          <p:cNvSpPr txBox="1"/>
          <p:nvPr/>
        </p:nvSpPr>
        <p:spPr>
          <a:xfrm>
            <a:off x="3558798" y="4766751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寶寶</a:t>
            </a:r>
            <a:endParaRPr lang="zh-TW" altLang="en-US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33865"/>
              </p:ext>
            </p:extLst>
          </p:nvPr>
        </p:nvGraphicFramePr>
        <p:xfrm>
          <a:off x="8110482" y="5097161"/>
          <a:ext cx="833966" cy="399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81"/>
                <a:gridCol w="456885"/>
              </a:tblGrid>
              <a:tr h="145742">
                <a:tc>
                  <a:txBody>
                    <a:bodyPr/>
                    <a:lstStyle/>
                    <a:p>
                      <a:r>
                        <a:rPr lang="zh-TW" altLang="en-US" sz="500" dirty="0" smtClean="0"/>
                        <a:t>鮮奶</a:t>
                      </a:r>
                      <a:endParaRPr lang="zh-TW" altLang="en-US" sz="500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500" u="none" dirty="0" smtClean="0"/>
                        <a:t>2016/8/3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">
                <a:tc>
                  <a:txBody>
                    <a:bodyPr/>
                    <a:lstStyle/>
                    <a:p>
                      <a:r>
                        <a:rPr lang="zh-TW" altLang="en-US" sz="500" dirty="0" smtClean="0"/>
                        <a:t>嬰兒奶粉</a:t>
                      </a:r>
                      <a:endParaRPr lang="zh-TW" altLang="en-US" sz="500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500" u="none" dirty="0" smtClean="0"/>
                        <a:t>2016/8/15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608">
                <a:tc>
                  <a:txBody>
                    <a:bodyPr/>
                    <a:lstStyle/>
                    <a:p>
                      <a:r>
                        <a:rPr lang="zh-TW" altLang="en-US" sz="500" dirty="0" smtClean="0"/>
                        <a:t>沙拉醬</a:t>
                      </a:r>
                      <a:endParaRPr lang="zh-TW" altLang="en-US" sz="500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500" u="none" dirty="0" smtClean="0"/>
                        <a:t>2016/8/30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8110482" y="4784257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期限</a:t>
            </a:r>
            <a:endParaRPr lang="zh-TW" altLang="en-US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087096" y="559919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</a:t>
            </a:r>
            <a:endParaRPr lang="zh-TW" altLang="en-US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8110482" y="2673786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zh-TW" altLang="en-US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582189"/>
              </p:ext>
            </p:extLst>
          </p:nvPr>
        </p:nvGraphicFramePr>
        <p:xfrm>
          <a:off x="8120756" y="2950785"/>
          <a:ext cx="833966" cy="1152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966"/>
              </a:tblGrid>
              <a:tr h="16220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dirty="0" smtClean="0"/>
                        <a:t>消耗品</a:t>
                      </a:r>
                      <a:endParaRPr lang="zh-TW" altLang="en-US" sz="500" u="sng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u="none" dirty="0" smtClean="0"/>
                        <a:t>加工食品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u="none" dirty="0" smtClean="0"/>
                        <a:t>飲料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u="none" dirty="0" smtClean="0"/>
                        <a:t>文件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/>
                        <a:t>重要物品</a:t>
                      </a:r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/>
                        <a:t>股東會贈品</a:t>
                      </a:r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2015"/>
              </p:ext>
            </p:extLst>
          </p:nvPr>
        </p:nvGraphicFramePr>
        <p:xfrm>
          <a:off x="9508152" y="2949253"/>
          <a:ext cx="833966" cy="644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5832"/>
                <a:gridCol w="458134"/>
              </a:tblGrid>
              <a:tr h="145742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衛生紙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主臥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尿布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嬰兒房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60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嬰兒奶粉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廚房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濕紙巾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嬰兒房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麵條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廚房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9441718" y="2664056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消耗品</a:t>
            </a: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58753"/>
              </p:ext>
            </p:extLst>
          </p:nvPr>
        </p:nvGraphicFramePr>
        <p:xfrm>
          <a:off x="9485992" y="805373"/>
          <a:ext cx="833966" cy="644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388"/>
                <a:gridCol w="402578"/>
              </a:tblGrid>
              <a:tr h="145742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戶口名簿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沙發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印章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茶几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60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電器說明書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電視櫃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影印紙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電腦桌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金紙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神龕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9419558" y="520176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客廳</a:t>
            </a:r>
            <a:endParaRPr lang="zh-TW" altLang="en-US" sz="1200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603271" y="663172"/>
            <a:ext cx="766874" cy="128797"/>
            <a:chOff x="3713129" y="1438483"/>
            <a:chExt cx="766874" cy="128797"/>
          </a:xfrm>
        </p:grpSpPr>
        <p:sp>
          <p:nvSpPr>
            <p:cNvPr id="41" name="圓角矩形 40"/>
            <p:cNvSpPr/>
            <p:nvPr/>
          </p:nvSpPr>
          <p:spPr>
            <a:xfrm>
              <a:off x="3713129" y="1438483"/>
              <a:ext cx="766874" cy="128797"/>
            </a:xfrm>
            <a:prstGeom prst="roundRect">
              <a:avLst/>
            </a:prstGeom>
            <a:gradFill>
              <a:gsLst>
                <a:gs pos="34000">
                  <a:schemeClr val="accent1">
                    <a:lumMod val="20000"/>
                    <a:lumOff val="80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zh-TW" altLang="en-US" sz="500" dirty="0" smtClean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</a:t>
              </a:r>
              <a:endParaRPr lang="zh-TW" altLang="en-US" sz="5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2321" y="1458856"/>
              <a:ext cx="93880" cy="88049"/>
            </a:xfrm>
            <a:prstGeom prst="rect">
              <a:avLst/>
            </a:prstGeom>
          </p:spPr>
        </p:pic>
      </p:grpSp>
      <p:grpSp>
        <p:nvGrpSpPr>
          <p:cNvPr id="67" name="群組 66"/>
          <p:cNvGrpSpPr/>
          <p:nvPr/>
        </p:nvGrpSpPr>
        <p:grpSpPr>
          <a:xfrm>
            <a:off x="2190572" y="655680"/>
            <a:ext cx="766874" cy="128797"/>
            <a:chOff x="3713129" y="1438483"/>
            <a:chExt cx="766874" cy="128797"/>
          </a:xfrm>
        </p:grpSpPr>
        <p:sp>
          <p:nvSpPr>
            <p:cNvPr id="68" name="圓角矩形 67"/>
            <p:cNvSpPr/>
            <p:nvPr/>
          </p:nvSpPr>
          <p:spPr>
            <a:xfrm>
              <a:off x="3713129" y="1438483"/>
              <a:ext cx="766874" cy="128797"/>
            </a:xfrm>
            <a:prstGeom prst="roundRect">
              <a:avLst/>
            </a:prstGeom>
            <a:gradFill>
              <a:gsLst>
                <a:gs pos="34000">
                  <a:schemeClr val="accent1">
                    <a:lumMod val="20000"/>
                    <a:lumOff val="80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zh-TW" altLang="en-US" sz="500" dirty="0" smtClean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關鍵字搜尋</a:t>
              </a:r>
              <a:endParaRPr lang="zh-TW" altLang="en-US" sz="5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2321" y="1458856"/>
              <a:ext cx="93880" cy="88049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2210069" y="1908128"/>
            <a:ext cx="740007" cy="215444"/>
            <a:chOff x="2482744" y="2437881"/>
            <a:chExt cx="740007" cy="215444"/>
          </a:xfrm>
        </p:grpSpPr>
        <p:sp>
          <p:nvSpPr>
            <p:cNvPr id="21" name="文字方塊 20"/>
            <p:cNvSpPr txBox="1"/>
            <p:nvPr/>
          </p:nvSpPr>
          <p:spPr>
            <a:xfrm>
              <a:off x="2566172" y="2437881"/>
              <a:ext cx="656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衛生紙即將用完</a:t>
              </a:r>
              <a:endParaRPr lang="en-US" altLang="zh-TW" sz="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嬰兒奶粉即將到期</a:t>
              </a:r>
              <a:endParaRPr lang="zh-TW" altLang="en-US" sz="400" dirty="0"/>
            </a:p>
          </p:txBody>
        </p:sp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744" y="2464233"/>
              <a:ext cx="161822" cy="161822"/>
            </a:xfrm>
            <a:prstGeom prst="rect">
              <a:avLst/>
            </a:prstGeom>
          </p:spPr>
        </p:pic>
      </p:grpSp>
      <p:pic>
        <p:nvPicPr>
          <p:cNvPr id="28" name="圖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119" y="5115180"/>
            <a:ext cx="216000" cy="21600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01" y="5134103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27" y="5902984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07" y="5519008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80" y="5527961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65" y="5922836"/>
            <a:ext cx="216000" cy="216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2161"/>
              </p:ext>
            </p:extLst>
          </p:nvPr>
        </p:nvGraphicFramePr>
        <p:xfrm>
          <a:off x="8115273" y="855787"/>
          <a:ext cx="770010" cy="118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05"/>
                <a:gridCol w="385005"/>
              </a:tblGrid>
              <a:tr h="3955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客廳</a:t>
                      </a:r>
                      <a:endParaRPr lang="zh-TW" altLang="en-US" sz="50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23096" marB="23096" anchor="b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餐廳</a:t>
                      </a:r>
                    </a:p>
                  </a:txBody>
                  <a:tcPr marL="46193" marR="46193" marT="23096" marB="23096" anchor="b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廚房</a:t>
                      </a:r>
                    </a:p>
                  </a:txBody>
                  <a:tcPr marL="46193" marR="46193" marT="23096" marB="23096" anchor="b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後陽台</a:t>
                      </a:r>
                    </a:p>
                  </a:txBody>
                  <a:tcPr marL="46193" marR="46193" marT="23096" marB="23096" anchor="b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主臥</a:t>
                      </a:r>
                    </a:p>
                  </a:txBody>
                  <a:tcPr marL="46193" marR="46193" marT="23096" marB="23096" anchor="b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嬰兒房</a:t>
                      </a:r>
                    </a:p>
                  </a:txBody>
                  <a:tcPr marL="46193" marR="46193" marT="23096" marB="23096" anchor="b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0" name="圖片 7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93" y="1720275"/>
            <a:ext cx="216000" cy="216000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154" y="1676283"/>
            <a:ext cx="216000" cy="216000"/>
          </a:xfrm>
          <a:prstGeom prst="rect">
            <a:avLst/>
          </a:prstGeom>
        </p:spPr>
      </p:pic>
      <p:pic>
        <p:nvPicPr>
          <p:cNvPr id="82" name="圖片 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468" y="1324151"/>
            <a:ext cx="216000" cy="216000"/>
          </a:xfrm>
          <a:prstGeom prst="rect">
            <a:avLst/>
          </a:prstGeom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28" y="914876"/>
            <a:ext cx="216000" cy="216000"/>
          </a:xfrm>
          <a:prstGeom prst="rect">
            <a:avLst/>
          </a:prstGeom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63" y="1318923"/>
            <a:ext cx="216000" cy="216000"/>
          </a:xfrm>
          <a:prstGeom prst="rect">
            <a:avLst/>
          </a:prstGeom>
        </p:spPr>
      </p:pic>
      <p:pic>
        <p:nvPicPr>
          <p:cNvPr id="85" name="圖片 8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63" y="912048"/>
            <a:ext cx="216000" cy="216000"/>
          </a:xfrm>
          <a:prstGeom prst="rect">
            <a:avLst/>
          </a:prstGeom>
        </p:spPr>
      </p:pic>
      <p:pic>
        <p:nvPicPr>
          <p:cNvPr id="86" name="圖片 8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16" y="1727259"/>
            <a:ext cx="162000" cy="162000"/>
          </a:xfrm>
          <a:prstGeom prst="rect">
            <a:avLst/>
          </a:prstGeom>
        </p:spPr>
      </p:pic>
      <p:sp>
        <p:nvSpPr>
          <p:cNvPr id="87" name="文字方塊 86"/>
          <p:cNvSpPr txBox="1"/>
          <p:nvPr/>
        </p:nvSpPr>
        <p:spPr>
          <a:xfrm>
            <a:off x="2311330" y="1722655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cxnSp>
        <p:nvCxnSpPr>
          <p:cNvPr id="93" name="直線單箭頭接點 92"/>
          <p:cNvCxnSpPr>
            <a:endCxn id="41" idx="1"/>
          </p:cNvCxnSpPr>
          <p:nvPr/>
        </p:nvCxnSpPr>
        <p:spPr>
          <a:xfrm>
            <a:off x="3000706" y="721448"/>
            <a:ext cx="602565" cy="6123"/>
          </a:xfrm>
          <a:prstGeom prst="straightConnector1">
            <a:avLst/>
          </a:prstGeom>
          <a:ln w="28575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直線單箭頭接點 41"/>
          <p:cNvCxnSpPr/>
          <p:nvPr/>
        </p:nvCxnSpPr>
        <p:spPr>
          <a:xfrm flipV="1">
            <a:off x="4319762" y="727569"/>
            <a:ext cx="602927" cy="224457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582218" y="2544697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44611"/>
              </p:ext>
            </p:extLst>
          </p:nvPr>
        </p:nvGraphicFramePr>
        <p:xfrm>
          <a:off x="710084" y="2982290"/>
          <a:ext cx="746523" cy="805013"/>
        </p:xfrm>
        <a:graphic>
          <a:graphicData uri="http://schemas.openxmlformats.org/drawingml/2006/table">
            <a:tbl>
              <a:tblPr/>
              <a:tblGrid>
                <a:gridCol w="376204"/>
                <a:gridCol w="370319"/>
              </a:tblGrid>
              <a:tr h="255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我的物品</a:t>
                      </a: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使用者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地點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類別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期限</a:t>
                      </a:r>
                      <a:endParaRPr lang="zh-TW" altLang="en-US" sz="500" b="1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庫存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3" name="群組 102"/>
          <p:cNvGrpSpPr/>
          <p:nvPr/>
        </p:nvGrpSpPr>
        <p:grpSpPr>
          <a:xfrm>
            <a:off x="710084" y="2782183"/>
            <a:ext cx="766874" cy="128797"/>
            <a:chOff x="3713129" y="1438483"/>
            <a:chExt cx="766874" cy="128797"/>
          </a:xfrm>
        </p:grpSpPr>
        <p:sp>
          <p:nvSpPr>
            <p:cNvPr id="104" name="圓角矩形 103"/>
            <p:cNvSpPr/>
            <p:nvPr/>
          </p:nvSpPr>
          <p:spPr>
            <a:xfrm>
              <a:off x="3713129" y="1438483"/>
              <a:ext cx="766874" cy="128797"/>
            </a:xfrm>
            <a:prstGeom prst="roundRect">
              <a:avLst/>
            </a:prstGeom>
            <a:gradFill>
              <a:gsLst>
                <a:gs pos="34000">
                  <a:schemeClr val="accent1">
                    <a:lumMod val="20000"/>
                    <a:lumOff val="80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zh-TW" altLang="en-US" sz="500" dirty="0" smtClean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關鍵字搜尋</a:t>
              </a:r>
              <a:endParaRPr lang="zh-TW" altLang="en-US" sz="5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05" name="圖片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2321" y="1458856"/>
              <a:ext cx="93880" cy="88049"/>
            </a:xfrm>
            <a:prstGeom prst="rect">
              <a:avLst/>
            </a:prstGeom>
          </p:spPr>
        </p:pic>
      </p:grpSp>
      <p:grpSp>
        <p:nvGrpSpPr>
          <p:cNvPr id="106" name="群組 105"/>
          <p:cNvGrpSpPr/>
          <p:nvPr/>
        </p:nvGrpSpPr>
        <p:grpSpPr>
          <a:xfrm>
            <a:off x="729581" y="4034631"/>
            <a:ext cx="740007" cy="215444"/>
            <a:chOff x="2482744" y="2437881"/>
            <a:chExt cx="740007" cy="215444"/>
          </a:xfrm>
        </p:grpSpPr>
        <p:sp>
          <p:nvSpPr>
            <p:cNvPr id="107" name="文字方塊 106"/>
            <p:cNvSpPr txBox="1"/>
            <p:nvPr/>
          </p:nvSpPr>
          <p:spPr>
            <a:xfrm>
              <a:off x="2566172" y="2437881"/>
              <a:ext cx="656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衛生紙即將用完</a:t>
              </a:r>
              <a:endParaRPr lang="en-US" altLang="zh-TW" sz="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嬰兒奶粉即將到期</a:t>
              </a:r>
              <a:endParaRPr lang="zh-TW" altLang="en-US" sz="400" dirty="0"/>
            </a:p>
          </p:txBody>
        </p:sp>
        <p:pic>
          <p:nvPicPr>
            <p:cNvPr id="108" name="圖片 10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744" y="2464233"/>
              <a:ext cx="161822" cy="161822"/>
            </a:xfrm>
            <a:prstGeom prst="rect">
              <a:avLst/>
            </a:prstGeom>
          </p:spPr>
        </p:pic>
      </p:grpSp>
      <p:pic>
        <p:nvPicPr>
          <p:cNvPr id="109" name="圖片 10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28" y="3853762"/>
            <a:ext cx="162000" cy="162000"/>
          </a:xfrm>
          <a:prstGeom prst="rect">
            <a:avLst/>
          </a:prstGeom>
        </p:spPr>
      </p:pic>
      <p:sp>
        <p:nvSpPr>
          <p:cNvPr id="110" name="文字方塊 109"/>
          <p:cNvSpPr txBox="1"/>
          <p:nvPr/>
        </p:nvSpPr>
        <p:spPr>
          <a:xfrm>
            <a:off x="830842" y="384915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cxnSp>
        <p:nvCxnSpPr>
          <p:cNvPr id="90" name="直線單箭頭接點 89"/>
          <p:cNvCxnSpPr/>
          <p:nvPr/>
        </p:nvCxnSpPr>
        <p:spPr>
          <a:xfrm flipV="1">
            <a:off x="1137341" y="3122550"/>
            <a:ext cx="961796" cy="2033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486208" y="2546619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527"/>
              </p:ext>
            </p:extLst>
          </p:nvPr>
        </p:nvGraphicFramePr>
        <p:xfrm>
          <a:off x="3580358" y="2715749"/>
          <a:ext cx="833966" cy="151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966"/>
              </a:tblGrid>
              <a:tr h="1516316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1000" b="1" u="none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氣泡機</a:t>
                      </a:r>
                      <a:endParaRPr lang="zh-TW" altLang="en-US" sz="1000" b="1" u="none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/>
                        <a:t>主臥</a:t>
                      </a: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衣櫥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層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50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108000" marB="230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4" name="向右箭號 113"/>
          <p:cNvSpPr/>
          <p:nvPr/>
        </p:nvSpPr>
        <p:spPr>
          <a:xfrm>
            <a:off x="3618046" y="3323217"/>
            <a:ext cx="131897" cy="81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5" name="圖片 114" descr="images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59" y="3493131"/>
            <a:ext cx="832294" cy="60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直線單箭頭接點 41"/>
          <p:cNvCxnSpPr/>
          <p:nvPr/>
        </p:nvCxnSpPr>
        <p:spPr>
          <a:xfrm flipV="1">
            <a:off x="2955871" y="2827220"/>
            <a:ext cx="602927" cy="22445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582218" y="4668659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30307"/>
              </p:ext>
            </p:extLst>
          </p:nvPr>
        </p:nvGraphicFramePr>
        <p:xfrm>
          <a:off x="710084" y="5106252"/>
          <a:ext cx="746523" cy="805013"/>
        </p:xfrm>
        <a:graphic>
          <a:graphicData uri="http://schemas.openxmlformats.org/drawingml/2006/table">
            <a:tbl>
              <a:tblPr/>
              <a:tblGrid>
                <a:gridCol w="376204"/>
                <a:gridCol w="370319"/>
              </a:tblGrid>
              <a:tr h="255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我的物品</a:t>
                      </a: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使用者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地點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類別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期限</a:t>
                      </a:r>
                      <a:endParaRPr lang="zh-TW" altLang="en-US" sz="500" b="1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庫存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9" name="群組 118"/>
          <p:cNvGrpSpPr/>
          <p:nvPr/>
        </p:nvGrpSpPr>
        <p:grpSpPr>
          <a:xfrm>
            <a:off x="710084" y="4906145"/>
            <a:ext cx="766874" cy="128797"/>
            <a:chOff x="3713129" y="1438483"/>
            <a:chExt cx="766874" cy="128797"/>
          </a:xfrm>
        </p:grpSpPr>
        <p:sp>
          <p:nvSpPr>
            <p:cNvPr id="120" name="圓角矩形 119"/>
            <p:cNvSpPr/>
            <p:nvPr/>
          </p:nvSpPr>
          <p:spPr>
            <a:xfrm>
              <a:off x="3713129" y="1438483"/>
              <a:ext cx="766874" cy="128797"/>
            </a:xfrm>
            <a:prstGeom prst="roundRect">
              <a:avLst/>
            </a:prstGeom>
            <a:gradFill>
              <a:gsLst>
                <a:gs pos="34000">
                  <a:schemeClr val="accent1">
                    <a:lumMod val="20000"/>
                    <a:lumOff val="80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zh-TW" altLang="en-US" sz="500" dirty="0" smtClean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關鍵字搜尋</a:t>
              </a:r>
              <a:endParaRPr lang="zh-TW" altLang="en-US" sz="5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21" name="圖片 1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2321" y="1458856"/>
              <a:ext cx="93880" cy="88049"/>
            </a:xfrm>
            <a:prstGeom prst="rect">
              <a:avLst/>
            </a:prstGeom>
          </p:spPr>
        </p:pic>
      </p:grpSp>
      <p:grpSp>
        <p:nvGrpSpPr>
          <p:cNvPr id="122" name="群組 121"/>
          <p:cNvGrpSpPr/>
          <p:nvPr/>
        </p:nvGrpSpPr>
        <p:grpSpPr>
          <a:xfrm>
            <a:off x="729581" y="6158593"/>
            <a:ext cx="740007" cy="215444"/>
            <a:chOff x="2482744" y="2437881"/>
            <a:chExt cx="740007" cy="215444"/>
          </a:xfrm>
        </p:grpSpPr>
        <p:sp>
          <p:nvSpPr>
            <p:cNvPr id="123" name="文字方塊 122"/>
            <p:cNvSpPr txBox="1"/>
            <p:nvPr/>
          </p:nvSpPr>
          <p:spPr>
            <a:xfrm>
              <a:off x="2566172" y="2437881"/>
              <a:ext cx="656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衛生紙即將用完</a:t>
              </a:r>
              <a:endParaRPr lang="en-US" altLang="zh-TW" sz="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嬰兒奶粉即將到期</a:t>
              </a:r>
              <a:endParaRPr lang="zh-TW" altLang="en-US" sz="400" dirty="0"/>
            </a:p>
          </p:txBody>
        </p:sp>
        <p:pic>
          <p:nvPicPr>
            <p:cNvPr id="124" name="圖片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744" y="2464233"/>
              <a:ext cx="161822" cy="161822"/>
            </a:xfrm>
            <a:prstGeom prst="rect">
              <a:avLst/>
            </a:prstGeom>
          </p:spPr>
        </p:pic>
      </p:grpSp>
      <p:pic>
        <p:nvPicPr>
          <p:cNvPr id="125" name="圖片 1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28" y="5977724"/>
            <a:ext cx="162000" cy="1620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830842" y="597312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cxnSp>
        <p:nvCxnSpPr>
          <p:cNvPr id="127" name="直線單箭頭接點 126"/>
          <p:cNvCxnSpPr/>
          <p:nvPr/>
        </p:nvCxnSpPr>
        <p:spPr>
          <a:xfrm flipV="1">
            <a:off x="1456607" y="5246513"/>
            <a:ext cx="642530" cy="97"/>
          </a:xfrm>
          <a:prstGeom prst="straightConnector1">
            <a:avLst/>
          </a:prstGeom>
          <a:ln w="28575">
            <a:solidFill>
              <a:schemeClr val="accent4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直線單箭頭接點 41"/>
          <p:cNvCxnSpPr/>
          <p:nvPr/>
        </p:nvCxnSpPr>
        <p:spPr>
          <a:xfrm flipV="1">
            <a:off x="2526603" y="4925237"/>
            <a:ext cx="1223340" cy="3446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4841074" y="4629021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18327"/>
              </p:ext>
            </p:extLst>
          </p:nvPr>
        </p:nvGraphicFramePr>
        <p:xfrm>
          <a:off x="4935224" y="4798151"/>
          <a:ext cx="833966" cy="151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966"/>
              </a:tblGrid>
              <a:tr h="1516316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1000" b="1" u="none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奶瓶</a:t>
                      </a:r>
                      <a:endParaRPr lang="zh-TW" altLang="en-US" sz="1000" b="1" u="none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/>
                        <a:t>主臥</a:t>
                      </a: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衣櫥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層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50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108000" marB="230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3" name="向右箭號 132"/>
          <p:cNvSpPr/>
          <p:nvPr/>
        </p:nvSpPr>
        <p:spPr>
          <a:xfrm>
            <a:off x="4972912" y="5405619"/>
            <a:ext cx="131897" cy="81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4" name="圖片 133" descr="images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25" y="5575533"/>
            <a:ext cx="832294" cy="60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直線單箭頭接點 41"/>
          <p:cNvCxnSpPr/>
          <p:nvPr/>
        </p:nvCxnSpPr>
        <p:spPr>
          <a:xfrm flipV="1">
            <a:off x="4285222" y="4934752"/>
            <a:ext cx="602927" cy="22445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 flipV="1">
            <a:off x="1063636" y="952026"/>
            <a:ext cx="961796" cy="2033"/>
          </a:xfrm>
          <a:prstGeom prst="straightConnector1">
            <a:avLst/>
          </a:prstGeom>
          <a:ln w="28575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6651783" y="388492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38" name="表格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39355"/>
              </p:ext>
            </p:extLst>
          </p:nvPr>
        </p:nvGraphicFramePr>
        <p:xfrm>
          <a:off x="6779649" y="826085"/>
          <a:ext cx="746523" cy="805013"/>
        </p:xfrm>
        <a:graphic>
          <a:graphicData uri="http://schemas.openxmlformats.org/drawingml/2006/table">
            <a:tbl>
              <a:tblPr/>
              <a:tblGrid>
                <a:gridCol w="376204"/>
                <a:gridCol w="370319"/>
              </a:tblGrid>
              <a:tr h="255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我的物品</a:t>
                      </a: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使用者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地點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類別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期限</a:t>
                      </a:r>
                      <a:endParaRPr lang="zh-TW" altLang="en-US" sz="500" b="1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庫存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9" name="群組 138"/>
          <p:cNvGrpSpPr/>
          <p:nvPr/>
        </p:nvGrpSpPr>
        <p:grpSpPr>
          <a:xfrm>
            <a:off x="6779649" y="625978"/>
            <a:ext cx="766874" cy="128797"/>
            <a:chOff x="3713129" y="1438483"/>
            <a:chExt cx="766874" cy="128797"/>
          </a:xfrm>
        </p:grpSpPr>
        <p:sp>
          <p:nvSpPr>
            <p:cNvPr id="140" name="圓角矩形 139"/>
            <p:cNvSpPr/>
            <p:nvPr/>
          </p:nvSpPr>
          <p:spPr>
            <a:xfrm>
              <a:off x="3713129" y="1438483"/>
              <a:ext cx="766874" cy="128797"/>
            </a:xfrm>
            <a:prstGeom prst="roundRect">
              <a:avLst/>
            </a:prstGeom>
            <a:gradFill>
              <a:gsLst>
                <a:gs pos="34000">
                  <a:schemeClr val="accent1">
                    <a:lumMod val="20000"/>
                    <a:lumOff val="80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zh-TW" altLang="en-US" sz="500" dirty="0" smtClean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關鍵字搜尋</a:t>
              </a:r>
              <a:endParaRPr lang="zh-TW" altLang="en-US" sz="5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41" name="圖片 1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2321" y="1458856"/>
              <a:ext cx="93880" cy="88049"/>
            </a:xfrm>
            <a:prstGeom prst="rect">
              <a:avLst/>
            </a:prstGeom>
          </p:spPr>
        </p:pic>
      </p:grpSp>
      <p:grpSp>
        <p:nvGrpSpPr>
          <p:cNvPr id="142" name="群組 141"/>
          <p:cNvGrpSpPr/>
          <p:nvPr/>
        </p:nvGrpSpPr>
        <p:grpSpPr>
          <a:xfrm>
            <a:off x="6799146" y="1878426"/>
            <a:ext cx="740007" cy="215444"/>
            <a:chOff x="2482744" y="2437881"/>
            <a:chExt cx="740007" cy="215444"/>
          </a:xfrm>
        </p:grpSpPr>
        <p:sp>
          <p:nvSpPr>
            <p:cNvPr id="143" name="文字方塊 142"/>
            <p:cNvSpPr txBox="1"/>
            <p:nvPr/>
          </p:nvSpPr>
          <p:spPr>
            <a:xfrm>
              <a:off x="2566172" y="2437881"/>
              <a:ext cx="656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衛生紙即將用完</a:t>
              </a:r>
              <a:endParaRPr lang="en-US" altLang="zh-TW" sz="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嬰兒奶粉即將到期</a:t>
              </a:r>
              <a:endParaRPr lang="zh-TW" altLang="en-US" sz="400" dirty="0"/>
            </a:p>
          </p:txBody>
        </p:sp>
        <p:pic>
          <p:nvPicPr>
            <p:cNvPr id="144" name="圖片 1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744" y="2464233"/>
              <a:ext cx="161822" cy="161822"/>
            </a:xfrm>
            <a:prstGeom prst="rect">
              <a:avLst/>
            </a:prstGeom>
          </p:spPr>
        </p:pic>
      </p:grpSp>
      <p:pic>
        <p:nvPicPr>
          <p:cNvPr id="145" name="圖片 14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393" y="1697557"/>
            <a:ext cx="162000" cy="162000"/>
          </a:xfrm>
          <a:prstGeom prst="rect">
            <a:avLst/>
          </a:prstGeom>
        </p:spPr>
      </p:pic>
      <p:sp>
        <p:nvSpPr>
          <p:cNvPr id="146" name="文字方塊 145"/>
          <p:cNvSpPr txBox="1"/>
          <p:nvPr/>
        </p:nvSpPr>
        <p:spPr>
          <a:xfrm>
            <a:off x="6900407" y="1692953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sp>
        <p:nvSpPr>
          <p:cNvPr id="147" name="矩形 146"/>
          <p:cNvSpPr/>
          <p:nvPr/>
        </p:nvSpPr>
        <p:spPr>
          <a:xfrm>
            <a:off x="10758719" y="387357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96795"/>
              </p:ext>
            </p:extLst>
          </p:nvPr>
        </p:nvGraphicFramePr>
        <p:xfrm>
          <a:off x="10852869" y="556487"/>
          <a:ext cx="833966" cy="151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966"/>
              </a:tblGrid>
              <a:tr h="1516316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1000" b="1" u="none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戶口名簿</a:t>
                      </a: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/>
                        <a:t>主臥</a:t>
                      </a: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衣櫥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層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50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108000" marB="230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9" name="向右箭號 148"/>
          <p:cNvSpPr/>
          <p:nvPr/>
        </p:nvSpPr>
        <p:spPr>
          <a:xfrm>
            <a:off x="10890557" y="1163955"/>
            <a:ext cx="131897" cy="81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0" name="圖片 149" descr="images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870" y="1333869"/>
            <a:ext cx="832294" cy="6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矩形 150"/>
          <p:cNvSpPr/>
          <p:nvPr/>
        </p:nvSpPr>
        <p:spPr>
          <a:xfrm>
            <a:off x="6651783" y="2544697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82034"/>
              </p:ext>
            </p:extLst>
          </p:nvPr>
        </p:nvGraphicFramePr>
        <p:xfrm>
          <a:off x="6779649" y="2982290"/>
          <a:ext cx="746523" cy="805013"/>
        </p:xfrm>
        <a:graphic>
          <a:graphicData uri="http://schemas.openxmlformats.org/drawingml/2006/table">
            <a:tbl>
              <a:tblPr/>
              <a:tblGrid>
                <a:gridCol w="376204"/>
                <a:gridCol w="370319"/>
              </a:tblGrid>
              <a:tr h="255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我的物品</a:t>
                      </a: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使用者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地點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類別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期限</a:t>
                      </a:r>
                      <a:endParaRPr lang="zh-TW" altLang="en-US" sz="500" b="1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庫存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3" name="群組 152"/>
          <p:cNvGrpSpPr/>
          <p:nvPr/>
        </p:nvGrpSpPr>
        <p:grpSpPr>
          <a:xfrm>
            <a:off x="6779649" y="2782183"/>
            <a:ext cx="766874" cy="128797"/>
            <a:chOff x="3713129" y="1438483"/>
            <a:chExt cx="766874" cy="128797"/>
          </a:xfrm>
        </p:grpSpPr>
        <p:sp>
          <p:nvSpPr>
            <p:cNvPr id="154" name="圓角矩形 153"/>
            <p:cNvSpPr/>
            <p:nvPr/>
          </p:nvSpPr>
          <p:spPr>
            <a:xfrm>
              <a:off x="3713129" y="1438483"/>
              <a:ext cx="766874" cy="128797"/>
            </a:xfrm>
            <a:prstGeom prst="roundRect">
              <a:avLst/>
            </a:prstGeom>
            <a:gradFill>
              <a:gsLst>
                <a:gs pos="34000">
                  <a:schemeClr val="accent1">
                    <a:lumMod val="20000"/>
                    <a:lumOff val="80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zh-TW" altLang="en-US" sz="500" dirty="0" smtClean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關鍵字搜尋</a:t>
              </a:r>
              <a:endParaRPr lang="zh-TW" altLang="en-US" sz="5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55" name="圖片 1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2321" y="1458856"/>
              <a:ext cx="93880" cy="88049"/>
            </a:xfrm>
            <a:prstGeom prst="rect">
              <a:avLst/>
            </a:prstGeom>
          </p:spPr>
        </p:pic>
      </p:grpSp>
      <p:grpSp>
        <p:nvGrpSpPr>
          <p:cNvPr id="156" name="群組 155"/>
          <p:cNvGrpSpPr/>
          <p:nvPr/>
        </p:nvGrpSpPr>
        <p:grpSpPr>
          <a:xfrm>
            <a:off x="6799146" y="4034631"/>
            <a:ext cx="740007" cy="215444"/>
            <a:chOff x="2482744" y="2437881"/>
            <a:chExt cx="740007" cy="215444"/>
          </a:xfrm>
        </p:grpSpPr>
        <p:sp>
          <p:nvSpPr>
            <p:cNvPr id="157" name="文字方塊 156"/>
            <p:cNvSpPr txBox="1"/>
            <p:nvPr/>
          </p:nvSpPr>
          <p:spPr>
            <a:xfrm>
              <a:off x="2566172" y="2437881"/>
              <a:ext cx="656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衛生紙即將用完</a:t>
              </a:r>
              <a:endParaRPr lang="en-US" altLang="zh-TW" sz="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嬰兒奶粉即將到期</a:t>
              </a:r>
              <a:endParaRPr lang="zh-TW" altLang="en-US" sz="400" dirty="0"/>
            </a:p>
          </p:txBody>
        </p:sp>
        <p:pic>
          <p:nvPicPr>
            <p:cNvPr id="158" name="圖片 1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744" y="2464233"/>
              <a:ext cx="161822" cy="161822"/>
            </a:xfrm>
            <a:prstGeom prst="rect">
              <a:avLst/>
            </a:prstGeom>
          </p:spPr>
        </p:pic>
      </p:grpSp>
      <p:pic>
        <p:nvPicPr>
          <p:cNvPr id="159" name="圖片 15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393" y="3853762"/>
            <a:ext cx="162000" cy="162000"/>
          </a:xfrm>
          <a:prstGeom prst="rect">
            <a:avLst/>
          </a:prstGeom>
        </p:spPr>
      </p:pic>
      <p:sp>
        <p:nvSpPr>
          <p:cNvPr id="160" name="文字方塊 159"/>
          <p:cNvSpPr txBox="1"/>
          <p:nvPr/>
        </p:nvSpPr>
        <p:spPr>
          <a:xfrm>
            <a:off x="6900407" y="384915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sp>
        <p:nvSpPr>
          <p:cNvPr id="161" name="矩形 160"/>
          <p:cNvSpPr/>
          <p:nvPr/>
        </p:nvSpPr>
        <p:spPr>
          <a:xfrm>
            <a:off x="10746181" y="2546619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62" name="表格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51755"/>
              </p:ext>
            </p:extLst>
          </p:nvPr>
        </p:nvGraphicFramePr>
        <p:xfrm>
          <a:off x="10840331" y="2715749"/>
          <a:ext cx="833966" cy="151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966"/>
              </a:tblGrid>
              <a:tr h="1516316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1000" b="1" u="none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衛生紙</a:t>
                      </a:r>
                      <a:endParaRPr lang="zh-TW" altLang="en-US" sz="1000" b="1" u="none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/>
                        <a:t>主臥</a:t>
                      </a: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衣櫥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層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50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108000" marB="230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3" name="向右箭號 162"/>
          <p:cNvSpPr/>
          <p:nvPr/>
        </p:nvSpPr>
        <p:spPr>
          <a:xfrm>
            <a:off x="10878019" y="3323217"/>
            <a:ext cx="131897" cy="81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4" name="圖片 163" descr="images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32" y="3493131"/>
            <a:ext cx="832294" cy="6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矩形 164"/>
          <p:cNvSpPr/>
          <p:nvPr/>
        </p:nvSpPr>
        <p:spPr>
          <a:xfrm>
            <a:off x="6604504" y="4636428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66" name="表格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585529"/>
              </p:ext>
            </p:extLst>
          </p:nvPr>
        </p:nvGraphicFramePr>
        <p:xfrm>
          <a:off x="6732370" y="5074021"/>
          <a:ext cx="746523" cy="805013"/>
        </p:xfrm>
        <a:graphic>
          <a:graphicData uri="http://schemas.openxmlformats.org/drawingml/2006/table">
            <a:tbl>
              <a:tblPr/>
              <a:tblGrid>
                <a:gridCol w="376204"/>
                <a:gridCol w="370319"/>
              </a:tblGrid>
              <a:tr h="255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我的物品</a:t>
                      </a: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使用者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地點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類別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期限</a:t>
                      </a:r>
                      <a:endParaRPr lang="zh-TW" altLang="en-US" sz="500" b="1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庫存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7" name="群組 166"/>
          <p:cNvGrpSpPr/>
          <p:nvPr/>
        </p:nvGrpSpPr>
        <p:grpSpPr>
          <a:xfrm>
            <a:off x="6732370" y="4873914"/>
            <a:ext cx="766874" cy="128797"/>
            <a:chOff x="3713129" y="1438483"/>
            <a:chExt cx="766874" cy="128797"/>
          </a:xfrm>
        </p:grpSpPr>
        <p:sp>
          <p:nvSpPr>
            <p:cNvPr id="168" name="圓角矩形 167"/>
            <p:cNvSpPr/>
            <p:nvPr/>
          </p:nvSpPr>
          <p:spPr>
            <a:xfrm>
              <a:off x="3713129" y="1438483"/>
              <a:ext cx="766874" cy="128797"/>
            </a:xfrm>
            <a:prstGeom prst="roundRect">
              <a:avLst/>
            </a:prstGeom>
            <a:gradFill>
              <a:gsLst>
                <a:gs pos="34000">
                  <a:schemeClr val="accent1">
                    <a:lumMod val="20000"/>
                    <a:lumOff val="80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zh-TW" altLang="en-US" sz="500" dirty="0" smtClean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關鍵字搜尋</a:t>
              </a:r>
              <a:endParaRPr lang="zh-TW" altLang="en-US" sz="5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69" name="圖片 1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2321" y="1458856"/>
              <a:ext cx="93880" cy="88049"/>
            </a:xfrm>
            <a:prstGeom prst="rect">
              <a:avLst/>
            </a:prstGeom>
          </p:spPr>
        </p:pic>
      </p:grpSp>
      <p:grpSp>
        <p:nvGrpSpPr>
          <p:cNvPr id="170" name="群組 169"/>
          <p:cNvGrpSpPr/>
          <p:nvPr/>
        </p:nvGrpSpPr>
        <p:grpSpPr>
          <a:xfrm>
            <a:off x="6751867" y="6126362"/>
            <a:ext cx="740007" cy="215444"/>
            <a:chOff x="2482744" y="2437881"/>
            <a:chExt cx="740007" cy="215444"/>
          </a:xfrm>
        </p:grpSpPr>
        <p:sp>
          <p:nvSpPr>
            <p:cNvPr id="171" name="文字方塊 170"/>
            <p:cNvSpPr txBox="1"/>
            <p:nvPr/>
          </p:nvSpPr>
          <p:spPr>
            <a:xfrm>
              <a:off x="2566172" y="2437881"/>
              <a:ext cx="656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衛生紙即將用完</a:t>
              </a:r>
              <a:endParaRPr lang="en-US" altLang="zh-TW" sz="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嬰兒奶粉即將到期</a:t>
              </a:r>
              <a:endParaRPr lang="zh-TW" altLang="en-US" sz="400" dirty="0"/>
            </a:p>
          </p:txBody>
        </p:sp>
        <p:pic>
          <p:nvPicPr>
            <p:cNvPr id="172" name="圖片 17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744" y="2464233"/>
              <a:ext cx="161822" cy="161822"/>
            </a:xfrm>
            <a:prstGeom prst="rect">
              <a:avLst/>
            </a:prstGeom>
          </p:spPr>
        </p:pic>
      </p:grpSp>
      <p:pic>
        <p:nvPicPr>
          <p:cNvPr id="173" name="圖片 17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114" y="5945493"/>
            <a:ext cx="162000" cy="162000"/>
          </a:xfrm>
          <a:prstGeom prst="rect">
            <a:avLst/>
          </a:prstGeom>
        </p:spPr>
      </p:pic>
      <p:sp>
        <p:nvSpPr>
          <p:cNvPr id="174" name="文字方塊 173"/>
          <p:cNvSpPr txBox="1"/>
          <p:nvPr/>
        </p:nvSpPr>
        <p:spPr>
          <a:xfrm>
            <a:off x="6853128" y="594088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cxnSp>
        <p:nvCxnSpPr>
          <p:cNvPr id="175" name="直線單箭頭接點 174"/>
          <p:cNvCxnSpPr/>
          <p:nvPr/>
        </p:nvCxnSpPr>
        <p:spPr>
          <a:xfrm>
            <a:off x="7111153" y="1216261"/>
            <a:ext cx="933476" cy="12330"/>
          </a:xfrm>
          <a:prstGeom prst="straightConnector1">
            <a:avLst/>
          </a:prstGeom>
          <a:ln w="28575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" name="直線單箭頭接點 41"/>
          <p:cNvCxnSpPr/>
          <p:nvPr/>
        </p:nvCxnSpPr>
        <p:spPr>
          <a:xfrm flipV="1">
            <a:off x="8423898" y="679751"/>
            <a:ext cx="1187590" cy="346662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" name="直線單箭頭接點 41"/>
          <p:cNvCxnSpPr/>
          <p:nvPr/>
        </p:nvCxnSpPr>
        <p:spPr>
          <a:xfrm flipV="1">
            <a:off x="10169782" y="692606"/>
            <a:ext cx="720775" cy="183742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/>
          <p:nvPr/>
        </p:nvCxnSpPr>
        <p:spPr>
          <a:xfrm>
            <a:off x="7469706" y="3364507"/>
            <a:ext cx="598028" cy="0"/>
          </a:xfrm>
          <a:prstGeom prst="straightConnector1">
            <a:avLst/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4" name="直線單箭頭接點 41"/>
          <p:cNvCxnSpPr/>
          <p:nvPr/>
        </p:nvCxnSpPr>
        <p:spPr>
          <a:xfrm flipV="1">
            <a:off x="8787154" y="2810553"/>
            <a:ext cx="824334" cy="21404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5" name="直線單箭頭接點 41"/>
          <p:cNvCxnSpPr/>
          <p:nvPr/>
        </p:nvCxnSpPr>
        <p:spPr>
          <a:xfrm flipV="1">
            <a:off x="10179758" y="2838282"/>
            <a:ext cx="633127" cy="17441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2" name="直線單箭頭接點 41"/>
          <p:cNvCxnSpPr>
            <a:endCxn id="49" idx="1"/>
          </p:cNvCxnSpPr>
          <p:nvPr/>
        </p:nvCxnSpPr>
        <p:spPr>
          <a:xfrm flipV="1">
            <a:off x="7093186" y="4922757"/>
            <a:ext cx="1017296" cy="81029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2173451" y="2219766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home.xml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3580358" y="2211776"/>
            <a:ext cx="857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tx2"/>
                </a:solidFill>
              </a:rPr>
              <a:t>search.xml</a:t>
            </a:r>
            <a:endParaRPr lang="zh-TW" altLang="en-US" sz="1200" dirty="0">
              <a:solidFill>
                <a:schemeClr val="tx2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4877865" y="2236587"/>
            <a:ext cx="1012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4874987" y="2505183"/>
            <a:ext cx="1565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Itemview_listview.xml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81" name="文字方塊 180"/>
          <p:cNvSpPr txBox="1"/>
          <p:nvPr/>
        </p:nvSpPr>
        <p:spPr>
          <a:xfrm>
            <a:off x="4804276" y="6259116"/>
            <a:ext cx="1012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82" name="文字方塊 181"/>
          <p:cNvSpPr txBox="1"/>
          <p:nvPr/>
        </p:nvSpPr>
        <p:spPr>
          <a:xfrm>
            <a:off x="4801398" y="6527712"/>
            <a:ext cx="1565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Itemview_listview.xml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86" name="文字方塊 185"/>
          <p:cNvSpPr txBox="1"/>
          <p:nvPr/>
        </p:nvSpPr>
        <p:spPr>
          <a:xfrm>
            <a:off x="10739878" y="4354333"/>
            <a:ext cx="1012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10737000" y="4622929"/>
            <a:ext cx="1565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Itemview_listview.xml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88" name="文字方塊 187"/>
          <p:cNvSpPr txBox="1"/>
          <p:nvPr/>
        </p:nvSpPr>
        <p:spPr>
          <a:xfrm>
            <a:off x="10758719" y="2001024"/>
            <a:ext cx="1012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10755841" y="2269620"/>
            <a:ext cx="1565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Itemview_listview.xml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3486207" y="4215833"/>
            <a:ext cx="1012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3491084" y="4401267"/>
            <a:ext cx="1565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Itemview_listview.xml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93" name="文字方塊 192"/>
          <p:cNvSpPr txBox="1"/>
          <p:nvPr/>
        </p:nvSpPr>
        <p:spPr>
          <a:xfrm>
            <a:off x="685975" y="4276476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home.xml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4" name="文字方塊 193"/>
          <p:cNvSpPr txBox="1"/>
          <p:nvPr/>
        </p:nvSpPr>
        <p:spPr>
          <a:xfrm>
            <a:off x="685975" y="6445343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home.xml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5" name="文字方塊 194"/>
          <p:cNvSpPr txBox="1"/>
          <p:nvPr/>
        </p:nvSpPr>
        <p:spPr>
          <a:xfrm>
            <a:off x="6749350" y="2153319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home.xml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8" name="文字方塊 197"/>
          <p:cNvSpPr txBox="1"/>
          <p:nvPr/>
        </p:nvSpPr>
        <p:spPr>
          <a:xfrm>
            <a:off x="6754150" y="4277507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home.xml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9" name="文字方塊 198"/>
          <p:cNvSpPr txBox="1"/>
          <p:nvPr/>
        </p:nvSpPr>
        <p:spPr>
          <a:xfrm>
            <a:off x="6754150" y="6462396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home.xml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00" name="文字方塊 199"/>
          <p:cNvSpPr txBox="1"/>
          <p:nvPr/>
        </p:nvSpPr>
        <p:spPr>
          <a:xfrm>
            <a:off x="2077556" y="4216078"/>
            <a:ext cx="110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listview.xml</a:t>
            </a:r>
            <a:endParaRPr lang="zh-TW" altLang="en-US" sz="1200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2071712" y="4385024"/>
            <a:ext cx="154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2clumns_listview.xml</a:t>
            </a:r>
            <a:endParaRPr lang="zh-TW" altLang="en-US" sz="12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9353297" y="4335703"/>
            <a:ext cx="110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listview.xml</a:t>
            </a:r>
            <a:endParaRPr lang="zh-TW" altLang="en-US" sz="12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9347453" y="4504649"/>
            <a:ext cx="154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2clumns_listview.xml</a:t>
            </a:r>
            <a:endParaRPr lang="zh-TW" altLang="en-US" sz="1200" dirty="0"/>
          </a:p>
        </p:txBody>
      </p:sp>
      <p:sp>
        <p:nvSpPr>
          <p:cNvPr id="204" name="文字方塊 203"/>
          <p:cNvSpPr txBox="1"/>
          <p:nvPr/>
        </p:nvSpPr>
        <p:spPr>
          <a:xfrm>
            <a:off x="3454875" y="6241460"/>
            <a:ext cx="110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listview.xml</a:t>
            </a:r>
            <a:endParaRPr lang="zh-TW" altLang="en-US" sz="1200" dirty="0"/>
          </a:p>
        </p:txBody>
      </p:sp>
      <p:sp>
        <p:nvSpPr>
          <p:cNvPr id="205" name="文字方塊 204"/>
          <p:cNvSpPr txBox="1"/>
          <p:nvPr/>
        </p:nvSpPr>
        <p:spPr>
          <a:xfrm>
            <a:off x="3449031" y="6410406"/>
            <a:ext cx="154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2clumns_listview.xml</a:t>
            </a:r>
            <a:endParaRPr lang="zh-TW" altLang="en-US" sz="12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9379897" y="2024672"/>
            <a:ext cx="110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listview.xml</a:t>
            </a:r>
            <a:endParaRPr lang="zh-TW" altLang="en-US" sz="1200" dirty="0"/>
          </a:p>
        </p:txBody>
      </p:sp>
      <p:sp>
        <p:nvSpPr>
          <p:cNvPr id="207" name="文字方塊 206"/>
          <p:cNvSpPr txBox="1"/>
          <p:nvPr/>
        </p:nvSpPr>
        <p:spPr>
          <a:xfrm>
            <a:off x="9374053" y="2193618"/>
            <a:ext cx="154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2clumns_listview.xml</a:t>
            </a:r>
            <a:endParaRPr lang="zh-TW" altLang="en-US" sz="12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8081884" y="4297979"/>
            <a:ext cx="110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listview.xml</a:t>
            </a:r>
            <a:endParaRPr lang="zh-TW" altLang="en-US" sz="1200" dirty="0"/>
          </a:p>
        </p:txBody>
      </p:sp>
      <p:sp>
        <p:nvSpPr>
          <p:cNvPr id="209" name="文字方塊 208"/>
          <p:cNvSpPr txBox="1"/>
          <p:nvPr/>
        </p:nvSpPr>
        <p:spPr>
          <a:xfrm>
            <a:off x="8020383" y="6374037"/>
            <a:ext cx="110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listview.xml</a:t>
            </a:r>
            <a:endParaRPr lang="zh-TW" altLang="en-US" sz="1200" dirty="0"/>
          </a:p>
        </p:txBody>
      </p:sp>
      <p:sp>
        <p:nvSpPr>
          <p:cNvPr id="210" name="文字方塊 209"/>
          <p:cNvSpPr txBox="1"/>
          <p:nvPr/>
        </p:nvSpPr>
        <p:spPr>
          <a:xfrm>
            <a:off x="8014539" y="6542983"/>
            <a:ext cx="154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2clumns_listview.xml</a:t>
            </a:r>
            <a:endParaRPr lang="zh-TW" altLang="en-US" sz="1200" dirty="0"/>
          </a:p>
        </p:txBody>
      </p:sp>
      <p:sp>
        <p:nvSpPr>
          <p:cNvPr id="211" name="文字方塊 210"/>
          <p:cNvSpPr txBox="1"/>
          <p:nvPr/>
        </p:nvSpPr>
        <p:spPr>
          <a:xfrm>
            <a:off x="2013759" y="6358816"/>
            <a:ext cx="110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70C0"/>
                </a:solidFill>
              </a:rPr>
              <a:t>listview.xml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212" name="文字方塊 211"/>
          <p:cNvSpPr txBox="1"/>
          <p:nvPr/>
        </p:nvSpPr>
        <p:spPr>
          <a:xfrm>
            <a:off x="2023935" y="6510484"/>
            <a:ext cx="1425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70C0"/>
                </a:solidFill>
              </a:rPr>
              <a:t>user_listview.xml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213" name="文字方塊 212"/>
          <p:cNvSpPr txBox="1"/>
          <p:nvPr/>
        </p:nvSpPr>
        <p:spPr>
          <a:xfrm>
            <a:off x="7897825" y="2059014"/>
            <a:ext cx="110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70C0"/>
                </a:solidFill>
              </a:rPr>
              <a:t>listview.xml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214" name="文字方塊 213"/>
          <p:cNvSpPr txBox="1"/>
          <p:nvPr/>
        </p:nvSpPr>
        <p:spPr>
          <a:xfrm>
            <a:off x="7908001" y="2210682"/>
            <a:ext cx="153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70C0"/>
                </a:solidFill>
              </a:rPr>
              <a:t>location_listview.xml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364288" y="665750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64288" y="3040561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05845"/>
              </p:ext>
            </p:extLst>
          </p:nvPr>
        </p:nvGraphicFramePr>
        <p:xfrm>
          <a:off x="2481971" y="1128877"/>
          <a:ext cx="785455" cy="399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147"/>
                <a:gridCol w="430308"/>
              </a:tblGrid>
              <a:tr h="145742">
                <a:tc>
                  <a:txBody>
                    <a:bodyPr/>
                    <a:lstStyle/>
                    <a:p>
                      <a:r>
                        <a:rPr lang="zh-TW" altLang="en-US" sz="5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衛生紙</a:t>
                      </a:r>
                      <a:endParaRPr lang="zh-TW" altLang="en-US" sz="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１包</a:t>
                      </a:r>
                      <a:endParaRPr lang="zh-TW" altLang="en-US" sz="50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">
                <a:tc>
                  <a:txBody>
                    <a:bodyPr/>
                    <a:lstStyle/>
                    <a:p>
                      <a:r>
                        <a:rPr lang="zh-TW" altLang="en-US" sz="5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嬰兒奶粉</a:t>
                      </a:r>
                      <a:endParaRPr lang="zh-TW" altLang="en-US" sz="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２罐</a:t>
                      </a:r>
                      <a:endParaRPr lang="zh-TW" altLang="en-US" sz="50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608">
                <a:tc>
                  <a:txBody>
                    <a:bodyPr/>
                    <a:lstStyle/>
                    <a:p>
                      <a:r>
                        <a:rPr lang="zh-TW" altLang="en-US" sz="5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廚房紙巾</a:t>
                      </a:r>
                      <a:endParaRPr lang="zh-TW" altLang="en-US" sz="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３包</a:t>
                      </a:r>
                      <a:endParaRPr lang="zh-TW" altLang="en-US" sz="50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2445413" y="815973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庫存</a:t>
            </a:r>
            <a:endParaRPr lang="zh-TW" altLang="en-US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06514"/>
              </p:ext>
            </p:extLst>
          </p:nvPr>
        </p:nvGraphicFramePr>
        <p:xfrm>
          <a:off x="2442800" y="3392488"/>
          <a:ext cx="833966" cy="1787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730"/>
                <a:gridCol w="473236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物品名稱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位置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400" u="none" dirty="0" smtClean="0"/>
                        <a:t>空間一</a:t>
                      </a:r>
                      <a:endParaRPr lang="zh-TW" altLang="en-US" sz="4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400" u="none" dirty="0" smtClean="0"/>
                        <a:t>客廳</a:t>
                      </a:r>
                      <a:r>
                        <a:rPr lang="en-US" altLang="zh-TW" sz="400" u="none" dirty="0" smtClean="0"/>
                        <a:t>, </a:t>
                      </a:r>
                      <a:r>
                        <a:rPr lang="zh-TW" altLang="en-US" sz="400" u="none" dirty="0" smtClean="0"/>
                        <a:t>餐廳</a:t>
                      </a:r>
                      <a:r>
                        <a:rPr lang="en-US" altLang="zh-TW" sz="400" u="none" dirty="0" smtClean="0"/>
                        <a:t>…</a:t>
                      </a:r>
                      <a:endParaRPr lang="zh-TW" altLang="en-US" sz="4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400" u="none" dirty="0" smtClean="0"/>
                        <a:t>空間二</a:t>
                      </a:r>
                      <a:endParaRPr lang="zh-TW" altLang="en-US" sz="4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400" u="none" dirty="0" smtClean="0"/>
                        <a:t>沙發</a:t>
                      </a:r>
                      <a:r>
                        <a:rPr lang="en-US" altLang="zh-TW" sz="400" u="none" dirty="0" smtClean="0"/>
                        <a:t>,</a:t>
                      </a:r>
                      <a:r>
                        <a:rPr lang="zh-TW" altLang="en-US" sz="400" u="none" dirty="0" smtClean="0"/>
                        <a:t> 衣櫥</a:t>
                      </a:r>
                      <a:r>
                        <a:rPr lang="en-US" altLang="zh-TW" sz="400" u="none" dirty="0" smtClean="0"/>
                        <a:t>…</a:t>
                      </a:r>
                      <a:endParaRPr lang="zh-TW" altLang="en-US" sz="4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400" u="none" dirty="0" smtClean="0"/>
                        <a:t>空間三</a:t>
                      </a:r>
                      <a:endParaRPr lang="zh-TW" altLang="en-US" sz="4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400" u="none" dirty="0" smtClean="0"/>
                        <a:t>抽屜</a:t>
                      </a:r>
                      <a:r>
                        <a:rPr lang="en-US" altLang="zh-TW" sz="400" u="none" dirty="0" smtClean="0"/>
                        <a:t>,</a:t>
                      </a:r>
                      <a:r>
                        <a:rPr lang="zh-TW" altLang="en-US" sz="400" u="none" dirty="0" smtClean="0"/>
                        <a:t> 第</a:t>
                      </a:r>
                      <a:r>
                        <a:rPr lang="en-US" altLang="zh-TW" sz="400" u="none" dirty="0" smtClean="0"/>
                        <a:t>x</a:t>
                      </a:r>
                      <a:r>
                        <a:rPr lang="zh-TW" altLang="en-US" sz="400" u="none" dirty="0" smtClean="0"/>
                        <a:t>層櫃</a:t>
                      </a:r>
                      <a:r>
                        <a:rPr lang="en-US" altLang="zh-TW" sz="400" u="none" dirty="0" smtClean="0"/>
                        <a:t>…</a:t>
                      </a:r>
                      <a:endParaRPr lang="zh-TW" altLang="en-US" sz="4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400" u="none" dirty="0" smtClean="0"/>
                        <a:t>方向</a:t>
                      </a:r>
                      <a:endParaRPr lang="zh-TW" altLang="en-US" sz="4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400" u="none" dirty="0" smtClean="0"/>
                        <a:t>左</a:t>
                      </a:r>
                      <a:r>
                        <a:rPr lang="en-US" altLang="zh-TW" sz="400" u="none" dirty="0" smtClean="0"/>
                        <a:t>, </a:t>
                      </a:r>
                      <a:r>
                        <a:rPr lang="zh-TW" altLang="en-US" sz="400" u="none" dirty="0" smtClean="0"/>
                        <a:t>右</a:t>
                      </a:r>
                      <a:r>
                        <a:rPr lang="en-US" altLang="zh-TW" sz="400" u="none" dirty="0" smtClean="0"/>
                        <a:t>, </a:t>
                      </a:r>
                      <a:r>
                        <a:rPr lang="zh-TW" altLang="en-US" sz="400" u="none" dirty="0" smtClean="0"/>
                        <a:t>上</a:t>
                      </a:r>
                      <a:r>
                        <a:rPr lang="en-US" altLang="zh-TW" sz="400" u="none" dirty="0" smtClean="0"/>
                        <a:t>, </a:t>
                      </a:r>
                      <a:r>
                        <a:rPr lang="zh-TW" altLang="en-US" sz="400" u="none" dirty="0" smtClean="0"/>
                        <a:t>下</a:t>
                      </a:r>
                      <a:endParaRPr lang="zh-TW" altLang="en-US" sz="4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分類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使用者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/>
                        <a:t>數量</a:t>
                      </a:r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期限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53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備註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照片上傳</a:t>
                      </a:r>
                      <a:endParaRPr lang="zh-TW" altLang="en-US" sz="500" u="none" dirty="0"/>
                    </a:p>
                  </a:txBody>
                  <a:tcPr marL="46193" marR="46193" marT="23096" marB="23096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3" name="文字方塊 62"/>
          <p:cNvSpPr txBox="1"/>
          <p:nvPr/>
        </p:nvSpPr>
        <p:spPr>
          <a:xfrm>
            <a:off x="2442800" y="3118807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新增紀錄</a:t>
            </a:r>
            <a:endParaRPr lang="zh-TW" altLang="en-US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51" y="4396026"/>
            <a:ext cx="598102" cy="554431"/>
          </a:xfrm>
          <a:prstGeom prst="rect">
            <a:avLst/>
          </a:prstGeom>
        </p:spPr>
      </p:pic>
      <p:sp>
        <p:nvSpPr>
          <p:cNvPr id="137" name="矩形 136"/>
          <p:cNvSpPr/>
          <p:nvPr/>
        </p:nvSpPr>
        <p:spPr>
          <a:xfrm>
            <a:off x="776941" y="3043627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38" name="表格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5836"/>
              </p:ext>
            </p:extLst>
          </p:nvPr>
        </p:nvGraphicFramePr>
        <p:xfrm>
          <a:off x="904807" y="3481220"/>
          <a:ext cx="746523" cy="805013"/>
        </p:xfrm>
        <a:graphic>
          <a:graphicData uri="http://schemas.openxmlformats.org/drawingml/2006/table">
            <a:tbl>
              <a:tblPr/>
              <a:tblGrid>
                <a:gridCol w="376204"/>
                <a:gridCol w="370319"/>
              </a:tblGrid>
              <a:tr h="255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我的物品</a:t>
                      </a: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使用者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地點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類別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期限</a:t>
                      </a:r>
                      <a:endParaRPr lang="zh-TW" altLang="en-US" sz="500" b="1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庫存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9" name="群組 138"/>
          <p:cNvGrpSpPr/>
          <p:nvPr/>
        </p:nvGrpSpPr>
        <p:grpSpPr>
          <a:xfrm>
            <a:off x="904807" y="3281113"/>
            <a:ext cx="766874" cy="128797"/>
            <a:chOff x="3713129" y="1438483"/>
            <a:chExt cx="766874" cy="128797"/>
          </a:xfrm>
        </p:grpSpPr>
        <p:sp>
          <p:nvSpPr>
            <p:cNvPr id="140" name="圓角矩形 139"/>
            <p:cNvSpPr/>
            <p:nvPr/>
          </p:nvSpPr>
          <p:spPr>
            <a:xfrm>
              <a:off x="3713129" y="1438483"/>
              <a:ext cx="766874" cy="128797"/>
            </a:xfrm>
            <a:prstGeom prst="roundRect">
              <a:avLst/>
            </a:prstGeom>
            <a:gradFill>
              <a:gsLst>
                <a:gs pos="34000">
                  <a:schemeClr val="accent1">
                    <a:lumMod val="20000"/>
                    <a:lumOff val="80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zh-TW" altLang="en-US" sz="500" dirty="0" smtClean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關鍵字搜尋</a:t>
              </a:r>
              <a:endParaRPr lang="zh-TW" altLang="en-US" sz="5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41" name="圖片 1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2321" y="1458856"/>
              <a:ext cx="93880" cy="88049"/>
            </a:xfrm>
            <a:prstGeom prst="rect">
              <a:avLst/>
            </a:prstGeom>
          </p:spPr>
        </p:pic>
      </p:grpSp>
      <p:grpSp>
        <p:nvGrpSpPr>
          <p:cNvPr id="142" name="群組 141"/>
          <p:cNvGrpSpPr/>
          <p:nvPr/>
        </p:nvGrpSpPr>
        <p:grpSpPr>
          <a:xfrm>
            <a:off x="924304" y="4533561"/>
            <a:ext cx="740007" cy="215444"/>
            <a:chOff x="2482744" y="2437881"/>
            <a:chExt cx="740007" cy="215444"/>
          </a:xfrm>
        </p:grpSpPr>
        <p:sp>
          <p:nvSpPr>
            <p:cNvPr id="143" name="文字方塊 142"/>
            <p:cNvSpPr txBox="1"/>
            <p:nvPr/>
          </p:nvSpPr>
          <p:spPr>
            <a:xfrm>
              <a:off x="2566172" y="2437881"/>
              <a:ext cx="656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衛生紙即將用完</a:t>
              </a:r>
              <a:endParaRPr lang="en-US" altLang="zh-TW" sz="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嬰兒奶粉即將到期</a:t>
              </a:r>
              <a:endParaRPr lang="zh-TW" altLang="en-US" sz="400" dirty="0"/>
            </a:p>
          </p:txBody>
        </p:sp>
        <p:pic>
          <p:nvPicPr>
            <p:cNvPr id="144" name="圖片 1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744" y="2464233"/>
              <a:ext cx="161822" cy="161822"/>
            </a:xfrm>
            <a:prstGeom prst="rect">
              <a:avLst/>
            </a:prstGeom>
          </p:spPr>
        </p:pic>
      </p:grpSp>
      <p:pic>
        <p:nvPicPr>
          <p:cNvPr id="145" name="圖片 1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1" y="4352692"/>
            <a:ext cx="162000" cy="162000"/>
          </a:xfrm>
          <a:prstGeom prst="rect">
            <a:avLst/>
          </a:prstGeom>
        </p:spPr>
      </p:pic>
      <p:sp>
        <p:nvSpPr>
          <p:cNvPr id="146" name="文字方塊 145"/>
          <p:cNvSpPr txBox="1"/>
          <p:nvPr/>
        </p:nvSpPr>
        <p:spPr>
          <a:xfrm>
            <a:off x="1025565" y="434808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sp>
        <p:nvSpPr>
          <p:cNvPr id="165" name="矩形 164"/>
          <p:cNvSpPr/>
          <p:nvPr/>
        </p:nvSpPr>
        <p:spPr>
          <a:xfrm>
            <a:off x="776941" y="665750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66" name="表格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05433"/>
              </p:ext>
            </p:extLst>
          </p:nvPr>
        </p:nvGraphicFramePr>
        <p:xfrm>
          <a:off x="904807" y="1103343"/>
          <a:ext cx="746523" cy="805013"/>
        </p:xfrm>
        <a:graphic>
          <a:graphicData uri="http://schemas.openxmlformats.org/drawingml/2006/table">
            <a:tbl>
              <a:tblPr/>
              <a:tblGrid>
                <a:gridCol w="376204"/>
                <a:gridCol w="370319"/>
              </a:tblGrid>
              <a:tr h="255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我的物品</a:t>
                      </a: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使用者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地點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類別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期限</a:t>
                      </a:r>
                      <a:endParaRPr lang="zh-TW" altLang="en-US" sz="500" b="1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庫存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7" name="群組 166"/>
          <p:cNvGrpSpPr/>
          <p:nvPr/>
        </p:nvGrpSpPr>
        <p:grpSpPr>
          <a:xfrm>
            <a:off x="904807" y="903236"/>
            <a:ext cx="766874" cy="128797"/>
            <a:chOff x="3713129" y="1438483"/>
            <a:chExt cx="766874" cy="128797"/>
          </a:xfrm>
        </p:grpSpPr>
        <p:sp>
          <p:nvSpPr>
            <p:cNvPr id="168" name="圓角矩形 167"/>
            <p:cNvSpPr/>
            <p:nvPr/>
          </p:nvSpPr>
          <p:spPr>
            <a:xfrm>
              <a:off x="3713129" y="1438483"/>
              <a:ext cx="766874" cy="128797"/>
            </a:xfrm>
            <a:prstGeom prst="roundRect">
              <a:avLst/>
            </a:prstGeom>
            <a:gradFill>
              <a:gsLst>
                <a:gs pos="34000">
                  <a:schemeClr val="accent1">
                    <a:lumMod val="20000"/>
                    <a:lumOff val="80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zh-TW" altLang="en-US" sz="500" dirty="0" smtClean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關鍵字搜尋</a:t>
              </a:r>
              <a:endParaRPr lang="zh-TW" altLang="en-US" sz="5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69" name="圖片 1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2321" y="1458856"/>
              <a:ext cx="93880" cy="88049"/>
            </a:xfrm>
            <a:prstGeom prst="rect">
              <a:avLst/>
            </a:prstGeom>
          </p:spPr>
        </p:pic>
      </p:grpSp>
      <p:grpSp>
        <p:nvGrpSpPr>
          <p:cNvPr id="170" name="群組 169"/>
          <p:cNvGrpSpPr/>
          <p:nvPr/>
        </p:nvGrpSpPr>
        <p:grpSpPr>
          <a:xfrm>
            <a:off x="924304" y="2155684"/>
            <a:ext cx="740007" cy="215444"/>
            <a:chOff x="2482744" y="2437881"/>
            <a:chExt cx="740007" cy="215444"/>
          </a:xfrm>
        </p:grpSpPr>
        <p:sp>
          <p:nvSpPr>
            <p:cNvPr id="171" name="文字方塊 170"/>
            <p:cNvSpPr txBox="1"/>
            <p:nvPr/>
          </p:nvSpPr>
          <p:spPr>
            <a:xfrm>
              <a:off x="2566172" y="2437881"/>
              <a:ext cx="656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衛生紙即將用完</a:t>
              </a:r>
              <a:endParaRPr lang="en-US" altLang="zh-TW" sz="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嬰兒奶粉即將到期</a:t>
              </a:r>
              <a:endParaRPr lang="zh-TW" altLang="en-US" sz="400" dirty="0"/>
            </a:p>
          </p:txBody>
        </p:sp>
        <p:pic>
          <p:nvPicPr>
            <p:cNvPr id="172" name="圖片 1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744" y="2464233"/>
              <a:ext cx="161822" cy="161822"/>
            </a:xfrm>
            <a:prstGeom prst="rect">
              <a:avLst/>
            </a:prstGeom>
          </p:spPr>
        </p:pic>
      </p:grpSp>
      <p:pic>
        <p:nvPicPr>
          <p:cNvPr id="173" name="圖片 1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1" y="1974815"/>
            <a:ext cx="162000" cy="162000"/>
          </a:xfrm>
          <a:prstGeom prst="rect">
            <a:avLst/>
          </a:prstGeom>
        </p:spPr>
      </p:pic>
      <p:sp>
        <p:nvSpPr>
          <p:cNvPr id="174" name="文字方塊 173"/>
          <p:cNvSpPr txBox="1"/>
          <p:nvPr/>
        </p:nvSpPr>
        <p:spPr>
          <a:xfrm>
            <a:off x="1025565" y="1970211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cxnSp>
        <p:nvCxnSpPr>
          <p:cNvPr id="175" name="直線單箭頭接點 41"/>
          <p:cNvCxnSpPr>
            <a:stCxn id="146" idx="3"/>
            <a:endCxn id="63" idx="1"/>
          </p:cNvCxnSpPr>
          <p:nvPr/>
        </p:nvCxnSpPr>
        <p:spPr>
          <a:xfrm flipV="1">
            <a:off x="1518008" y="3257307"/>
            <a:ext cx="924792" cy="1183114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118999" y="4514692"/>
            <a:ext cx="3858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41"/>
          <p:cNvCxnSpPr>
            <a:endCxn id="51" idx="1"/>
          </p:cNvCxnSpPr>
          <p:nvPr/>
        </p:nvCxnSpPr>
        <p:spPr>
          <a:xfrm flipV="1">
            <a:off x="1610246" y="954473"/>
            <a:ext cx="835167" cy="81158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2481971" y="5239345"/>
            <a:ext cx="313701" cy="13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50" dirty="0" smtClean="0"/>
              <a:t>取消</a:t>
            </a:r>
            <a:endParaRPr lang="zh-TW" altLang="en-US" sz="450" dirty="0"/>
          </a:p>
        </p:txBody>
      </p:sp>
      <p:sp>
        <p:nvSpPr>
          <p:cNvPr id="178" name="圓角矩形 177"/>
          <p:cNvSpPr/>
          <p:nvPr/>
        </p:nvSpPr>
        <p:spPr>
          <a:xfrm>
            <a:off x="2878399" y="5239345"/>
            <a:ext cx="313701" cy="13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50" dirty="0" smtClean="0"/>
              <a:t>儲存</a:t>
            </a:r>
            <a:endParaRPr lang="zh-TW" altLang="en-US" sz="45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58050" y="2455755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home.xml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66538" y="4838582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home.xml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328325" y="2421810"/>
            <a:ext cx="110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listview.xml</a:t>
            </a:r>
            <a:endParaRPr lang="zh-TW" altLang="en-US" sz="12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322481" y="2590756"/>
            <a:ext cx="154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2clumns_listview.xml</a:t>
            </a:r>
            <a:endParaRPr lang="zh-TW" altLang="en-US" sz="12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318216" y="5493618"/>
            <a:ext cx="1098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4">
                    <a:lumMod val="75000"/>
                  </a:schemeClr>
                </a:solidFill>
              </a:rPr>
              <a:t>createnew.xml</a:t>
            </a:r>
            <a:endParaRPr lang="zh-TW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0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92772"/>
            <a:ext cx="10642024" cy="507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5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425</Words>
  <Application>Microsoft Office PowerPoint</Application>
  <PresentationFormat>寬螢幕</PresentationFormat>
  <Paragraphs>253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資料庫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56</cp:revision>
  <dcterms:created xsi:type="dcterms:W3CDTF">2016-08-03T08:24:33Z</dcterms:created>
  <dcterms:modified xsi:type="dcterms:W3CDTF">2016-08-12T04:09:37Z</dcterms:modified>
</cp:coreProperties>
</file>