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media/image27.jpg" ContentType="image/png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2" r:id="rId1"/>
    <p:sldMasterId id="2147483847" r:id="rId2"/>
  </p:sldMasterIdLst>
  <p:notesMasterIdLst>
    <p:notesMasterId r:id="rId18"/>
  </p:notesMasterIdLst>
  <p:sldIdLst>
    <p:sldId id="355" r:id="rId3"/>
    <p:sldId id="356" r:id="rId4"/>
    <p:sldId id="357" r:id="rId5"/>
    <p:sldId id="342" r:id="rId6"/>
    <p:sldId id="322" r:id="rId7"/>
    <p:sldId id="348" r:id="rId8"/>
    <p:sldId id="346" r:id="rId9"/>
    <p:sldId id="347" r:id="rId10"/>
    <p:sldId id="345" r:id="rId11"/>
    <p:sldId id="350" r:id="rId12"/>
    <p:sldId id="354" r:id="rId13"/>
    <p:sldId id="351" r:id="rId14"/>
    <p:sldId id="353" r:id="rId15"/>
    <p:sldId id="341" r:id="rId16"/>
    <p:sldId id="320" r:id="rId17"/>
  </p:sldIdLst>
  <p:sldSz cx="12192000" cy="6858000"/>
  <p:notesSz cx="6858000" cy="9144000"/>
  <p:custShowLst>
    <p:custShow name="Main Slides" id="0">
      <p:sldLst>
        <p:sld r:id="rId6"/>
        <p:sld r:id="rId7"/>
        <p:sld r:id="rId8"/>
        <p:sld r:id="rId9"/>
        <p:sld r:id="rId10"/>
        <p:sld r:id="rId11"/>
        <p:sld r:id="rId12"/>
        <p:sld r:id="rId13"/>
        <p:sld r:id="rId14"/>
        <p:sld r:id="rId15"/>
        <p:sld r:id="rId16"/>
        <p:sld r:id="rId17"/>
      </p:sldLst>
    </p:custShow>
    <p:custShow name="Sponsor Slides" id="1">
      <p:sldLst>
        <p:sld r:id="rId3"/>
        <p:sld r:id="rId4"/>
        <p:sld r:id="rId5"/>
      </p:sldLst>
    </p:custShow>
  </p:custShow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ponsor Slides" id="{AEE8F948-FC07-4905-9B45-61D727DED6BD}">
          <p14:sldIdLst>
            <p14:sldId id="355"/>
            <p14:sldId id="356"/>
            <p14:sldId id="357"/>
          </p14:sldIdLst>
        </p14:section>
        <p14:section name="Main Slides" id="{BD4AE434-FB75-488A-BE53-0A8BF7EA68DF}">
          <p14:sldIdLst>
            <p14:sldId id="342"/>
            <p14:sldId id="322"/>
            <p14:sldId id="348"/>
            <p14:sldId id="346"/>
            <p14:sldId id="347"/>
            <p14:sldId id="345"/>
            <p14:sldId id="350"/>
            <p14:sldId id="354"/>
            <p14:sldId id="351"/>
            <p14:sldId id="353"/>
            <p14:sldId id="341"/>
            <p14:sldId id="32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5050"/>
    <a:srgbClr val="676767"/>
    <a:srgbClr val="A0C4E5"/>
    <a:srgbClr val="6E3382"/>
    <a:srgbClr val="9CBDDE"/>
    <a:srgbClr val="8AAECD"/>
    <a:srgbClr val="383A3E"/>
    <a:srgbClr val="647B8C"/>
    <a:srgbClr val="A0C0E5"/>
    <a:srgbClr val="7FA6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76" autoAdjust="0"/>
    <p:restoredTop sz="80641" autoAdjust="0"/>
  </p:normalViewPr>
  <p:slideViewPr>
    <p:cSldViewPr snapToGrid="0">
      <p:cViewPr varScale="1">
        <p:scale>
          <a:sx n="79" d="100"/>
          <a:sy n="79" d="100"/>
        </p:scale>
        <p:origin x="66" y="135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A321B98-4DB8-4F99-8E82-4355D4E3B757}" type="doc">
      <dgm:prSet loTypeId="urn:microsoft.com/office/officeart/2005/8/layout/hierarchy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88FE06C-09C5-427E-8F03-3F0FD1BA597A}">
      <dgm:prSet phldrT="[Text]"/>
      <dgm:spPr/>
      <dgm:t>
        <a:bodyPr/>
        <a:lstStyle/>
        <a:p>
          <a:r>
            <a:rPr lang="en-US" b="1" dirty="0"/>
            <a:t>v1.1</a:t>
          </a:r>
        </a:p>
      </dgm:t>
    </dgm:pt>
    <dgm:pt modelId="{BFC40FF5-F664-4D1D-84FD-EA33D3CF8963}" type="parTrans" cxnId="{AEFE87EF-C72D-4622-B972-327564B79372}">
      <dgm:prSet/>
      <dgm:spPr/>
      <dgm:t>
        <a:bodyPr/>
        <a:lstStyle/>
        <a:p>
          <a:endParaRPr lang="en-US"/>
        </a:p>
      </dgm:t>
    </dgm:pt>
    <dgm:pt modelId="{2760B420-4483-461C-931A-73F3A9A34D47}" type="sibTrans" cxnId="{AEFE87EF-C72D-4622-B972-327564B79372}">
      <dgm:prSet/>
      <dgm:spPr/>
      <dgm:t>
        <a:bodyPr/>
        <a:lstStyle/>
        <a:p>
          <a:endParaRPr lang="en-US"/>
        </a:p>
      </dgm:t>
    </dgm:pt>
    <dgm:pt modelId="{EB5EC93B-EEC1-4BD0-8B08-190A31CA3884}">
      <dgm:prSet phldrT="[Text]"/>
      <dgm:spPr/>
      <dgm:t>
        <a:bodyPr/>
        <a:lstStyle/>
        <a:p>
          <a:r>
            <a:rPr lang="en-US" dirty="0"/>
            <a:t>16.8 MB</a:t>
          </a:r>
        </a:p>
      </dgm:t>
    </dgm:pt>
    <dgm:pt modelId="{ECD8AF99-DF77-4D92-80CB-650E93E41522}" type="parTrans" cxnId="{23994F7C-0024-4C7C-849E-A7E215DC7F86}">
      <dgm:prSet/>
      <dgm:spPr/>
      <dgm:t>
        <a:bodyPr/>
        <a:lstStyle/>
        <a:p>
          <a:endParaRPr lang="en-US"/>
        </a:p>
      </dgm:t>
    </dgm:pt>
    <dgm:pt modelId="{78814A8E-E5D0-4A33-A4EC-ECAA85F5D65F}" type="sibTrans" cxnId="{23994F7C-0024-4C7C-849E-A7E215DC7F86}">
      <dgm:prSet/>
      <dgm:spPr/>
      <dgm:t>
        <a:bodyPr/>
        <a:lstStyle/>
        <a:p>
          <a:endParaRPr lang="en-US"/>
        </a:p>
      </dgm:t>
    </dgm:pt>
    <dgm:pt modelId="{20A53C6F-CE81-4E75-944F-DC879C141573}">
      <dgm:prSet phldrT="[Text]"/>
      <dgm:spPr/>
      <dgm:t>
        <a:bodyPr/>
        <a:lstStyle/>
        <a:p>
          <a:r>
            <a:rPr lang="en-US" dirty="0"/>
            <a:t>26.7 MB</a:t>
          </a:r>
        </a:p>
        <a:p>
          <a:r>
            <a:rPr lang="en-US" dirty="0"/>
            <a:t>w/ Identity</a:t>
          </a:r>
        </a:p>
      </dgm:t>
    </dgm:pt>
    <dgm:pt modelId="{EDCBB501-A7C3-4276-BEBF-B2ED12E10FB3}" type="parTrans" cxnId="{8C8DBF54-F52D-49A5-BBF1-EA5BFA75FE13}">
      <dgm:prSet/>
      <dgm:spPr/>
      <dgm:t>
        <a:bodyPr/>
        <a:lstStyle/>
        <a:p>
          <a:endParaRPr lang="en-US"/>
        </a:p>
      </dgm:t>
    </dgm:pt>
    <dgm:pt modelId="{C6EC2D59-1AE3-40A8-9E63-B4827842630E}" type="sibTrans" cxnId="{8C8DBF54-F52D-49A5-BBF1-EA5BFA75FE13}">
      <dgm:prSet/>
      <dgm:spPr/>
      <dgm:t>
        <a:bodyPr/>
        <a:lstStyle/>
        <a:p>
          <a:endParaRPr lang="en-US"/>
        </a:p>
      </dgm:t>
    </dgm:pt>
    <dgm:pt modelId="{DCB6FF6C-2336-4BAD-B2BF-3276A7BB684D}">
      <dgm:prSet phldrT="[Text]"/>
      <dgm:spPr/>
      <dgm:t>
        <a:bodyPr/>
        <a:lstStyle/>
        <a:p>
          <a:r>
            <a:rPr lang="en-US" b="1" dirty="0"/>
            <a:t>v2.0</a:t>
          </a:r>
        </a:p>
      </dgm:t>
    </dgm:pt>
    <dgm:pt modelId="{988B146A-C019-4DE4-85CE-F6EE4F7F8EE6}" type="parTrans" cxnId="{B949797C-A8A8-4561-9FB3-332F20B3C6FD}">
      <dgm:prSet/>
      <dgm:spPr/>
      <dgm:t>
        <a:bodyPr/>
        <a:lstStyle/>
        <a:p>
          <a:endParaRPr lang="en-US"/>
        </a:p>
      </dgm:t>
    </dgm:pt>
    <dgm:pt modelId="{5AF548F0-3AAE-4F64-A077-0A1EA85186CA}" type="sibTrans" cxnId="{B949797C-A8A8-4561-9FB3-332F20B3C6FD}">
      <dgm:prSet/>
      <dgm:spPr/>
      <dgm:t>
        <a:bodyPr/>
        <a:lstStyle/>
        <a:p>
          <a:endParaRPr lang="en-US"/>
        </a:p>
      </dgm:t>
    </dgm:pt>
    <dgm:pt modelId="{53027B04-5204-447C-A0FC-41086B4CDC3C}">
      <dgm:prSet phldrT="[Text]"/>
      <dgm:spPr/>
      <dgm:t>
        <a:bodyPr/>
        <a:lstStyle/>
        <a:p>
          <a:r>
            <a:rPr lang="en-US" dirty="0"/>
            <a:t>2.63 MB</a:t>
          </a:r>
        </a:p>
      </dgm:t>
    </dgm:pt>
    <dgm:pt modelId="{04491201-B446-4A44-9662-BCAFC1B51149}" type="parTrans" cxnId="{C94F6E9E-FFA2-4DF1-A127-E500CE9D3CE3}">
      <dgm:prSet/>
      <dgm:spPr/>
      <dgm:t>
        <a:bodyPr/>
        <a:lstStyle/>
        <a:p>
          <a:endParaRPr lang="en-US"/>
        </a:p>
      </dgm:t>
    </dgm:pt>
    <dgm:pt modelId="{4084F87D-AC83-4AFA-82D4-8D008B6918DD}" type="sibTrans" cxnId="{C94F6E9E-FFA2-4DF1-A127-E500CE9D3CE3}">
      <dgm:prSet/>
      <dgm:spPr/>
      <dgm:t>
        <a:bodyPr/>
        <a:lstStyle/>
        <a:p>
          <a:endParaRPr lang="en-US"/>
        </a:p>
      </dgm:t>
    </dgm:pt>
    <dgm:pt modelId="{C892E65A-CF97-4F26-9708-D0622E9B6C00}">
      <dgm:prSet phldrT="[Text]"/>
      <dgm:spPr/>
      <dgm:t>
        <a:bodyPr/>
        <a:lstStyle/>
        <a:p>
          <a:r>
            <a:rPr lang="en-US" dirty="0"/>
            <a:t>3.09 MB</a:t>
          </a:r>
        </a:p>
        <a:p>
          <a:r>
            <a:rPr lang="en-US" dirty="0"/>
            <a:t>w/ Identity</a:t>
          </a:r>
        </a:p>
      </dgm:t>
    </dgm:pt>
    <dgm:pt modelId="{56BD50E0-D985-466C-A3D3-4526650F8667}" type="parTrans" cxnId="{006C22A8-A6EF-49AF-834F-A37F09666E35}">
      <dgm:prSet/>
      <dgm:spPr/>
      <dgm:t>
        <a:bodyPr/>
        <a:lstStyle/>
        <a:p>
          <a:endParaRPr lang="en-US"/>
        </a:p>
      </dgm:t>
    </dgm:pt>
    <dgm:pt modelId="{CBEFED12-4422-444D-98EA-E4CDC3ED2115}" type="sibTrans" cxnId="{006C22A8-A6EF-49AF-834F-A37F09666E35}">
      <dgm:prSet/>
      <dgm:spPr/>
      <dgm:t>
        <a:bodyPr/>
        <a:lstStyle/>
        <a:p>
          <a:endParaRPr lang="en-US"/>
        </a:p>
      </dgm:t>
    </dgm:pt>
    <dgm:pt modelId="{57EEBA12-DBD6-4E88-96AC-8712278DA3CA}" type="pres">
      <dgm:prSet presAssocID="{FA321B98-4DB8-4F99-8E82-4355D4E3B757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45F4C06-F1E4-4A65-830B-9C28568EEA82}" type="pres">
      <dgm:prSet presAssocID="{888FE06C-09C5-427E-8F03-3F0FD1BA597A}" presName="root" presStyleCnt="0"/>
      <dgm:spPr/>
    </dgm:pt>
    <dgm:pt modelId="{2F0D8B24-36CC-4808-8F68-71BAE80CE5E6}" type="pres">
      <dgm:prSet presAssocID="{888FE06C-09C5-427E-8F03-3F0FD1BA597A}" presName="rootComposite" presStyleCnt="0"/>
      <dgm:spPr/>
    </dgm:pt>
    <dgm:pt modelId="{506DE584-112F-4411-87AF-D5A19FF52CA5}" type="pres">
      <dgm:prSet presAssocID="{888FE06C-09C5-427E-8F03-3F0FD1BA597A}" presName="rootText" presStyleLbl="node1" presStyleIdx="0" presStyleCnt="2"/>
      <dgm:spPr/>
    </dgm:pt>
    <dgm:pt modelId="{51DF460C-7464-41F1-8DA7-163878DB84CD}" type="pres">
      <dgm:prSet presAssocID="{888FE06C-09C5-427E-8F03-3F0FD1BA597A}" presName="rootConnector" presStyleLbl="node1" presStyleIdx="0" presStyleCnt="2"/>
      <dgm:spPr/>
    </dgm:pt>
    <dgm:pt modelId="{4E44BEDE-DBCE-4E34-8EFD-C725D5CF7BAF}" type="pres">
      <dgm:prSet presAssocID="{888FE06C-09C5-427E-8F03-3F0FD1BA597A}" presName="childShape" presStyleCnt="0"/>
      <dgm:spPr/>
    </dgm:pt>
    <dgm:pt modelId="{13BDF7F1-F60A-4CC8-B5C7-4AC4888480E2}" type="pres">
      <dgm:prSet presAssocID="{ECD8AF99-DF77-4D92-80CB-650E93E41522}" presName="Name13" presStyleLbl="parChTrans1D2" presStyleIdx="0" presStyleCnt="4"/>
      <dgm:spPr/>
    </dgm:pt>
    <dgm:pt modelId="{3C186ECF-48A2-4E12-8167-517070EA2FE3}" type="pres">
      <dgm:prSet presAssocID="{EB5EC93B-EEC1-4BD0-8B08-190A31CA3884}" presName="childText" presStyleLbl="bgAcc1" presStyleIdx="0" presStyleCnt="4">
        <dgm:presLayoutVars>
          <dgm:bulletEnabled val="1"/>
        </dgm:presLayoutVars>
      </dgm:prSet>
      <dgm:spPr/>
    </dgm:pt>
    <dgm:pt modelId="{D79E043A-8F5E-495C-9528-6ED53542CAAC}" type="pres">
      <dgm:prSet presAssocID="{EDCBB501-A7C3-4276-BEBF-B2ED12E10FB3}" presName="Name13" presStyleLbl="parChTrans1D2" presStyleIdx="1" presStyleCnt="4"/>
      <dgm:spPr/>
    </dgm:pt>
    <dgm:pt modelId="{4175C2B0-98EE-4CFF-BA77-BF7BDC7107D4}" type="pres">
      <dgm:prSet presAssocID="{20A53C6F-CE81-4E75-944F-DC879C141573}" presName="childText" presStyleLbl="bgAcc1" presStyleIdx="1" presStyleCnt="4">
        <dgm:presLayoutVars>
          <dgm:bulletEnabled val="1"/>
        </dgm:presLayoutVars>
      </dgm:prSet>
      <dgm:spPr/>
    </dgm:pt>
    <dgm:pt modelId="{4CAFE22E-E419-4D5D-9C92-537434DF9913}" type="pres">
      <dgm:prSet presAssocID="{DCB6FF6C-2336-4BAD-B2BF-3276A7BB684D}" presName="root" presStyleCnt="0"/>
      <dgm:spPr/>
    </dgm:pt>
    <dgm:pt modelId="{F89CA9B4-8755-40D6-9827-15AC8765495A}" type="pres">
      <dgm:prSet presAssocID="{DCB6FF6C-2336-4BAD-B2BF-3276A7BB684D}" presName="rootComposite" presStyleCnt="0"/>
      <dgm:spPr/>
    </dgm:pt>
    <dgm:pt modelId="{B8DB3067-AFDF-4002-B6B1-3B02EB89B7D0}" type="pres">
      <dgm:prSet presAssocID="{DCB6FF6C-2336-4BAD-B2BF-3276A7BB684D}" presName="rootText" presStyleLbl="node1" presStyleIdx="1" presStyleCnt="2"/>
      <dgm:spPr/>
    </dgm:pt>
    <dgm:pt modelId="{FC901B6B-7411-4AA9-8818-D801EDEF641D}" type="pres">
      <dgm:prSet presAssocID="{DCB6FF6C-2336-4BAD-B2BF-3276A7BB684D}" presName="rootConnector" presStyleLbl="node1" presStyleIdx="1" presStyleCnt="2"/>
      <dgm:spPr/>
    </dgm:pt>
    <dgm:pt modelId="{ACC73A8A-8EC4-4297-87FD-283AAA58AD3A}" type="pres">
      <dgm:prSet presAssocID="{DCB6FF6C-2336-4BAD-B2BF-3276A7BB684D}" presName="childShape" presStyleCnt="0"/>
      <dgm:spPr/>
    </dgm:pt>
    <dgm:pt modelId="{AB2E6A14-D2C9-4F3C-80D8-26A4A525310D}" type="pres">
      <dgm:prSet presAssocID="{04491201-B446-4A44-9662-BCAFC1B51149}" presName="Name13" presStyleLbl="parChTrans1D2" presStyleIdx="2" presStyleCnt="4"/>
      <dgm:spPr/>
    </dgm:pt>
    <dgm:pt modelId="{8C266EAA-556A-4E43-AA79-FB242CA873BF}" type="pres">
      <dgm:prSet presAssocID="{53027B04-5204-447C-A0FC-41086B4CDC3C}" presName="childText" presStyleLbl="bgAcc1" presStyleIdx="2" presStyleCnt="4">
        <dgm:presLayoutVars>
          <dgm:bulletEnabled val="1"/>
        </dgm:presLayoutVars>
      </dgm:prSet>
      <dgm:spPr/>
    </dgm:pt>
    <dgm:pt modelId="{FA34CF02-E2FF-4020-8D81-969A0C9C8636}" type="pres">
      <dgm:prSet presAssocID="{56BD50E0-D985-466C-A3D3-4526650F8667}" presName="Name13" presStyleLbl="parChTrans1D2" presStyleIdx="3" presStyleCnt="4"/>
      <dgm:spPr/>
    </dgm:pt>
    <dgm:pt modelId="{3A0CB6F7-A194-4B41-9BAD-6D0D04780C8F}" type="pres">
      <dgm:prSet presAssocID="{C892E65A-CF97-4F26-9708-D0622E9B6C00}" presName="childText" presStyleLbl="bgAcc1" presStyleIdx="3" presStyleCnt="4">
        <dgm:presLayoutVars>
          <dgm:bulletEnabled val="1"/>
        </dgm:presLayoutVars>
      </dgm:prSet>
      <dgm:spPr/>
    </dgm:pt>
  </dgm:ptLst>
  <dgm:cxnLst>
    <dgm:cxn modelId="{2E5B9300-4AA1-465B-9E2E-F12265403F38}" type="presOf" srcId="{20A53C6F-CE81-4E75-944F-DC879C141573}" destId="{4175C2B0-98EE-4CFF-BA77-BF7BDC7107D4}" srcOrd="0" destOrd="0" presId="urn:microsoft.com/office/officeart/2005/8/layout/hierarchy3"/>
    <dgm:cxn modelId="{2C521809-0E42-4A80-A5A1-7126791C96FA}" type="presOf" srcId="{04491201-B446-4A44-9662-BCAFC1B51149}" destId="{AB2E6A14-D2C9-4F3C-80D8-26A4A525310D}" srcOrd="0" destOrd="0" presId="urn:microsoft.com/office/officeart/2005/8/layout/hierarchy3"/>
    <dgm:cxn modelId="{648CE009-314F-4E7F-97ED-4D01955E7499}" type="presOf" srcId="{DCB6FF6C-2336-4BAD-B2BF-3276A7BB684D}" destId="{B8DB3067-AFDF-4002-B6B1-3B02EB89B7D0}" srcOrd="0" destOrd="0" presId="urn:microsoft.com/office/officeart/2005/8/layout/hierarchy3"/>
    <dgm:cxn modelId="{672D440A-19BD-439A-A63E-763A207508A2}" type="presOf" srcId="{ECD8AF99-DF77-4D92-80CB-650E93E41522}" destId="{13BDF7F1-F60A-4CC8-B5C7-4AC4888480E2}" srcOrd="0" destOrd="0" presId="urn:microsoft.com/office/officeart/2005/8/layout/hierarchy3"/>
    <dgm:cxn modelId="{4CE9070E-43FB-43A4-9B7D-6080BD1AA3CC}" type="presOf" srcId="{56BD50E0-D985-466C-A3D3-4526650F8667}" destId="{FA34CF02-E2FF-4020-8D81-969A0C9C8636}" srcOrd="0" destOrd="0" presId="urn:microsoft.com/office/officeart/2005/8/layout/hierarchy3"/>
    <dgm:cxn modelId="{A3ABCF26-DD19-4A9E-BCD5-770BB89842B9}" type="presOf" srcId="{EB5EC93B-EEC1-4BD0-8B08-190A31CA3884}" destId="{3C186ECF-48A2-4E12-8167-517070EA2FE3}" srcOrd="0" destOrd="0" presId="urn:microsoft.com/office/officeart/2005/8/layout/hierarchy3"/>
    <dgm:cxn modelId="{717AF327-1043-4082-B125-C57323FFCF3C}" type="presOf" srcId="{DCB6FF6C-2336-4BAD-B2BF-3276A7BB684D}" destId="{FC901B6B-7411-4AA9-8818-D801EDEF641D}" srcOrd="1" destOrd="0" presId="urn:microsoft.com/office/officeart/2005/8/layout/hierarchy3"/>
    <dgm:cxn modelId="{D7326D4A-E5A6-43DC-9504-95A87997EB34}" type="presOf" srcId="{FA321B98-4DB8-4F99-8E82-4355D4E3B757}" destId="{57EEBA12-DBD6-4E88-96AC-8712278DA3CA}" srcOrd="0" destOrd="0" presId="urn:microsoft.com/office/officeart/2005/8/layout/hierarchy3"/>
    <dgm:cxn modelId="{823C954D-F5E4-489A-91C3-7A104882EA47}" type="presOf" srcId="{888FE06C-09C5-427E-8F03-3F0FD1BA597A}" destId="{51DF460C-7464-41F1-8DA7-163878DB84CD}" srcOrd="1" destOrd="0" presId="urn:microsoft.com/office/officeart/2005/8/layout/hierarchy3"/>
    <dgm:cxn modelId="{8C8DBF54-F52D-49A5-BBF1-EA5BFA75FE13}" srcId="{888FE06C-09C5-427E-8F03-3F0FD1BA597A}" destId="{20A53C6F-CE81-4E75-944F-DC879C141573}" srcOrd="1" destOrd="0" parTransId="{EDCBB501-A7C3-4276-BEBF-B2ED12E10FB3}" sibTransId="{C6EC2D59-1AE3-40A8-9E63-B4827842630E}"/>
    <dgm:cxn modelId="{23994F7C-0024-4C7C-849E-A7E215DC7F86}" srcId="{888FE06C-09C5-427E-8F03-3F0FD1BA597A}" destId="{EB5EC93B-EEC1-4BD0-8B08-190A31CA3884}" srcOrd="0" destOrd="0" parTransId="{ECD8AF99-DF77-4D92-80CB-650E93E41522}" sibTransId="{78814A8E-E5D0-4A33-A4EC-ECAA85F5D65F}"/>
    <dgm:cxn modelId="{B949797C-A8A8-4561-9FB3-332F20B3C6FD}" srcId="{FA321B98-4DB8-4F99-8E82-4355D4E3B757}" destId="{DCB6FF6C-2336-4BAD-B2BF-3276A7BB684D}" srcOrd="1" destOrd="0" parTransId="{988B146A-C019-4DE4-85CE-F6EE4F7F8EE6}" sibTransId="{5AF548F0-3AAE-4F64-A077-0A1EA85186CA}"/>
    <dgm:cxn modelId="{90609C88-F14B-422F-86F7-987E53DF0BEE}" type="presOf" srcId="{EDCBB501-A7C3-4276-BEBF-B2ED12E10FB3}" destId="{D79E043A-8F5E-495C-9528-6ED53542CAAC}" srcOrd="0" destOrd="0" presId="urn:microsoft.com/office/officeart/2005/8/layout/hierarchy3"/>
    <dgm:cxn modelId="{36D71291-666E-40ED-89D3-19B7811D67F3}" type="presOf" srcId="{888FE06C-09C5-427E-8F03-3F0FD1BA597A}" destId="{506DE584-112F-4411-87AF-D5A19FF52CA5}" srcOrd="0" destOrd="0" presId="urn:microsoft.com/office/officeart/2005/8/layout/hierarchy3"/>
    <dgm:cxn modelId="{A61EEB9D-6BED-46EB-9E1B-281FA7E03869}" type="presOf" srcId="{C892E65A-CF97-4F26-9708-D0622E9B6C00}" destId="{3A0CB6F7-A194-4B41-9BAD-6D0D04780C8F}" srcOrd="0" destOrd="0" presId="urn:microsoft.com/office/officeart/2005/8/layout/hierarchy3"/>
    <dgm:cxn modelId="{C94F6E9E-FFA2-4DF1-A127-E500CE9D3CE3}" srcId="{DCB6FF6C-2336-4BAD-B2BF-3276A7BB684D}" destId="{53027B04-5204-447C-A0FC-41086B4CDC3C}" srcOrd="0" destOrd="0" parTransId="{04491201-B446-4A44-9662-BCAFC1B51149}" sibTransId="{4084F87D-AC83-4AFA-82D4-8D008B6918DD}"/>
    <dgm:cxn modelId="{006C22A8-A6EF-49AF-834F-A37F09666E35}" srcId="{DCB6FF6C-2336-4BAD-B2BF-3276A7BB684D}" destId="{C892E65A-CF97-4F26-9708-D0622E9B6C00}" srcOrd="1" destOrd="0" parTransId="{56BD50E0-D985-466C-A3D3-4526650F8667}" sibTransId="{CBEFED12-4422-444D-98EA-E4CDC3ED2115}"/>
    <dgm:cxn modelId="{F2FFF3D6-A7CA-485F-80EE-2ADE78D01804}" type="presOf" srcId="{53027B04-5204-447C-A0FC-41086B4CDC3C}" destId="{8C266EAA-556A-4E43-AA79-FB242CA873BF}" srcOrd="0" destOrd="0" presId="urn:microsoft.com/office/officeart/2005/8/layout/hierarchy3"/>
    <dgm:cxn modelId="{AEFE87EF-C72D-4622-B972-327564B79372}" srcId="{FA321B98-4DB8-4F99-8E82-4355D4E3B757}" destId="{888FE06C-09C5-427E-8F03-3F0FD1BA597A}" srcOrd="0" destOrd="0" parTransId="{BFC40FF5-F664-4D1D-84FD-EA33D3CF8963}" sibTransId="{2760B420-4483-461C-931A-73F3A9A34D47}"/>
    <dgm:cxn modelId="{316A4FDA-999F-46CC-BB53-D9FF22200569}" type="presParOf" srcId="{57EEBA12-DBD6-4E88-96AC-8712278DA3CA}" destId="{845F4C06-F1E4-4A65-830B-9C28568EEA82}" srcOrd="0" destOrd="0" presId="urn:microsoft.com/office/officeart/2005/8/layout/hierarchy3"/>
    <dgm:cxn modelId="{6D5BB4AE-5B44-4750-B932-0AB7EBDB454C}" type="presParOf" srcId="{845F4C06-F1E4-4A65-830B-9C28568EEA82}" destId="{2F0D8B24-36CC-4808-8F68-71BAE80CE5E6}" srcOrd="0" destOrd="0" presId="urn:microsoft.com/office/officeart/2005/8/layout/hierarchy3"/>
    <dgm:cxn modelId="{491CDE75-A192-43B7-957D-D64F40BDEDA5}" type="presParOf" srcId="{2F0D8B24-36CC-4808-8F68-71BAE80CE5E6}" destId="{506DE584-112F-4411-87AF-D5A19FF52CA5}" srcOrd="0" destOrd="0" presId="urn:microsoft.com/office/officeart/2005/8/layout/hierarchy3"/>
    <dgm:cxn modelId="{1EF1D825-72DE-482D-9EE4-DF15EF3A5B0B}" type="presParOf" srcId="{2F0D8B24-36CC-4808-8F68-71BAE80CE5E6}" destId="{51DF460C-7464-41F1-8DA7-163878DB84CD}" srcOrd="1" destOrd="0" presId="urn:microsoft.com/office/officeart/2005/8/layout/hierarchy3"/>
    <dgm:cxn modelId="{C7710504-2409-4638-BECE-8CE4F97638E3}" type="presParOf" srcId="{845F4C06-F1E4-4A65-830B-9C28568EEA82}" destId="{4E44BEDE-DBCE-4E34-8EFD-C725D5CF7BAF}" srcOrd="1" destOrd="0" presId="urn:microsoft.com/office/officeart/2005/8/layout/hierarchy3"/>
    <dgm:cxn modelId="{5A13CF45-E200-47A0-80F8-547CE7EBA509}" type="presParOf" srcId="{4E44BEDE-DBCE-4E34-8EFD-C725D5CF7BAF}" destId="{13BDF7F1-F60A-4CC8-B5C7-4AC4888480E2}" srcOrd="0" destOrd="0" presId="urn:microsoft.com/office/officeart/2005/8/layout/hierarchy3"/>
    <dgm:cxn modelId="{9B60E24C-78B1-40F4-A06F-CEC1044F646C}" type="presParOf" srcId="{4E44BEDE-DBCE-4E34-8EFD-C725D5CF7BAF}" destId="{3C186ECF-48A2-4E12-8167-517070EA2FE3}" srcOrd="1" destOrd="0" presId="urn:microsoft.com/office/officeart/2005/8/layout/hierarchy3"/>
    <dgm:cxn modelId="{7A684D30-5B8D-42D9-9000-6D0B691967A4}" type="presParOf" srcId="{4E44BEDE-DBCE-4E34-8EFD-C725D5CF7BAF}" destId="{D79E043A-8F5E-495C-9528-6ED53542CAAC}" srcOrd="2" destOrd="0" presId="urn:microsoft.com/office/officeart/2005/8/layout/hierarchy3"/>
    <dgm:cxn modelId="{DC00718E-F9A8-4090-8DC8-861CE94D7516}" type="presParOf" srcId="{4E44BEDE-DBCE-4E34-8EFD-C725D5CF7BAF}" destId="{4175C2B0-98EE-4CFF-BA77-BF7BDC7107D4}" srcOrd="3" destOrd="0" presId="urn:microsoft.com/office/officeart/2005/8/layout/hierarchy3"/>
    <dgm:cxn modelId="{299129C1-0083-46D7-85F7-08EBCC243E1D}" type="presParOf" srcId="{57EEBA12-DBD6-4E88-96AC-8712278DA3CA}" destId="{4CAFE22E-E419-4D5D-9C92-537434DF9913}" srcOrd="1" destOrd="0" presId="urn:microsoft.com/office/officeart/2005/8/layout/hierarchy3"/>
    <dgm:cxn modelId="{963415FB-47BE-49B4-860B-B4B5733CC25E}" type="presParOf" srcId="{4CAFE22E-E419-4D5D-9C92-537434DF9913}" destId="{F89CA9B4-8755-40D6-9827-15AC8765495A}" srcOrd="0" destOrd="0" presId="urn:microsoft.com/office/officeart/2005/8/layout/hierarchy3"/>
    <dgm:cxn modelId="{FFF40703-73E1-4BA7-8F9D-2F4BBC924D2A}" type="presParOf" srcId="{F89CA9B4-8755-40D6-9827-15AC8765495A}" destId="{B8DB3067-AFDF-4002-B6B1-3B02EB89B7D0}" srcOrd="0" destOrd="0" presId="urn:microsoft.com/office/officeart/2005/8/layout/hierarchy3"/>
    <dgm:cxn modelId="{C84212A6-8D44-443A-B6E1-7F7B9E994967}" type="presParOf" srcId="{F89CA9B4-8755-40D6-9827-15AC8765495A}" destId="{FC901B6B-7411-4AA9-8818-D801EDEF641D}" srcOrd="1" destOrd="0" presId="urn:microsoft.com/office/officeart/2005/8/layout/hierarchy3"/>
    <dgm:cxn modelId="{08F3D32A-CDF0-41F6-B220-D1ED31EC2C10}" type="presParOf" srcId="{4CAFE22E-E419-4D5D-9C92-537434DF9913}" destId="{ACC73A8A-8EC4-4297-87FD-283AAA58AD3A}" srcOrd="1" destOrd="0" presId="urn:microsoft.com/office/officeart/2005/8/layout/hierarchy3"/>
    <dgm:cxn modelId="{EE0E5C8B-B7C0-48AD-95CC-FAFCF1D4A3C7}" type="presParOf" srcId="{ACC73A8A-8EC4-4297-87FD-283AAA58AD3A}" destId="{AB2E6A14-D2C9-4F3C-80D8-26A4A525310D}" srcOrd="0" destOrd="0" presId="urn:microsoft.com/office/officeart/2005/8/layout/hierarchy3"/>
    <dgm:cxn modelId="{AEC24ED2-D9A7-4A88-A147-123501B2B1B1}" type="presParOf" srcId="{ACC73A8A-8EC4-4297-87FD-283AAA58AD3A}" destId="{8C266EAA-556A-4E43-AA79-FB242CA873BF}" srcOrd="1" destOrd="0" presId="urn:microsoft.com/office/officeart/2005/8/layout/hierarchy3"/>
    <dgm:cxn modelId="{9428DA40-D439-4F5E-BFE8-A900B7018B38}" type="presParOf" srcId="{ACC73A8A-8EC4-4297-87FD-283AAA58AD3A}" destId="{FA34CF02-E2FF-4020-8D81-969A0C9C8636}" srcOrd="2" destOrd="0" presId="urn:microsoft.com/office/officeart/2005/8/layout/hierarchy3"/>
    <dgm:cxn modelId="{30DFFD65-A0FE-4939-AD47-9A787A9073EE}" type="presParOf" srcId="{ACC73A8A-8EC4-4297-87FD-283AAA58AD3A}" destId="{3A0CB6F7-A194-4B41-9BAD-6D0D04780C8F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6DE584-112F-4411-87AF-D5A19FF52CA5}">
      <dsp:nvSpPr>
        <dsp:cNvPr id="0" name=""/>
        <dsp:cNvSpPr/>
      </dsp:nvSpPr>
      <dsp:spPr>
        <a:xfrm>
          <a:off x="505" y="792961"/>
          <a:ext cx="1839639" cy="9198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60960" rIns="91440" bIns="6096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b="1" kern="1200" dirty="0"/>
            <a:t>v1.1</a:t>
          </a:r>
        </a:p>
      </dsp:txBody>
      <dsp:txXfrm>
        <a:off x="27446" y="819902"/>
        <a:ext cx="1785757" cy="865937"/>
      </dsp:txXfrm>
    </dsp:sp>
    <dsp:sp modelId="{13BDF7F1-F60A-4CC8-B5C7-4AC4888480E2}">
      <dsp:nvSpPr>
        <dsp:cNvPr id="0" name=""/>
        <dsp:cNvSpPr/>
      </dsp:nvSpPr>
      <dsp:spPr>
        <a:xfrm>
          <a:off x="184469" y="1712781"/>
          <a:ext cx="183963" cy="6898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89864"/>
              </a:lnTo>
              <a:lnTo>
                <a:pt x="183963" y="68986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186ECF-48A2-4E12-8167-517070EA2FE3}">
      <dsp:nvSpPr>
        <dsp:cNvPr id="0" name=""/>
        <dsp:cNvSpPr/>
      </dsp:nvSpPr>
      <dsp:spPr>
        <a:xfrm>
          <a:off x="368433" y="1942736"/>
          <a:ext cx="1471711" cy="9198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16.8 MB</a:t>
          </a:r>
        </a:p>
      </dsp:txBody>
      <dsp:txXfrm>
        <a:off x="395374" y="1969677"/>
        <a:ext cx="1417829" cy="865937"/>
      </dsp:txXfrm>
    </dsp:sp>
    <dsp:sp modelId="{D79E043A-8F5E-495C-9528-6ED53542CAAC}">
      <dsp:nvSpPr>
        <dsp:cNvPr id="0" name=""/>
        <dsp:cNvSpPr/>
      </dsp:nvSpPr>
      <dsp:spPr>
        <a:xfrm>
          <a:off x="184469" y="1712781"/>
          <a:ext cx="183963" cy="18396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39639"/>
              </a:lnTo>
              <a:lnTo>
                <a:pt x="183963" y="183963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75C2B0-98EE-4CFF-BA77-BF7BDC7107D4}">
      <dsp:nvSpPr>
        <dsp:cNvPr id="0" name=""/>
        <dsp:cNvSpPr/>
      </dsp:nvSpPr>
      <dsp:spPr>
        <a:xfrm>
          <a:off x="368433" y="3092510"/>
          <a:ext cx="1471711" cy="9198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26.7 MB</a:t>
          </a:r>
        </a:p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w/ Identity</a:t>
          </a:r>
        </a:p>
      </dsp:txBody>
      <dsp:txXfrm>
        <a:off x="395374" y="3119451"/>
        <a:ext cx="1417829" cy="865937"/>
      </dsp:txXfrm>
    </dsp:sp>
    <dsp:sp modelId="{B8DB3067-AFDF-4002-B6B1-3B02EB89B7D0}">
      <dsp:nvSpPr>
        <dsp:cNvPr id="0" name=""/>
        <dsp:cNvSpPr/>
      </dsp:nvSpPr>
      <dsp:spPr>
        <a:xfrm>
          <a:off x="2300054" y="792961"/>
          <a:ext cx="1839639" cy="9198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60960" rIns="91440" bIns="6096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b="1" kern="1200" dirty="0"/>
            <a:t>v2.0</a:t>
          </a:r>
        </a:p>
      </dsp:txBody>
      <dsp:txXfrm>
        <a:off x="2326995" y="819902"/>
        <a:ext cx="1785757" cy="865937"/>
      </dsp:txXfrm>
    </dsp:sp>
    <dsp:sp modelId="{AB2E6A14-D2C9-4F3C-80D8-26A4A525310D}">
      <dsp:nvSpPr>
        <dsp:cNvPr id="0" name=""/>
        <dsp:cNvSpPr/>
      </dsp:nvSpPr>
      <dsp:spPr>
        <a:xfrm>
          <a:off x="2484018" y="1712781"/>
          <a:ext cx="183963" cy="6898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89864"/>
              </a:lnTo>
              <a:lnTo>
                <a:pt x="183963" y="68986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266EAA-556A-4E43-AA79-FB242CA873BF}">
      <dsp:nvSpPr>
        <dsp:cNvPr id="0" name=""/>
        <dsp:cNvSpPr/>
      </dsp:nvSpPr>
      <dsp:spPr>
        <a:xfrm>
          <a:off x="2667982" y="1942736"/>
          <a:ext cx="1471711" cy="9198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2.63 MB</a:t>
          </a:r>
        </a:p>
      </dsp:txBody>
      <dsp:txXfrm>
        <a:off x="2694923" y="1969677"/>
        <a:ext cx="1417829" cy="865937"/>
      </dsp:txXfrm>
    </dsp:sp>
    <dsp:sp modelId="{FA34CF02-E2FF-4020-8D81-969A0C9C8636}">
      <dsp:nvSpPr>
        <dsp:cNvPr id="0" name=""/>
        <dsp:cNvSpPr/>
      </dsp:nvSpPr>
      <dsp:spPr>
        <a:xfrm>
          <a:off x="2484018" y="1712781"/>
          <a:ext cx="183963" cy="18396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39639"/>
              </a:lnTo>
              <a:lnTo>
                <a:pt x="183963" y="183963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0CB6F7-A194-4B41-9BAD-6D0D04780C8F}">
      <dsp:nvSpPr>
        <dsp:cNvPr id="0" name=""/>
        <dsp:cNvSpPr/>
      </dsp:nvSpPr>
      <dsp:spPr>
        <a:xfrm>
          <a:off x="2667982" y="3092510"/>
          <a:ext cx="1471711" cy="9198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3.09 MB</a:t>
          </a:r>
        </a:p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w/ Identity</a:t>
          </a:r>
        </a:p>
      </dsp:txBody>
      <dsp:txXfrm>
        <a:off x="2694923" y="3119451"/>
        <a:ext cx="1417829" cy="8659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87D1B5-D667-42F5-9E38-2FD202ABDFA0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A87904-88DE-4022-A424-ACD2E6FC1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94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8550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8578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9586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Program.cs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b="1" dirty="0" err="1">
                <a:sym typeface="Wingdings" panose="05000000000000000000" pitchFamily="2" charset="2"/>
              </a:rPr>
              <a:t>CreateDefaultBuilder</a:t>
            </a:r>
            <a:r>
              <a:rPr lang="en-US" dirty="0">
                <a:sym typeface="Wingdings" panose="05000000000000000000" pitchFamily="2" charset="2"/>
              </a:rPr>
              <a:t> method handles boilerplate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4173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346020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6329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67289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06856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3933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0081516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2975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1.x is the “donut of ASP.NET Core”</a:t>
            </a:r>
          </a:p>
          <a:p>
            <a:pPr marL="171450" indent="-171450">
              <a:buFontTx/>
              <a:buChar char="-"/>
            </a:pPr>
            <a:r>
              <a:rPr lang="en-US" dirty="0"/>
              <a:t>Release mode, FDD publish, </a:t>
            </a:r>
            <a:r>
              <a:rPr lang="en-US" dirty="0" err="1"/>
              <a:t>PublishOutput</a:t>
            </a:r>
            <a:r>
              <a:rPr lang="en-US" dirty="0"/>
              <a:t> folder</a:t>
            </a:r>
          </a:p>
          <a:p>
            <a:pPr marL="171450" indent="-171450">
              <a:buFontTx/>
              <a:buChar char="-"/>
            </a:pPr>
            <a:r>
              <a:rPr lang="en-US" dirty="0"/>
              <a:t>2 factors: View Compilation &amp; Runtime Store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264187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 by default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532889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.NET Core 2.0 only (no .NET </a:t>
            </a:r>
            <a:r>
              <a:rPr lang="en-US" dirty="0" err="1"/>
              <a:t>Fx</a:t>
            </a:r>
            <a:r>
              <a:rPr lang="en-US" dirty="0"/>
              <a:t> support)</a:t>
            </a:r>
          </a:p>
          <a:p>
            <a:pPr marL="171450" indent="-171450">
              <a:buFontTx/>
              <a:buChar char="-"/>
            </a:pPr>
            <a:r>
              <a:rPr lang="en-US" dirty="0"/>
              <a:t>Package version aligns w/ </a:t>
            </a:r>
            <a:r>
              <a:rPr lang="en-US"/>
              <a:t>product version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57894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  all EF Core &amp; ASP.NET Core deps (incl. 3</a:t>
            </a:r>
            <a:r>
              <a:rPr lang="en-US" baseline="30000" dirty="0"/>
              <a:t>rd</a:t>
            </a:r>
            <a:r>
              <a:rPr lang="en-US" dirty="0"/>
              <a:t> party)</a:t>
            </a:r>
          </a:p>
          <a:p>
            <a:pPr marL="171450" indent="-171450">
              <a:buFontTx/>
              <a:buChar char="-"/>
            </a:pPr>
            <a:r>
              <a:rPr lang="en-US" dirty="0"/>
              <a:t>FDD only</a:t>
            </a:r>
          </a:p>
          <a:p>
            <a:pPr marL="171450" indent="-171450">
              <a:buFontTx/>
              <a:buChar char="-"/>
            </a:pPr>
            <a:r>
              <a:rPr lang="en-US" dirty="0"/>
              <a:t>installed w/ .NET Core 2.0 SDK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92396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.emf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649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284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8555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Walkin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269239" y="2077800"/>
            <a:ext cx="6274974" cy="2696029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92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ltGray">
          <a:xfrm>
            <a:off x="448213" y="6092098"/>
            <a:ext cx="1421436" cy="300619"/>
          </a:xfrm>
          <a:prstGeom prst="rect">
            <a:avLst/>
          </a:prstGeom>
        </p:spPr>
      </p:pic>
      <p:grpSp>
        <p:nvGrpSpPr>
          <p:cNvPr id="11" name="Group 10"/>
          <p:cNvGrpSpPr/>
          <p:nvPr userDrawn="1"/>
        </p:nvGrpSpPr>
        <p:grpSpPr bwMode="white">
          <a:xfrm>
            <a:off x="232220" y="2077801"/>
            <a:ext cx="5083026" cy="1591899"/>
            <a:chOff x="305456" y="2253658"/>
            <a:chExt cx="5184951" cy="1623589"/>
          </a:xfrm>
        </p:grpSpPr>
        <p:sp>
          <p:nvSpPr>
            <p:cNvPr id="3" name="TextBox 2"/>
            <p:cNvSpPr txBox="1"/>
            <p:nvPr userDrawn="1"/>
          </p:nvSpPr>
          <p:spPr bwMode="white">
            <a:xfrm>
              <a:off x="305456" y="2253658"/>
              <a:ext cx="5156271" cy="1318133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588"/>
                </a:spcAft>
              </a:pPr>
              <a:r>
                <a:rPr lang="en-US" sz="7056" dirty="0" err="1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dotnet</a:t>
              </a:r>
              <a:r>
                <a:rPr lang="en-US" sz="7056" dirty="0" err="1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Conf</a:t>
              </a:r>
              <a:endParaRPr lang="en-US" sz="7056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0" name="TextBox 9"/>
            <p:cNvSpPr txBox="1"/>
            <p:nvPr userDrawn="1"/>
          </p:nvSpPr>
          <p:spPr bwMode="white">
            <a:xfrm>
              <a:off x="328316" y="3152130"/>
              <a:ext cx="5162091" cy="725117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588"/>
                </a:spcAft>
              </a:pPr>
              <a:r>
                <a:rPr lang="en-US" sz="2941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+mj-lt"/>
                  <a:cs typeface="Segoe UI Semibold" panose="020B0702040204020203" pitchFamily="34" charset="0"/>
                </a:rPr>
                <a:t>Virtual event</a:t>
              </a:r>
              <a:r>
                <a:rPr lang="en-US" sz="2941" baseline="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+mj-lt"/>
                  <a:cs typeface="Segoe UI Semibold" panose="020B0702040204020203" pitchFamily="34" charset="0"/>
                </a:rPr>
                <a:t>   June 7–9, 2016</a:t>
              </a:r>
              <a:endParaRPr lang="en-US" sz="294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endParaRPr>
            </a:p>
          </p:txBody>
        </p:sp>
        <p:cxnSp>
          <p:nvCxnSpPr>
            <p:cNvPr id="5" name="Straight Connector 4"/>
            <p:cNvCxnSpPr/>
            <p:nvPr userDrawn="1"/>
          </p:nvCxnSpPr>
          <p:spPr bwMode="white">
            <a:xfrm>
              <a:off x="2682596" y="3314384"/>
              <a:ext cx="0" cy="36643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716065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rgbClr val="1E1A20">
              <a:alpha val="75000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13" rIns="0" bIns="45713" numCol="1" rtlCol="0" anchor="ctr" anchorCtr="0" compatLnSpc="1">
            <a:prstTxWarp prst="textNoShape">
              <a:avLst/>
            </a:prstTxWarp>
          </a:bodyPr>
          <a:lstStyle/>
          <a:p>
            <a:pPr algn="ctr" defTabSz="913927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</a:endParaRPr>
          </a:p>
        </p:txBody>
      </p:sp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0204" y="6119147"/>
            <a:ext cx="1253377" cy="268786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black">
          <a:xfrm>
            <a:off x="269302" y="1646860"/>
            <a:ext cx="8964185" cy="1793090"/>
          </a:xfrm>
          <a:noFill/>
        </p:spPr>
        <p:txBody>
          <a:bodyPr lIns="146304" tIns="91440" rIns="146304" bIns="91440" anchor="t" anchorCtr="0"/>
          <a:lstStyle>
            <a:lvl1pPr>
              <a:defRPr sz="5293" spc="-98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 bwMode="black">
          <a:xfrm>
            <a:off x="269302" y="3441247"/>
            <a:ext cx="7171337" cy="179232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6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48213" y="6092098"/>
            <a:ext cx="1421436" cy="300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0497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40" y="1189178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54" indent="0">
              <a:buNone/>
              <a:defRPr/>
            </a:lvl3pPr>
            <a:lvl4pPr marL="448107" indent="0">
              <a:buNone/>
              <a:defRPr/>
            </a:lvl4pPr>
            <a:lvl5pPr marL="672161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2235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40" y="1189178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54" indent="0">
              <a:buNone/>
              <a:defRPr/>
            </a:lvl3pPr>
            <a:lvl4pPr marL="448107" indent="0">
              <a:buNone/>
              <a:defRPr/>
            </a:lvl4pPr>
            <a:lvl5pPr marL="672161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7187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1189177"/>
            <a:ext cx="11653523" cy="2052030"/>
          </a:xfrm>
        </p:spPr>
        <p:txBody>
          <a:bodyPr>
            <a:spAutoFit/>
          </a:bodyPr>
          <a:lstStyle>
            <a:lvl1pPr>
              <a:defRPr sz="392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301638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1189177"/>
            <a:ext cx="11653523" cy="2052030"/>
          </a:xfrm>
        </p:spPr>
        <p:txBody>
          <a:bodyPr>
            <a:spAutoFit/>
          </a:bodyPr>
          <a:lstStyle>
            <a:lvl1pPr>
              <a:defRPr sz="392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258405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6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165" indent="0">
              <a:buNone/>
              <a:tabLst/>
              <a:defRPr sz="1961"/>
            </a:lvl3pPr>
            <a:lvl4pPr marL="451219" indent="0">
              <a:buNone/>
              <a:defRPr/>
            </a:lvl4pPr>
            <a:lvl5pPr marL="672161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6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165" indent="0">
              <a:buNone/>
              <a:tabLst/>
              <a:defRPr sz="1961"/>
            </a:lvl3pPr>
            <a:lvl4pPr marL="451219" indent="0">
              <a:buNone/>
              <a:defRPr/>
            </a:lvl4pPr>
            <a:lvl5pPr marL="672161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0826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6"/>
            </a:lvl1pPr>
            <a:lvl2pPr marL="0" indent="0">
              <a:buNone/>
              <a:defRPr sz="1961"/>
            </a:lvl2pPr>
            <a:lvl3pPr marL="227165" indent="0">
              <a:buNone/>
              <a:tabLst/>
              <a:defRPr sz="1961"/>
            </a:lvl3pPr>
            <a:lvl4pPr marL="451219" indent="0">
              <a:buNone/>
              <a:defRPr/>
            </a:lvl4pPr>
            <a:lvl5pPr marL="672161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6"/>
            </a:lvl1pPr>
            <a:lvl2pPr marL="0" indent="0">
              <a:buNone/>
              <a:defRPr sz="1961"/>
            </a:lvl2pPr>
            <a:lvl3pPr marL="227165" indent="0">
              <a:buNone/>
              <a:tabLst/>
              <a:defRPr sz="1961"/>
            </a:lvl3pPr>
            <a:lvl4pPr marL="451219" indent="0">
              <a:buNone/>
              <a:defRPr/>
            </a:lvl4pPr>
            <a:lvl5pPr marL="672161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4052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27113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7"/>
            <a:ext cx="5378548" cy="1946751"/>
          </a:xfrm>
        </p:spPr>
        <p:txBody>
          <a:bodyPr wrap="square">
            <a:spAutoFit/>
          </a:bodyPr>
          <a:lstStyle>
            <a:lvl1pPr marL="281623" indent="-281623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136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602" indent="-228557">
              <a:defRPr sz="2353"/>
            </a:lvl2pPr>
            <a:lvl3pPr marL="685671" indent="-165070">
              <a:tabLst/>
              <a:defRPr sz="1961"/>
            </a:lvl3pPr>
            <a:lvl4pPr marL="863437" indent="-177767">
              <a:defRPr/>
            </a:lvl4pPr>
            <a:lvl5pPr marL="1028506" indent="-165070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7"/>
            <a:ext cx="5378548" cy="1946751"/>
          </a:xfrm>
        </p:spPr>
        <p:txBody>
          <a:bodyPr wrap="square">
            <a:spAutoFit/>
          </a:bodyPr>
          <a:lstStyle>
            <a:lvl1pPr marL="281623" indent="-281623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136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602" indent="-228557">
              <a:defRPr sz="2353"/>
            </a:lvl2pPr>
            <a:lvl3pPr marL="685671" indent="-165070">
              <a:tabLst/>
              <a:defRPr sz="1961"/>
            </a:lvl3pPr>
            <a:lvl4pPr marL="863437" indent="-177767">
              <a:defRPr/>
            </a:lvl4pPr>
            <a:lvl5pPr marL="1028506" indent="-165070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0157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7"/>
            <a:ext cx="5378548" cy="1946751"/>
          </a:xfrm>
        </p:spPr>
        <p:txBody>
          <a:bodyPr wrap="square">
            <a:spAutoFit/>
          </a:bodyPr>
          <a:lstStyle>
            <a:lvl1pPr marL="281623" indent="-281623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6"/>
            </a:lvl1pPr>
            <a:lvl2pPr marL="520602" indent="-228557">
              <a:defRPr sz="2353"/>
            </a:lvl2pPr>
            <a:lvl3pPr marL="685671" indent="-165070">
              <a:tabLst/>
              <a:defRPr sz="1961"/>
            </a:lvl3pPr>
            <a:lvl4pPr marL="863437" indent="-177767">
              <a:defRPr/>
            </a:lvl4pPr>
            <a:lvl5pPr marL="1028506" indent="-165070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7"/>
            <a:ext cx="5378548" cy="1946751"/>
          </a:xfrm>
        </p:spPr>
        <p:txBody>
          <a:bodyPr wrap="square">
            <a:spAutoFit/>
          </a:bodyPr>
          <a:lstStyle>
            <a:lvl1pPr marL="281623" indent="-281623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6"/>
            </a:lvl1pPr>
            <a:lvl2pPr marL="520602" indent="-228557">
              <a:defRPr sz="2353"/>
            </a:lvl2pPr>
            <a:lvl3pPr marL="685671" indent="-165070">
              <a:tabLst/>
              <a:defRPr sz="1961"/>
            </a:lvl3pPr>
            <a:lvl4pPr marL="863437" indent="-177767">
              <a:defRPr/>
            </a:lvl4pPr>
            <a:lvl5pPr marL="1028506" indent="-165070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9601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0470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1" y="1186357"/>
            <a:ext cx="8066548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6" spc="-98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1" y="3877277"/>
            <a:ext cx="8067822" cy="724246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6" spc="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4503781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1" y="1186357"/>
            <a:ext cx="8067822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6" spc="-98" baseline="0">
                <a:gradFill>
                  <a:gsLst>
                    <a:gs pos="10619">
                      <a:schemeClr val="tx1"/>
                    </a:gs>
                    <a:gs pos="2654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6518206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73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6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1829089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73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6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9577462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73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6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1893778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2" y="1217195"/>
            <a:ext cx="5378548" cy="1973570"/>
          </a:xfrm>
        </p:spPr>
        <p:txBody>
          <a:bodyPr>
            <a:spAutoFit/>
          </a:bodyPr>
          <a:lstStyle>
            <a:lvl1pPr>
              <a:defRPr sz="646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097556" y="0"/>
            <a:ext cx="6094444" cy="6856100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7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6028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034787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35355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09086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2377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5" tIns="45715" rIns="45715" bIns="4571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3927" fontAlgn="base">
              <a:spcBef>
                <a:spcPct val="0"/>
              </a:spcBef>
              <a:spcAft>
                <a:spcPct val="0"/>
              </a:spcAft>
            </a:pPr>
            <a:endParaRPr lang="en-US" sz="176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3"/>
            <a:ext cx="11653522" cy="1956973"/>
          </a:xfrm>
        </p:spPr>
        <p:txBody>
          <a:bodyPr/>
          <a:lstStyle>
            <a:lvl1pPr marL="0" indent="0">
              <a:buNone/>
              <a:defRPr sz="3234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661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2979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36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094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706528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69239" y="6171617"/>
            <a:ext cx="11653522" cy="39531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59" tIns="143407" rIns="179259" bIns="143407" numCol="1" anchor="t" anchorCtr="0" compatLnSpc="1">
            <a:prstTxWarp prst="textNoShape">
              <a:avLst/>
            </a:prstTxWarp>
            <a:spAutoFit/>
          </a:bodyPr>
          <a:lstStyle/>
          <a:p>
            <a:pPr defTabSz="913748" eaLnBrk="0" hangingPunct="0"/>
            <a:r>
              <a:rPr lang="en-US" sz="686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48213" y="470067"/>
            <a:ext cx="1421436" cy="300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1064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40" y="1189178"/>
            <a:ext cx="11653523" cy="2396047"/>
          </a:xfrm>
          <a:prstGeom prst="rect">
            <a:avLst/>
          </a:prstGeom>
        </p:spPr>
        <p:txBody>
          <a:bodyPr/>
          <a:lstStyle>
            <a:lvl1pPr marL="284735" indent="-284735">
              <a:buClr>
                <a:schemeClr val="tx1"/>
              </a:buClr>
              <a:buSzPct val="90000"/>
              <a:buFont typeface="Arial" pitchFamily="34" charset="0"/>
              <a:buChar char="•"/>
              <a:defRPr sz="3528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134" indent="-275401">
              <a:buClr>
                <a:schemeClr val="tx1"/>
              </a:buClr>
              <a:buSzPct val="90000"/>
              <a:buFont typeface="Arial" pitchFamily="34" charset="0"/>
              <a:buChar char="•"/>
              <a:defRPr sz="3136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4869" indent="-284735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8923" indent="-224054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2976" indent="-224054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2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6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9267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50-50 Right Photo Layout"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54010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/>
          <a:srcRect t="9142"/>
          <a:stretch/>
        </p:blipFill>
        <p:spPr>
          <a:xfrm>
            <a:off x="0" y="-66411"/>
            <a:ext cx="12192000" cy="6924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51837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611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981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461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157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162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662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C3160E-2579-4584-9765-DC1BA0B358F9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9509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2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2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12370901" y="-8231"/>
            <a:ext cx="936854" cy="5662635"/>
            <a:chOff x="12618968" y="-8396"/>
            <a:chExt cx="955640" cy="5775363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4221" y="1040743"/>
              <a:ext cx="2698730" cy="629236"/>
              <a:chOff x="1584344" y="4543426"/>
              <a:chExt cx="2698730" cy="629236"/>
            </a:xfrm>
          </p:grpSpPr>
          <p:sp>
            <p:nvSpPr>
              <p:cNvPr id="37" name="Rectangle 36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13927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Green</a:t>
                </a:r>
              </a:p>
              <a:p>
                <a:pPr algn="l" defTabSz="913927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16 G:124 B:16</a:t>
                </a:r>
                <a:endParaRPr lang="en-US" sz="49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13927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Orange</a:t>
                </a:r>
              </a:p>
              <a:p>
                <a:pPr algn="l" defTabSz="913927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  <a:endParaRPr lang="en-US" sz="49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3413144" y="4543426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2498744" y="4882896"/>
                <a:ext cx="869930" cy="289766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13927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490" dirty="0">
                  <a:gradFill>
                    <a:gsLst>
                      <a:gs pos="37168">
                        <a:srgbClr val="292929"/>
                      </a:gs>
                      <a:gs pos="72000">
                        <a:srgbClr val="292929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3413144" y="4882895"/>
                <a:ext cx="869930" cy="289766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Orange</a:t>
                </a:r>
              </a:p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G:140 B:0</a:t>
                </a:r>
              </a:p>
            </p:txBody>
          </p:sp>
          <p:sp>
            <p:nvSpPr>
              <p:cNvPr id="45" name="Rectangle 44"/>
              <p:cNvSpPr/>
              <p:nvPr userDrawn="1"/>
            </p:nvSpPr>
            <p:spPr bwMode="auto">
              <a:xfrm>
                <a:off x="158434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Yellow</a:t>
                </a:r>
              </a:p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G:185 B:0</a:t>
                </a: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79639" y="256928"/>
              <a:ext cx="860293" cy="32964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14192" rtl="0" eaLnBrk="1" latinLnBrk="0" hangingPunct="1">
                <a:lnSpc>
                  <a:spcPct val="90000"/>
                </a:lnSpc>
                <a:spcAft>
                  <a:spcPts val="588"/>
                </a:spcAft>
              </a:pPr>
              <a:r>
                <a:rPr lang="en-US" sz="98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6692" y="4228746"/>
              <a:ext cx="2647253" cy="326834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14192" rtl="0" eaLnBrk="1" latinLnBrk="0" hangingPunct="1">
                <a:lnSpc>
                  <a:spcPct val="90000"/>
                </a:lnSpc>
                <a:spcAft>
                  <a:spcPts val="588"/>
                </a:spcAft>
              </a:pPr>
              <a:r>
                <a:rPr lang="en-US" sz="98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Secondary colors (use only when necessary)</a:t>
              </a:r>
            </a:p>
          </p:txBody>
        </p:sp>
        <p:sp>
          <p:nvSpPr>
            <p:cNvPr id="22" name="Rectangle 21"/>
            <p:cNvSpPr/>
            <p:nvPr userDrawn="1"/>
          </p:nvSpPr>
          <p:spPr bwMode="auto">
            <a:xfrm rot="5400000">
              <a:off x="12328888" y="5187119"/>
              <a:ext cx="869930" cy="289766"/>
            </a:xfrm>
            <a:prstGeom prst="rect">
              <a:avLst/>
            </a:prstGeom>
            <a:solidFill>
              <a:srgbClr val="A8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1392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Red</a:t>
              </a:r>
            </a:p>
            <a:p>
              <a:pPr algn="l" defTabSz="913927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49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168 G:0 B:0</a:t>
              </a:r>
              <a:endParaRPr lang="en-US" sz="49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Rectangle 22"/>
            <p:cNvSpPr/>
            <p:nvPr userDrawn="1"/>
          </p:nvSpPr>
          <p:spPr bwMode="auto">
            <a:xfrm rot="5400000">
              <a:off x="12328888" y="3353997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1392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Light Blue</a:t>
              </a:r>
            </a:p>
            <a:p>
              <a:pPr algn="l" defTabSz="913927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R:16</a:t>
              </a:r>
              <a:r>
                <a:rPr lang="en-US" sz="49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G:124 B:16</a:t>
              </a:r>
              <a:endParaRPr lang="en-US" sz="49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" name="Rectangle 23"/>
            <p:cNvSpPr/>
            <p:nvPr userDrawn="1"/>
          </p:nvSpPr>
          <p:spPr bwMode="auto">
            <a:xfrm rot="5400000">
              <a:off x="12328888" y="4272719"/>
              <a:ext cx="869930" cy="289766"/>
            </a:xfrm>
            <a:prstGeom prst="rect">
              <a:avLst/>
            </a:prstGeom>
            <a:solidFill>
              <a:srgbClr val="002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1392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Blue</a:t>
              </a:r>
            </a:p>
            <a:p>
              <a:pPr algn="l" defTabSz="913927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R0 G32 B80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60663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  <p:sldLayoutId id="2147483849" r:id="rId2"/>
    <p:sldLayoutId id="2147483850" r:id="rId3"/>
    <p:sldLayoutId id="2147483851" r:id="rId4"/>
    <p:sldLayoutId id="2147483852" r:id="rId5"/>
    <p:sldLayoutId id="2147483853" r:id="rId6"/>
    <p:sldLayoutId id="2147483854" r:id="rId7"/>
    <p:sldLayoutId id="2147483855" r:id="rId8"/>
    <p:sldLayoutId id="2147483856" r:id="rId9"/>
    <p:sldLayoutId id="2147483857" r:id="rId10"/>
    <p:sldLayoutId id="2147483858" r:id="rId11"/>
    <p:sldLayoutId id="2147483859" r:id="rId12"/>
    <p:sldLayoutId id="2147483860" r:id="rId13"/>
    <p:sldLayoutId id="2147483861" r:id="rId14"/>
    <p:sldLayoutId id="2147483862" r:id="rId15"/>
    <p:sldLayoutId id="2147483863" r:id="rId16"/>
    <p:sldLayoutId id="2147483864" r:id="rId17"/>
    <p:sldLayoutId id="2147483865" r:id="rId18"/>
    <p:sldLayoutId id="2147483866" r:id="rId19"/>
    <p:sldLayoutId id="2147483867" r:id="rId20"/>
    <p:sldLayoutId id="2147483868" r:id="rId21"/>
    <p:sldLayoutId id="2147483869" r:id="rId22"/>
    <p:sldLayoutId id="2147483870" r:id="rId23"/>
    <p:sldLayoutId id="2147483871" r:id="rId24"/>
    <p:sldLayoutId id="2147483872" r:id="rId25"/>
  </p:sldLayoutIdLst>
  <p:transition>
    <p:fade/>
  </p:transition>
  <p:txStyles>
    <p:titleStyle>
      <a:lvl1pPr algn="l" defTabSz="914192" rtl="0" eaLnBrk="1" latinLnBrk="0" hangingPunct="1">
        <a:lnSpc>
          <a:spcPct val="90000"/>
        </a:lnSpc>
        <a:spcBef>
          <a:spcPct val="0"/>
        </a:spcBef>
        <a:buNone/>
        <a:defRPr lang="en-US" sz="4704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080" marR="0" indent="-336080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581" marR="0" indent="-236500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187" marR="0" indent="-224054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241" marR="0" indent="-224054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294" marR="0" indent="-224054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026" indent="-228548" algn="l" defTabSz="91419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123" indent="-228548" algn="l" defTabSz="91419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219" indent="-228548" algn="l" defTabSz="91419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5315" indent="-228548" algn="l" defTabSz="91419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095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192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287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383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479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2575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199670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6767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xVMWUG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hyperlink" Target="http://bit.ly/2yGO9Nh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7.jp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14.pn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microsoft.com/office/2007/relationships/hdphoto" Target="../media/hdphoto1.wdp"/><Relationship Id="rId9" Type="http://schemas.microsoft.com/office/2007/relationships/diagramDrawing" Target="../diagrams/drawing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357E7C0D-4A5C-4A66-BC48-4E9DBF2002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018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000">
        <p:fade/>
      </p:transition>
    </mc:Choice>
    <mc:Fallback xmlns="">
      <p:transition spd="med" advTm="10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43BA709-5577-422C-9FB6-05CC66D94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A0C4E5"/>
                </a:solidFill>
              </a:rPr>
              <a:t>DEMO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8594BAD-33C7-429F-B7C6-F62B424226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Create a custom runtime store</a:t>
            </a:r>
          </a:p>
        </p:txBody>
      </p:sp>
    </p:spTree>
    <p:extLst>
      <p:ext uri="{BB962C8B-B14F-4D97-AF65-F5344CB8AC3E}">
        <p14:creationId xmlns:p14="http://schemas.microsoft.com/office/powerpoint/2010/main" val="10138641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DACCB6B-A346-4FFD-B676-32CFC6E359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3041393"/>
              </p:ext>
            </p:extLst>
          </p:nvPr>
        </p:nvGraphicFramePr>
        <p:xfrm>
          <a:off x="838200" y="2278003"/>
          <a:ext cx="7995249" cy="420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95249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584446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public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class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Program</a:t>
                      </a:r>
                      <a:endParaRPr lang="en-US" sz="18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public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static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Main(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string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[]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args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{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</a:t>
                      </a:r>
                      <a:r>
                        <a:rPr lang="en-US" sz="1800" dirty="0" err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var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host = 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new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WebHostBuilder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()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   .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UseKestrel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()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   .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UseContentRoot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Directory.GetCurrentDirectory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())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   .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UseIISIntegration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()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   .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UseStartup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&lt;Startup&gt;()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   .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UseApplicationInsights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()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   .Build();</a:t>
                      </a:r>
                    </a:p>
                    <a:p>
                      <a:endParaRPr lang="en-US" sz="18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host.Run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();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}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</a:tbl>
          </a:graphicData>
        </a:graphic>
      </p:graphicFrame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CFBC72C-AB15-47AB-8916-57F86A1148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5A65503-54B9-4B87-848C-09B74EA16989}"/>
              </a:ext>
            </a:extLst>
          </p:cNvPr>
          <p:cNvSpPr/>
          <p:nvPr/>
        </p:nvSpPr>
        <p:spPr>
          <a:xfrm>
            <a:off x="850988" y="1831434"/>
            <a:ext cx="2900800" cy="446567"/>
          </a:xfrm>
          <a:prstGeom prst="rect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Program.cs</a:t>
            </a:r>
            <a:endParaRPr lang="en-US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71A2930-A580-46D5-894C-BB25FA5F1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1.x </a:t>
            </a:r>
            <a:r>
              <a:rPr lang="en-US" dirty="0" err="1"/>
              <a:t>WebHost</a:t>
            </a:r>
            <a:r>
              <a:rPr lang="en-US" dirty="0"/>
              <a:t> / Startup </a:t>
            </a:r>
            <a:r>
              <a:rPr lang="en-US" strike="sngStrike" dirty="0"/>
              <a:t>recap</a:t>
            </a:r>
            <a:r>
              <a:rPr lang="en-US" dirty="0"/>
              <a:t> nightmare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A076EF3-C1CD-4316-8EDE-08E7D16599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2362688"/>
              </p:ext>
            </p:extLst>
          </p:nvPr>
        </p:nvGraphicFramePr>
        <p:xfrm>
          <a:off x="1430547" y="2826643"/>
          <a:ext cx="105156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5600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584446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public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Startup(</a:t>
                      </a:r>
                      <a:r>
                        <a:rPr lang="en-US" sz="1800" dirty="0" err="1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IHostingEnvironment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env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 {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sz="1800" dirty="0" err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var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builder = 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new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ConfigurationBuilder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()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.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SetBasePath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env.ContentRootPath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.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AddJsonFile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8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800" dirty="0" err="1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appsettings.json</a:t>
                      </a:r>
                      <a:r>
                        <a:rPr lang="en-US" sz="18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, optional: 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false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reloadOnChange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: 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true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.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AddJsonFile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8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$"</a:t>
                      </a:r>
                      <a:r>
                        <a:rPr lang="en-US" sz="1800" dirty="0" err="1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appsettings</a:t>
                      </a:r>
                      <a:r>
                        <a:rPr lang="en-US" sz="18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{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env.EnvironmentName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}</a:t>
                      </a:r>
                      <a:r>
                        <a:rPr lang="en-US" sz="18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n-US" sz="1800" dirty="0" err="1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json</a:t>
                      </a:r>
                      <a:r>
                        <a:rPr lang="en-US" sz="18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, optional: 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true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endParaRPr lang="en-US" sz="18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    if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(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env.IsDevelopment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()) {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builder.AddUserSecrets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1800" dirty="0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Startup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&gt;(); }</a:t>
                      </a:r>
                    </a:p>
                    <a:p>
                      <a:endParaRPr lang="en-US" sz="18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builder.AddEnvironmentVariables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();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Configuration =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builder.Build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();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}</a:t>
                      </a:r>
                    </a:p>
                    <a:p>
                      <a:endParaRPr lang="en-US" sz="18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public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IConfigurationRoot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Configuration { 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get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; }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1275D664-BEFF-44C0-AC98-5BAC68120D94}"/>
              </a:ext>
            </a:extLst>
          </p:cNvPr>
          <p:cNvSpPr/>
          <p:nvPr/>
        </p:nvSpPr>
        <p:spPr>
          <a:xfrm>
            <a:off x="1443335" y="2380074"/>
            <a:ext cx="2900800" cy="446567"/>
          </a:xfrm>
          <a:prstGeom prst="rect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Startup.cs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13751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17032A2-AE05-4562-87F8-460B924B7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WebHost</a:t>
            </a:r>
            <a:r>
              <a:rPr lang="en-US" dirty="0"/>
              <a:t> / Startup simplification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2E2E16-9748-4A5F-9693-90B3E4BE1AA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6BA1113-CBC6-411E-82CC-5BD3EB01566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98816DAD-E72C-4325-B427-270EE71B34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3258650"/>
              </p:ext>
            </p:extLst>
          </p:nvPr>
        </p:nvGraphicFramePr>
        <p:xfrm>
          <a:off x="838200" y="2286635"/>
          <a:ext cx="7408653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08653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584446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public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class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Program</a:t>
                      </a:r>
                      <a:endParaRPr lang="en-US" sz="18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public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static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Main(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string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[]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args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 =&gt; 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BuildWebHost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args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).Run();</a:t>
                      </a:r>
                    </a:p>
                    <a:p>
                      <a:endParaRPr lang="en-US" sz="18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public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static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IWebHost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BuildWebHost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string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[]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args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 =&gt;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WebHost.CreateDefaultBuilder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args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   .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UseStartup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&lt;Startup&gt;()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   .Build();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3FD31E7E-737B-4F1D-9B31-3301F7C2FA3A}"/>
              </a:ext>
            </a:extLst>
          </p:cNvPr>
          <p:cNvSpPr/>
          <p:nvPr/>
        </p:nvSpPr>
        <p:spPr>
          <a:xfrm>
            <a:off x="850988" y="1840066"/>
            <a:ext cx="2900800" cy="446567"/>
          </a:xfrm>
          <a:prstGeom prst="rect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Program.cs</a:t>
            </a:r>
            <a:endParaRPr lang="en-US" b="1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0D900527-3EF5-48DB-BAA9-05F3521219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7461904"/>
              </p:ext>
            </p:extLst>
          </p:nvPr>
        </p:nvGraphicFramePr>
        <p:xfrm>
          <a:off x="5198853" y="4987925"/>
          <a:ext cx="6154947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54947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584446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public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Startup(</a:t>
                      </a:r>
                      <a:r>
                        <a:rPr lang="en-US" sz="1800" dirty="0" err="1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IConfiguration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configuration) =&gt;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Configuration = configuration;</a:t>
                      </a:r>
                    </a:p>
                    <a:p>
                      <a:endParaRPr lang="en-US" sz="18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public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IConfiguration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Configuration { 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get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; }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</a:tbl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8155BA45-0C24-440B-9304-BAFB18B02174}"/>
              </a:ext>
            </a:extLst>
          </p:cNvPr>
          <p:cNvSpPr/>
          <p:nvPr/>
        </p:nvSpPr>
        <p:spPr>
          <a:xfrm>
            <a:off x="5211641" y="4541356"/>
            <a:ext cx="1697884" cy="446567"/>
          </a:xfrm>
          <a:prstGeom prst="rect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Startup.cs</a:t>
            </a:r>
            <a:endParaRPr lang="en-US" b="1" dirty="0"/>
          </a:p>
        </p:txBody>
      </p:sp>
      <p:sp>
        <p:nvSpPr>
          <p:cNvPr id="14" name="Arrow: Bent-Up 13">
            <a:extLst>
              <a:ext uri="{FF2B5EF4-FFF2-40B4-BE49-F238E27FC236}">
                <a16:creationId xmlns:a16="http://schemas.microsoft.com/office/drawing/2014/main" id="{1452720B-ED14-4BD1-AE9A-60F321D36480}"/>
              </a:ext>
            </a:extLst>
          </p:cNvPr>
          <p:cNvSpPr/>
          <p:nvPr/>
        </p:nvSpPr>
        <p:spPr>
          <a:xfrm rot="5400000">
            <a:off x="4125098" y="4665686"/>
            <a:ext cx="1399216" cy="1070042"/>
          </a:xfrm>
          <a:prstGeom prst="bentUp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9080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43BA709-5577-422C-9FB6-05CC66D94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A0C4E5"/>
                </a:solidFill>
              </a:rPr>
              <a:t>DEMO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8594BAD-33C7-429F-B7C6-F62B424226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configuration providers</a:t>
            </a:r>
          </a:p>
        </p:txBody>
      </p:sp>
    </p:spTree>
    <p:extLst>
      <p:ext uri="{BB962C8B-B14F-4D97-AF65-F5344CB8AC3E}">
        <p14:creationId xmlns:p14="http://schemas.microsoft.com/office/powerpoint/2010/main" val="27133627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Supplementary Resources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i="1" dirty="0"/>
          </a:p>
          <a:p>
            <a:pPr marL="0" indent="0">
              <a:buNone/>
            </a:pPr>
            <a:r>
              <a:rPr lang="en-US" sz="2400" dirty="0"/>
              <a:t>Starting point:</a:t>
            </a:r>
          </a:p>
          <a:p>
            <a:pPr marL="0" indent="0">
              <a:buNone/>
            </a:pPr>
            <a:r>
              <a:rPr lang="en-US" sz="2400" dirty="0">
                <a:hlinkClick r:id="rId3"/>
              </a:rPr>
              <a:t>http://bit.ly/2xVMWUG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hlinkClick r:id="rId4"/>
            </a:endParaRPr>
          </a:p>
          <a:p>
            <a:pPr marL="0" indent="0">
              <a:buNone/>
            </a:pPr>
            <a:r>
              <a:rPr lang="en-US" sz="2400" dirty="0" err="1"/>
              <a:t>Auth</a:t>
            </a:r>
            <a:r>
              <a:rPr lang="en-US" sz="2400" dirty="0"/>
              <a:t> / Identity:</a:t>
            </a:r>
          </a:p>
          <a:p>
            <a:pPr marL="0" indent="0">
              <a:buNone/>
            </a:pPr>
            <a:r>
              <a:rPr lang="en-US" sz="2400" dirty="0">
                <a:hlinkClick r:id="rId4"/>
              </a:rPr>
              <a:t>http://bit.ly/2yGO9Nh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E57FC4-1797-49D0-B4D8-9F30FD55FD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13517" y="1690688"/>
            <a:ext cx="6509765" cy="3487102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8BC22F4-E743-43D0-9896-F196EF6BED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1843" y="3101339"/>
            <a:ext cx="6502919" cy="332422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19977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8458" y="3136565"/>
            <a:ext cx="784448" cy="7844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	@Scott_Addie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	docs.asp.net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/>
              <a:t>	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dirty="0"/>
              <a:t>github.com/</a:t>
            </a:r>
            <a:r>
              <a:rPr lang="en-US" dirty="0" err="1"/>
              <a:t>scottaddie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	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2414" y="1996977"/>
            <a:ext cx="682893" cy="555188"/>
          </a:xfrm>
          <a:prstGeom prst="rect">
            <a:avLst/>
          </a:prstGeom>
        </p:spPr>
      </p:pic>
      <p:pic>
        <p:nvPicPr>
          <p:cNvPr id="9" name="Picture 2" descr="http://www.freeiconspng.com/uploads/github-logo-icon-30.png"/>
          <p:cNvPicPr>
            <a:picLocks noChangeAspect="1" noChangeArrowheads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4128" y="4294173"/>
            <a:ext cx="913109" cy="913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close up of text on a black background&#10;&#10;Description generated with high confidence">
            <a:extLst>
              <a:ext uri="{FF2B5EF4-FFF2-40B4-BE49-F238E27FC236}">
                <a16:creationId xmlns:a16="http://schemas.microsoft.com/office/drawing/2014/main" id="{2179D1B5-7DA0-4010-AC0C-4CD6109EA99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6" y="1524497"/>
            <a:ext cx="4286250" cy="4286250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F04A7FB-E40B-4BC7-BAE0-674530CE757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       http://bit.ly/2yLmkTS</a:t>
            </a:r>
          </a:p>
        </p:txBody>
      </p:sp>
    </p:spTree>
    <p:extLst>
      <p:ext uri="{BB962C8B-B14F-4D97-AF65-F5344CB8AC3E}">
        <p14:creationId xmlns:p14="http://schemas.microsoft.com/office/powerpoint/2010/main" val="3283277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A82AE72D-1EAB-4CAF-A6EB-CEE30FC935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0" y="0"/>
            <a:ext cx="12193160" cy="351874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63E95E6-20C5-44B7-BFA0-3AEC6FCB19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3339255"/>
            <a:ext cx="12193160" cy="3518745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303109"/>
            <a:ext cx="9144000" cy="1040541"/>
          </a:xfrm>
          <a:solidFill>
            <a:srgbClr val="6E3382">
              <a:alpha val="74902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endParaRPr lang="en-US" sz="4800" b="1" dirty="0">
              <a:latin typeface="+mj-lt"/>
              <a:ea typeface="+mj-ea"/>
              <a:cs typeface="+mj-cs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850" y="5361606"/>
            <a:ext cx="925166" cy="923546"/>
          </a:xfrm>
          <a:prstGeom prst="rect">
            <a:avLst/>
          </a:prstGeom>
        </p:spPr>
      </p:pic>
      <p:pic>
        <p:nvPicPr>
          <p:cNvPr id="11" name="MS logo white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8813209" y="5655611"/>
            <a:ext cx="1731976" cy="37054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88866" y="5361606"/>
            <a:ext cx="301818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Scott Addie</a:t>
            </a:r>
          </a:p>
          <a:p>
            <a:r>
              <a:rPr lang="en-US" sz="1600" b="1" dirty="0"/>
              <a:t>Senior Content Developer</a:t>
            </a:r>
          </a:p>
          <a:p>
            <a:r>
              <a:rPr lang="en-US" sz="1600" b="1" dirty="0"/>
              <a:t>@</a:t>
            </a:r>
            <a:r>
              <a:rPr lang="en-US" sz="1600" b="1" dirty="0" err="1"/>
              <a:t>Scott_Addie</a:t>
            </a:r>
            <a:endParaRPr lang="en-US" sz="1600" b="1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2320" y="1122363"/>
            <a:ext cx="12194320" cy="2387600"/>
          </a:xfrm>
          <a:solidFill>
            <a:srgbClr val="6E3382"/>
          </a:solidFill>
        </p:spPr>
        <p:txBody>
          <a:bodyPr anchor="ctr">
            <a:normAutofit/>
          </a:bodyPr>
          <a:lstStyle/>
          <a:p>
            <a:r>
              <a:rPr lang="en-US" sz="4800" b="1" dirty="0"/>
              <a:t>What’s new in ASP.NET Core 2.0</a:t>
            </a:r>
            <a:endParaRPr lang="en-US" sz="4000" b="1" dirty="0"/>
          </a:p>
        </p:txBody>
      </p:sp>
      <p:pic>
        <p:nvPicPr>
          <p:cNvPr id="12" name="Picture 11" descr="A close up of a toy&#10;&#10;Description generated with high confidence">
            <a:extLst>
              <a:ext uri="{FF2B5EF4-FFF2-40B4-BE49-F238E27FC236}">
                <a16:creationId xmlns:a16="http://schemas.microsoft.com/office/drawing/2014/main" id="{085B702E-14D6-4B82-9E01-0A7BB8FDFD9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8721" y="2626919"/>
            <a:ext cx="2380952" cy="26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440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000">
        <p:fade/>
      </p:transition>
    </mc:Choice>
    <mc:Fallback xmlns="">
      <p:transition spd="med" advTm="10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2668" y="579103"/>
            <a:ext cx="1077733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Build with Microsoft Tech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6162" y="2309226"/>
            <a:ext cx="9444902" cy="4061659"/>
          </a:xfrm>
        </p:spPr>
        <p:txBody>
          <a:bodyPr/>
          <a:lstStyle/>
          <a:p>
            <a:pPr marL="0" indent="0" algn="ctr">
              <a:buNone/>
            </a:pPr>
            <a:r>
              <a:rPr lang="en-US" sz="4000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Explore developer tools, platforms, and APIs </a:t>
            </a:r>
          </a:p>
          <a:p>
            <a:pPr marL="0" indent="0" algn="ctr">
              <a:buNone/>
            </a:pPr>
            <a:endParaRPr lang="en-US" sz="4000" i="1" dirty="0">
              <a:solidFill>
                <a:srgbClr val="00B0F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 algn="ctr">
              <a:buNone/>
            </a:pPr>
            <a:r>
              <a:rPr lang="en-US" sz="5400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docs.microsoft.com </a:t>
            </a:r>
          </a:p>
        </p:txBody>
      </p:sp>
      <p:pic>
        <p:nvPicPr>
          <p:cNvPr id="1026" name="DE0816EB-0799-461B-8CAB-F8639086CFFD" descr="1078F4CF-61B7-46A5-815D-338F62390895@hsd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2340" y="-247034"/>
            <a:ext cx="3343275" cy="225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C1E29E4C-1F3B-47B1-972B-2B7120147472" descr="FD91B74B-F96D-4EAD-BB2E-6CCF265D6248@hsd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4278" y="4904077"/>
            <a:ext cx="3343275" cy="225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43677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000">
        <p:fade/>
      </p:transition>
    </mc:Choice>
    <mc:Fallback xmlns="">
      <p:transition spd="med" advTm="10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A82AE72D-1EAB-4CAF-A6EB-CEE30FC935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0" y="0"/>
            <a:ext cx="12193160" cy="351874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63E95E6-20C5-44B7-BFA0-3AEC6FCB19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3339255"/>
            <a:ext cx="12193160" cy="3518745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303109"/>
            <a:ext cx="9144000" cy="1040541"/>
          </a:xfrm>
          <a:solidFill>
            <a:srgbClr val="6E3382">
              <a:alpha val="74902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endParaRPr lang="en-US" sz="4800" b="1" dirty="0">
              <a:latin typeface="+mj-lt"/>
              <a:ea typeface="+mj-ea"/>
              <a:cs typeface="+mj-cs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850" y="5361606"/>
            <a:ext cx="925166" cy="923546"/>
          </a:xfrm>
          <a:prstGeom prst="rect">
            <a:avLst/>
          </a:prstGeom>
        </p:spPr>
      </p:pic>
      <p:pic>
        <p:nvPicPr>
          <p:cNvPr id="11" name="MS logo white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8813209" y="5655611"/>
            <a:ext cx="1731976" cy="37054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88866" y="5361606"/>
            <a:ext cx="301818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Scott Addie</a:t>
            </a:r>
          </a:p>
          <a:p>
            <a:r>
              <a:rPr lang="en-US" sz="1600" b="1" dirty="0"/>
              <a:t>Senior Content Developer</a:t>
            </a:r>
          </a:p>
          <a:p>
            <a:r>
              <a:rPr lang="en-US" sz="1600" b="1" dirty="0"/>
              <a:t>@</a:t>
            </a:r>
            <a:r>
              <a:rPr lang="en-US" sz="1600" b="1" dirty="0" err="1"/>
              <a:t>Scott_Addie</a:t>
            </a:r>
            <a:endParaRPr lang="en-US" sz="1600" b="1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2320" y="1122363"/>
            <a:ext cx="12194320" cy="2387600"/>
          </a:xfrm>
          <a:solidFill>
            <a:srgbClr val="6E3382"/>
          </a:solidFill>
        </p:spPr>
        <p:txBody>
          <a:bodyPr anchor="ctr">
            <a:normAutofit/>
          </a:bodyPr>
          <a:lstStyle/>
          <a:p>
            <a:r>
              <a:rPr lang="en-US" sz="4800" b="1" dirty="0"/>
              <a:t>What’s new in ASP.NET Core 2.0</a:t>
            </a:r>
            <a:endParaRPr lang="en-US" sz="4000" b="1" dirty="0"/>
          </a:p>
        </p:txBody>
      </p:sp>
      <p:pic>
        <p:nvPicPr>
          <p:cNvPr id="12" name="Picture 11" descr="A close up of a toy&#10;&#10;Description generated with high confidence">
            <a:extLst>
              <a:ext uri="{FF2B5EF4-FFF2-40B4-BE49-F238E27FC236}">
                <a16:creationId xmlns:a16="http://schemas.microsoft.com/office/drawing/2014/main" id="{085B702E-14D6-4B82-9E01-0A7BB8FDFD9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8721" y="2626919"/>
            <a:ext cx="2380952" cy="26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20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Publish size reduction</a:t>
            </a:r>
          </a:p>
          <a:p>
            <a:r>
              <a:rPr lang="en-US" dirty="0"/>
              <a:t>View compilation changes</a:t>
            </a:r>
          </a:p>
          <a:p>
            <a:r>
              <a:rPr lang="en-US" dirty="0" err="1"/>
              <a:t>Metapackage</a:t>
            </a:r>
            <a:endParaRPr lang="en-US" dirty="0"/>
          </a:p>
          <a:p>
            <a:r>
              <a:rPr lang="en-US" dirty="0"/>
              <a:t>Runtime store</a:t>
            </a:r>
          </a:p>
          <a:p>
            <a:r>
              <a:rPr lang="en-US" dirty="0"/>
              <a:t>Configuration simplification</a:t>
            </a:r>
          </a:p>
          <a:p>
            <a:r>
              <a:rPr lang="en-US" dirty="0"/>
              <a:t>Project templates</a:t>
            </a:r>
          </a:p>
          <a:p>
            <a:r>
              <a:rPr lang="en-US" dirty="0"/>
              <a:t>Razor Pages</a:t>
            </a:r>
          </a:p>
        </p:txBody>
      </p:sp>
    </p:spTree>
    <p:extLst>
      <p:ext uri="{BB962C8B-B14F-4D97-AF65-F5344CB8AC3E}">
        <p14:creationId xmlns:p14="http://schemas.microsoft.com/office/powerpoint/2010/main" val="3024043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B19C0-26D2-4677-B051-DAA4927C8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Publish size reduction</a:t>
            </a:r>
          </a:p>
        </p:txBody>
      </p:sp>
      <p:pic>
        <p:nvPicPr>
          <p:cNvPr id="9" name="Content Placeholder 8" descr="Trim the fat">
            <a:extLst>
              <a:ext uri="{FF2B5EF4-FFF2-40B4-BE49-F238E27FC236}">
                <a16:creationId xmlns:a16="http://schemas.microsoft.com/office/drawing/2014/main" id="{C55115DE-1DFA-4966-8C0F-2BD34DBB7EE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75821"/>
            <a:ext cx="5181600" cy="3450945"/>
          </a:xfr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9012F0A-1710-4125-BBBE-3F11CE106E8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File </a:t>
            </a:r>
            <a:r>
              <a:rPr lang="en-US" dirty="0">
                <a:sym typeface="Wingdings" panose="05000000000000000000" pitchFamily="2" charset="2"/>
              </a:rPr>
              <a:t> New  Project…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3B691EE6-8499-4523-B70C-EA73F90CF07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29045778"/>
              </p:ext>
            </p:extLst>
          </p:nvPr>
        </p:nvGraphicFramePr>
        <p:xfrm>
          <a:off x="6306239" y="1690688"/>
          <a:ext cx="4140200" cy="48052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720026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B19C0-26D2-4677-B051-DAA4927C8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compilation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47F788-AF1A-4ED1-AD0A-5BD1321974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000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4EC7F52-7DC9-448B-85DB-5E1C4DDC9E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3325337"/>
              </p:ext>
            </p:extLst>
          </p:nvPr>
        </p:nvGraphicFramePr>
        <p:xfrm>
          <a:off x="937490" y="2211476"/>
          <a:ext cx="10416310" cy="161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16310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584446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&lt;Project </a:t>
                      </a:r>
                      <a:r>
                        <a:rPr lang="en-US" sz="2000" dirty="0" err="1">
                          <a:solidFill>
                            <a:srgbClr val="9CDCFE"/>
                          </a:solidFill>
                          <a:latin typeface="Consolas" panose="020B0609020204030204" pitchFamily="49" charset="0"/>
                        </a:rPr>
                        <a:t>Sdk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2000" dirty="0">
                          <a:solidFill>
                            <a:srgbClr val="CE9178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2000" dirty="0" err="1">
                          <a:solidFill>
                            <a:srgbClr val="CE9178"/>
                          </a:solidFill>
                          <a:latin typeface="Consolas" panose="020B0609020204030204" pitchFamily="49" charset="0"/>
                        </a:rPr>
                        <a:t>Microsoft.NET.Sdk.Web</a:t>
                      </a:r>
                      <a:r>
                        <a:rPr lang="en-US" sz="2000" dirty="0">
                          <a:solidFill>
                            <a:srgbClr val="CE9178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endParaRPr lang="en-US" sz="2000" dirty="0">
                        <a:solidFill>
                          <a:srgbClr val="FAFCFE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sz="2000" dirty="0">
                          <a:solidFill>
                            <a:srgbClr val="FAFCFE"/>
                          </a:solidFill>
                          <a:latin typeface="Consolas" panose="020B0609020204030204" pitchFamily="49" charset="0"/>
                        </a:rPr>
                        <a:t>	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2000" dirty="0" err="1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PropertyGroup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endParaRPr lang="en-US" sz="2000" dirty="0">
                        <a:solidFill>
                          <a:srgbClr val="FAFCFE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sz="2000" dirty="0">
                          <a:solidFill>
                            <a:srgbClr val="FAFCFE"/>
                          </a:solidFill>
                          <a:latin typeface="Consolas" panose="020B0609020204030204" pitchFamily="49" charset="0"/>
                        </a:rPr>
                        <a:t>		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2000" dirty="0" err="1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TargetFramework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sz="2000" dirty="0">
                          <a:solidFill>
                            <a:srgbClr val="CE9178"/>
                          </a:solidFill>
                          <a:latin typeface="Consolas" panose="020B0609020204030204" pitchFamily="49" charset="0"/>
                        </a:rPr>
                        <a:t>netcoreapp2.0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2000" dirty="0" err="1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TargetFramework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sz="2000" dirty="0">
                          <a:solidFill>
                            <a:srgbClr val="FAFCFE"/>
                          </a:solidFill>
                          <a:latin typeface="Consolas" panose="020B0609020204030204" pitchFamily="49" charset="0"/>
                        </a:rPr>
                        <a:t> 				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2000" dirty="0" err="1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MvcRazorCompileOnPublish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sz="2000" dirty="0">
                          <a:solidFill>
                            <a:srgbClr val="CE9178"/>
                          </a:solidFill>
                          <a:latin typeface="Consolas" panose="020B0609020204030204" pitchFamily="49" charset="0"/>
                        </a:rPr>
                        <a:t>false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2000" dirty="0" err="1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MvcRazorCompileOnPublish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sz="2000" dirty="0">
                          <a:solidFill>
                            <a:srgbClr val="FAFCFE"/>
                          </a:solidFill>
                          <a:latin typeface="Consolas" panose="020B0609020204030204" pitchFamily="49" charset="0"/>
                        </a:rPr>
                        <a:t> 	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2000" dirty="0" err="1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PropertyGroup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endParaRPr lang="en-US" sz="20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32EE0222-9DF9-496C-B082-C5D30FC330F3}"/>
              </a:ext>
            </a:extLst>
          </p:cNvPr>
          <p:cNvSpPr/>
          <p:nvPr/>
        </p:nvSpPr>
        <p:spPr>
          <a:xfrm>
            <a:off x="950278" y="1764907"/>
            <a:ext cx="2900800" cy="446567"/>
          </a:xfrm>
          <a:prstGeom prst="rect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2xCoreApp.csproj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681CE37-17F7-4A84-8315-EE9AAE9B49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5393098"/>
              </p:ext>
            </p:extLst>
          </p:nvPr>
        </p:nvGraphicFramePr>
        <p:xfrm>
          <a:off x="937490" y="4887321"/>
          <a:ext cx="10416310" cy="131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16310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584446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&lt;Project </a:t>
                      </a:r>
                      <a:r>
                        <a:rPr lang="en-US" sz="2000" dirty="0" err="1">
                          <a:solidFill>
                            <a:srgbClr val="9CDCFE"/>
                          </a:solidFill>
                          <a:latin typeface="Consolas" panose="020B0609020204030204" pitchFamily="49" charset="0"/>
                        </a:rPr>
                        <a:t>Sdk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2000" dirty="0">
                          <a:solidFill>
                            <a:srgbClr val="CE9178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2000" dirty="0" err="1">
                          <a:solidFill>
                            <a:srgbClr val="CE9178"/>
                          </a:solidFill>
                          <a:latin typeface="Consolas" panose="020B0609020204030204" pitchFamily="49" charset="0"/>
                        </a:rPr>
                        <a:t>Microsoft.NET.Sdk.Web</a:t>
                      </a:r>
                      <a:r>
                        <a:rPr lang="en-US" sz="2000" dirty="0">
                          <a:solidFill>
                            <a:srgbClr val="CE9178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endParaRPr lang="en-US" sz="2000" dirty="0">
                        <a:solidFill>
                          <a:srgbClr val="FAFCFE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sz="2000" dirty="0">
                          <a:solidFill>
                            <a:srgbClr val="FAFCFE"/>
                          </a:solidFill>
                          <a:latin typeface="Consolas" panose="020B0609020204030204" pitchFamily="49" charset="0"/>
                        </a:rPr>
                        <a:t>	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2000" dirty="0" err="1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PropertyGroup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endParaRPr lang="en-US" sz="2000" dirty="0">
                        <a:solidFill>
                          <a:srgbClr val="FAFCFE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sz="2000" dirty="0">
                          <a:solidFill>
                            <a:srgbClr val="FAFCFE"/>
                          </a:solidFill>
                          <a:latin typeface="Consolas" panose="020B0609020204030204" pitchFamily="49" charset="0"/>
                        </a:rPr>
                        <a:t>		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2000" dirty="0" err="1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TargetFramework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sz="2000" dirty="0">
                          <a:solidFill>
                            <a:srgbClr val="CE9178"/>
                          </a:solidFill>
                          <a:latin typeface="Consolas" panose="020B0609020204030204" pitchFamily="49" charset="0"/>
                        </a:rPr>
                        <a:t>netcoreapp2.0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2000" dirty="0" err="1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TargetFramework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sz="2000" dirty="0">
                          <a:solidFill>
                            <a:srgbClr val="FAFCFE"/>
                          </a:solidFill>
                          <a:latin typeface="Consolas" panose="020B0609020204030204" pitchFamily="49" charset="0"/>
                        </a:rPr>
                        <a:t> 			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2000" dirty="0" err="1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PropertyGroup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endParaRPr lang="en-US" sz="20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7705916F-C1D6-4249-8953-242EEA5034C9}"/>
              </a:ext>
            </a:extLst>
          </p:cNvPr>
          <p:cNvSpPr/>
          <p:nvPr/>
        </p:nvSpPr>
        <p:spPr>
          <a:xfrm>
            <a:off x="8430966" y="4440754"/>
            <a:ext cx="2900800" cy="446567"/>
          </a:xfrm>
          <a:prstGeom prst="rect">
            <a:avLst/>
          </a:prstGeom>
          <a:ln w="57150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2xCoreApp.csproj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D12214-CB13-40E1-AF32-E32394C7E8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228" y="3019196"/>
            <a:ext cx="3171825" cy="3619500"/>
          </a:xfrm>
          <a:prstGeom prst="rect">
            <a:avLst/>
          </a:prstGeom>
          <a:ln w="57150">
            <a:solidFill>
              <a:schemeClr val="tx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7583CE9-E7BC-4895-B85B-B9E55E78BA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0100" y="716915"/>
            <a:ext cx="2933700" cy="3600450"/>
          </a:xfrm>
          <a:prstGeom prst="rect">
            <a:avLst/>
          </a:prstGeom>
          <a:ln w="57150">
            <a:solidFill>
              <a:schemeClr val="accent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49266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B19C0-26D2-4677-B051-DAA4927C8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Metapackage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47F788-AF1A-4ED1-AD0A-5BD1321974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000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4EC7F52-7DC9-448B-85DB-5E1C4DDC9E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1254320"/>
              </p:ext>
            </p:extLst>
          </p:nvPr>
        </p:nvGraphicFramePr>
        <p:xfrm>
          <a:off x="937490" y="2211476"/>
          <a:ext cx="10416310" cy="161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16310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584446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2000" dirty="0" err="1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ItemGroup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endParaRPr lang="en-US" sz="2000" dirty="0">
                        <a:solidFill>
                          <a:srgbClr val="FAFCFE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  &lt;</a:t>
                      </a:r>
                      <a:r>
                        <a:rPr lang="en-US" sz="2000" dirty="0" err="1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PackageReference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       </a:t>
                      </a:r>
                      <a:r>
                        <a:rPr lang="en-US" sz="2000" dirty="0">
                          <a:solidFill>
                            <a:srgbClr val="9CDCFE"/>
                          </a:solidFill>
                          <a:latin typeface="Consolas" panose="020B0609020204030204" pitchFamily="49" charset="0"/>
                        </a:rPr>
                        <a:t>Include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2000" dirty="0">
                          <a:solidFill>
                            <a:srgbClr val="CE9178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2000" dirty="0" err="1">
                          <a:solidFill>
                            <a:srgbClr val="CE9178"/>
                          </a:solidFill>
                          <a:latin typeface="Consolas" panose="020B0609020204030204" pitchFamily="49" charset="0"/>
                        </a:rPr>
                        <a:t>Microsoft.AspNetCore.All</a:t>
                      </a:r>
                      <a:r>
                        <a:rPr lang="en-US" sz="2000" dirty="0">
                          <a:solidFill>
                            <a:srgbClr val="CE9178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2000" dirty="0">
                          <a:solidFill>
                            <a:srgbClr val="CE9178"/>
                          </a:solidFill>
                          <a:latin typeface="Consolas" panose="020B0609020204030204" pitchFamily="49" charset="0"/>
                        </a:rPr>
                        <a:t>       </a:t>
                      </a:r>
                      <a:r>
                        <a:rPr lang="en-US" sz="2000" dirty="0">
                          <a:solidFill>
                            <a:srgbClr val="9CDCFE"/>
                          </a:solidFill>
                          <a:latin typeface="Consolas" panose="020B0609020204030204" pitchFamily="49" charset="0"/>
                        </a:rPr>
                        <a:t>Version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2000" dirty="0">
                          <a:solidFill>
                            <a:srgbClr val="CE9178"/>
                          </a:solidFill>
                          <a:latin typeface="Consolas" panose="020B0609020204030204" pitchFamily="49" charset="0"/>
                        </a:rPr>
                        <a:t>"2.0.0" 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/&gt;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2000" dirty="0" err="1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ItemGroup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endParaRPr lang="en-US" sz="20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32EE0222-9DF9-496C-B082-C5D30FC330F3}"/>
              </a:ext>
            </a:extLst>
          </p:cNvPr>
          <p:cNvSpPr/>
          <p:nvPr/>
        </p:nvSpPr>
        <p:spPr>
          <a:xfrm>
            <a:off x="950278" y="1764907"/>
            <a:ext cx="2900800" cy="446567"/>
          </a:xfrm>
          <a:prstGeom prst="rect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2xCoreApp.csproj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7583CE9-E7BC-4895-B85B-B9E55E78BA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7046" y="1690688"/>
            <a:ext cx="4389782" cy="3695778"/>
          </a:xfrm>
          <a:prstGeom prst="rect">
            <a:avLst/>
          </a:prstGeom>
          <a:ln w="57150">
            <a:solidFill>
              <a:schemeClr val="accent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90855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B19C0-26D2-4677-B051-DAA4927C8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Runtime store</a:t>
            </a: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758ED536-B0FF-4C2F-B370-CFC88E911737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893771966"/>
              </p:ext>
            </p:extLst>
          </p:nvPr>
        </p:nvGraphicFramePr>
        <p:xfrm>
          <a:off x="838198" y="1825623"/>
          <a:ext cx="10515604" cy="1413334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814332">
                  <a:extLst>
                    <a:ext uri="{9D8B030D-6E8A-4147-A177-3AD203B41FA5}">
                      <a16:colId xmlns:a16="http://schemas.microsoft.com/office/drawing/2014/main" val="646715418"/>
                    </a:ext>
                  </a:extLst>
                </a:gridCol>
                <a:gridCol w="4443470">
                  <a:extLst>
                    <a:ext uri="{9D8B030D-6E8A-4147-A177-3AD203B41FA5}">
                      <a16:colId xmlns:a16="http://schemas.microsoft.com/office/drawing/2014/main" val="669526958"/>
                    </a:ext>
                  </a:extLst>
                </a:gridCol>
                <a:gridCol w="1505639">
                  <a:extLst>
                    <a:ext uri="{9D8B030D-6E8A-4147-A177-3AD203B41FA5}">
                      <a16:colId xmlns:a16="http://schemas.microsoft.com/office/drawing/2014/main" val="70901629"/>
                    </a:ext>
                  </a:extLst>
                </a:gridCol>
                <a:gridCol w="3752163">
                  <a:extLst>
                    <a:ext uri="{9D8B030D-6E8A-4147-A177-3AD203B41FA5}">
                      <a16:colId xmlns:a16="http://schemas.microsoft.com/office/drawing/2014/main" val="293940638"/>
                    </a:ext>
                  </a:extLst>
                </a:gridCol>
              </a:tblGrid>
              <a:tr h="70666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C:\Program Files\</a:t>
                      </a:r>
                      <a:r>
                        <a:rPr lang="en-US" dirty="0" err="1"/>
                        <a:t>dotnet</a:t>
                      </a:r>
                      <a:r>
                        <a:rPr lang="en-US" dirty="0"/>
                        <a:t>\store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effectLst/>
                        </a:rPr>
                        <a:t>/</a:t>
                      </a:r>
                      <a:r>
                        <a:rPr lang="en-US" sz="1800" kern="1200" dirty="0" err="1">
                          <a:effectLst/>
                        </a:rPr>
                        <a:t>usr</a:t>
                      </a:r>
                      <a:r>
                        <a:rPr lang="en-US" sz="1800" kern="1200" dirty="0">
                          <a:effectLst/>
                        </a:rPr>
                        <a:t>/local/share/</a:t>
                      </a:r>
                      <a:r>
                        <a:rPr lang="en-US" sz="1800" kern="1200" dirty="0" err="1">
                          <a:effectLst/>
                        </a:rPr>
                        <a:t>dotnet</a:t>
                      </a:r>
                      <a:r>
                        <a:rPr lang="en-US" sz="1800" kern="1200" dirty="0">
                          <a:effectLst/>
                        </a:rPr>
                        <a:t>/store</a:t>
                      </a:r>
                      <a:endParaRPr lang="en-US" i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5694885"/>
                  </a:ext>
                </a:extLst>
              </a:tr>
              <a:tr h="706667"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i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0948474"/>
                  </a:ext>
                </a:extLst>
              </a:tr>
            </a:tbl>
          </a:graphicData>
        </a:graphic>
      </p:graphicFrame>
      <p:pic>
        <p:nvPicPr>
          <p:cNvPr id="6" name="Picture 6" descr="C:\temp\WinAzure_rgb_Wht_S.png">
            <a:extLst>
              <a:ext uri="{FF2B5EF4-FFF2-40B4-BE49-F238E27FC236}">
                <a16:creationId xmlns:a16="http://schemas.microsoft.com/office/drawing/2014/main" id="{3780108E-D6B1-45FD-BACD-A8B3205838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1" t="15460" r="80628" b="15496"/>
          <a:stretch/>
        </p:blipFill>
        <p:spPr bwMode="auto">
          <a:xfrm>
            <a:off x="980561" y="1965024"/>
            <a:ext cx="455848" cy="462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0E441B1-B5FB-4333-8F1A-E091C0B2CA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7154" y="1940452"/>
            <a:ext cx="1133954" cy="512108"/>
          </a:xfrm>
          <a:prstGeom prst="rect">
            <a:avLst/>
          </a:prstGeom>
        </p:spPr>
      </p:pic>
      <p:pic>
        <p:nvPicPr>
          <p:cNvPr id="5" name="Content Placeholder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0ACED995-33FD-4BCB-9B17-8B8B3B9BA11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5761" y="2452560"/>
            <a:ext cx="5181600" cy="3631678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F56F418-14FF-4878-B4DD-249A50B468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0561" y="2679828"/>
            <a:ext cx="4385946" cy="329491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926136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47D8FF"/>
      </a:hlink>
      <a:folHlink>
        <a:srgbClr val="954F72"/>
      </a:folHlink>
    </a:clrScheme>
    <a:fontScheme name="Custom 1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8-30707_dotnetConf_Template">
  <a:themeElements>
    <a:clrScheme name="dotnetConf">
      <a:dk1>
        <a:srgbClr val="1E1A20"/>
      </a:dk1>
      <a:lt1>
        <a:srgbClr val="FFFFFF"/>
      </a:lt1>
      <a:dk2>
        <a:srgbClr val="107C10"/>
      </a:dk2>
      <a:lt2>
        <a:srgbClr val="F8F8F8"/>
      </a:lt2>
      <a:accent1>
        <a:srgbClr val="107C10"/>
      </a:accent1>
      <a:accent2>
        <a:srgbClr val="D83B01"/>
      </a:accent2>
      <a:accent3>
        <a:srgbClr val="0078D7"/>
      </a:accent3>
      <a:accent4>
        <a:srgbClr val="FFB900"/>
      </a:accent4>
      <a:accent5>
        <a:srgbClr val="D2D2D2"/>
      </a:accent5>
      <a:accent6>
        <a:srgbClr val="FF8C0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5439">
                  <a:srgbClr val="F8F8F8"/>
                </a:gs>
                <a:gs pos="10000">
                  <a:srgbClr val="F8F8F8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dotnetConf_2016_16x9_Template" id="{C0749003-9B83-4EC7-9CCE-0827D34B3F3D}" vid="{573B5C64-E77A-410B-B9D9-EC179F4A09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4415</TotalTime>
  <Words>560</Words>
  <Application>Microsoft Office PowerPoint</Application>
  <PresentationFormat>Widescreen</PresentationFormat>
  <Paragraphs>162</Paragraphs>
  <Slides>15</Slides>
  <Notes>15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  <vt:variant>
        <vt:lpstr>Custom Shows</vt:lpstr>
      </vt:variant>
      <vt:variant>
        <vt:i4>2</vt:i4>
      </vt:variant>
    </vt:vector>
  </HeadingPairs>
  <TitlesOfParts>
    <vt:vector size="27" baseType="lpstr">
      <vt:lpstr>Arial</vt:lpstr>
      <vt:lpstr>Calibri</vt:lpstr>
      <vt:lpstr>Consolas</vt:lpstr>
      <vt:lpstr>Segoe UI</vt:lpstr>
      <vt:lpstr>Segoe UI Light</vt:lpstr>
      <vt:lpstr>Segoe UI Semibold</vt:lpstr>
      <vt:lpstr>Segoe UI Semilight</vt:lpstr>
      <vt:lpstr>Wingdings</vt:lpstr>
      <vt:lpstr>Office Theme</vt:lpstr>
      <vt:lpstr>8-30707_dotnetConf_Template</vt:lpstr>
      <vt:lpstr>PowerPoint Presentation</vt:lpstr>
      <vt:lpstr>What’s new in ASP.NET Core 2.0</vt:lpstr>
      <vt:lpstr>Build with Microsoft Tech</vt:lpstr>
      <vt:lpstr>What’s new in ASP.NET Core 2.0</vt:lpstr>
      <vt:lpstr>Agenda</vt:lpstr>
      <vt:lpstr>Publish size reduction</vt:lpstr>
      <vt:lpstr>View compilation</vt:lpstr>
      <vt:lpstr>Metapackage</vt:lpstr>
      <vt:lpstr>Runtime store</vt:lpstr>
      <vt:lpstr>DEMO</vt:lpstr>
      <vt:lpstr>1.x WebHost / Startup recap nightmare</vt:lpstr>
      <vt:lpstr>WebHost / Startup simplification</vt:lpstr>
      <vt:lpstr>DEMO</vt:lpstr>
      <vt:lpstr>Supplementary Resources</vt:lpstr>
      <vt:lpstr>Thank you!</vt:lpstr>
      <vt:lpstr>Main Slides</vt:lpstr>
      <vt:lpstr>Sponsor Slides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Reusable UI Components in ASP.NET Core MVC</dc:title>
  <dc:creator>Scott Addie</dc:creator>
  <cp:keywords>.NET, ASP.NET, MVC, ASP.NET Core, Visual Studio</cp:keywords>
  <cp:lastModifiedBy>Scott Addie</cp:lastModifiedBy>
  <cp:revision>993</cp:revision>
  <dcterms:created xsi:type="dcterms:W3CDTF">2016-07-13T16:00:36Z</dcterms:created>
  <dcterms:modified xsi:type="dcterms:W3CDTF">2017-10-15T22:24:03Z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Owner">
    <vt:lpwstr>scaddie@microsoft.com</vt:lpwstr>
  </property>
  <property fmtid="{D5CDD505-2E9C-101B-9397-08002B2CF9AE}" pid="6" name="MSIP_Label_f42aa342-8706-4288-bd11-ebb85995028c_SetDate">
    <vt:lpwstr>2017-09-06T15:58:31.7545223-05:00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