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4"/>
  </p:notesMasterIdLst>
  <p:sldIdLst>
    <p:sldId id="342" r:id="rId3"/>
    <p:sldId id="322" r:id="rId4"/>
    <p:sldId id="353" r:id="rId5"/>
    <p:sldId id="352" r:id="rId6"/>
    <p:sldId id="348" r:id="rId7"/>
    <p:sldId id="349" r:id="rId8"/>
    <p:sldId id="354" r:id="rId9"/>
    <p:sldId id="350" r:id="rId10"/>
    <p:sldId id="355" r:id="rId11"/>
    <p:sldId id="351" r:id="rId12"/>
    <p:sldId id="346" r:id="rId13"/>
  </p:sldIdLst>
  <p:sldSz cx="12192000" cy="6858000"/>
  <p:notesSz cx="6858000" cy="9144000"/>
  <p:custShowLst>
    <p:custShow name="Main Slides" id="0">
      <p:sldLst>
        <p:sld r:id="rId3"/>
        <p:sld r:id="rId4"/>
        <p:sld r:id="rId13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42"/>
            <p14:sldId id="322"/>
            <p14:sldId id="353"/>
            <p14:sldId id="352"/>
            <p14:sldId id="348"/>
            <p14:sldId id="349"/>
            <p14:sldId id="354"/>
            <p14:sldId id="350"/>
            <p14:sldId id="355"/>
            <p14:sldId id="351"/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FFFFFF"/>
    <a:srgbClr val="505251"/>
    <a:srgbClr val="A0C4E5"/>
    <a:srgbClr val="9CBDDE"/>
    <a:srgbClr val="8AAECD"/>
    <a:srgbClr val="676767"/>
    <a:srgbClr val="383A3E"/>
    <a:srgbClr val="647B8C"/>
    <a:srgbClr val="A0C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9" autoAdjust="0"/>
    <p:restoredTop sz="67059" autoAdjust="0"/>
  </p:normalViewPr>
  <p:slideViewPr>
    <p:cSldViewPr snapToGrid="0">
      <p:cViewPr varScale="1">
        <p:scale>
          <a:sx n="73" d="100"/>
          <a:sy n="73" d="100"/>
        </p:scale>
        <p:origin x="196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268568-3361-421A-9004-9137023FFAF5}" type="doc">
      <dgm:prSet loTypeId="urn:microsoft.com/office/officeart/2005/8/layout/bProcess2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C33972C9-0BC4-4651-9744-D559DB0D84D5}">
      <dgm:prSet/>
      <dgm:spPr/>
      <dgm:t>
        <a:bodyPr/>
        <a:lstStyle/>
        <a:p>
          <a:r>
            <a:rPr lang="en-US"/>
            <a:t>dotnet command [&lt;arguments&gt;] [&lt;options&gt;]</a:t>
          </a:r>
        </a:p>
      </dgm:t>
    </dgm:pt>
    <dgm:pt modelId="{772EBDA0-F6B1-4CA4-927F-02F0CC35A30B}" type="parTrans" cxnId="{90D79404-4CE4-488C-9269-EC84C4CC2D79}">
      <dgm:prSet/>
      <dgm:spPr/>
      <dgm:t>
        <a:bodyPr/>
        <a:lstStyle/>
        <a:p>
          <a:endParaRPr lang="en-US"/>
        </a:p>
      </dgm:t>
    </dgm:pt>
    <dgm:pt modelId="{49CEDCAC-C280-4829-91D5-B155C6DF4A18}" type="sibTrans" cxnId="{90D79404-4CE4-488C-9269-EC84C4CC2D79}">
      <dgm:prSet/>
      <dgm:spPr/>
      <dgm:t>
        <a:bodyPr/>
        <a:lstStyle/>
        <a:p>
          <a:endParaRPr lang="en-US"/>
        </a:p>
      </dgm:t>
    </dgm:pt>
    <dgm:pt modelId="{B8A3C82F-16D2-4115-B873-07F000538262}">
      <dgm:prSet/>
      <dgm:spPr/>
      <dgm:t>
        <a:bodyPr/>
        <a:lstStyle/>
        <a:p>
          <a:r>
            <a:rPr lang="en-US" dirty="0"/>
            <a:t>dotnet    publish </a:t>
          </a:r>
          <a:r>
            <a:rPr lang="en-US" dirty="0" err="1"/>
            <a:t>my_app.csproj</a:t>
          </a:r>
          <a:r>
            <a:rPr lang="en-US" dirty="0"/>
            <a:t> -c Release</a:t>
          </a:r>
        </a:p>
      </dgm:t>
    </dgm:pt>
    <dgm:pt modelId="{358D1319-1262-495C-A0CF-6690E29A52E3}" type="parTrans" cxnId="{0FBA099E-F3C0-43D1-879F-D13BFB460A97}">
      <dgm:prSet/>
      <dgm:spPr/>
      <dgm:t>
        <a:bodyPr/>
        <a:lstStyle/>
        <a:p>
          <a:endParaRPr lang="en-US"/>
        </a:p>
      </dgm:t>
    </dgm:pt>
    <dgm:pt modelId="{479A5E44-CB69-43CA-9474-6307C6ED4A29}" type="sibTrans" cxnId="{0FBA099E-F3C0-43D1-879F-D13BFB460A97}">
      <dgm:prSet/>
      <dgm:spPr/>
      <dgm:t>
        <a:bodyPr/>
        <a:lstStyle/>
        <a:p>
          <a:endParaRPr lang="en-US"/>
        </a:p>
      </dgm:t>
    </dgm:pt>
    <dgm:pt modelId="{4EB80A06-66E5-4FDC-B683-D02365EE6722}" type="pres">
      <dgm:prSet presAssocID="{C1268568-3361-421A-9004-9137023FFAF5}" presName="diagram" presStyleCnt="0">
        <dgm:presLayoutVars>
          <dgm:dir/>
          <dgm:resizeHandles/>
        </dgm:presLayoutVars>
      </dgm:prSet>
      <dgm:spPr/>
    </dgm:pt>
    <dgm:pt modelId="{772B303C-BC81-45F7-9B81-A699554AEF9A}" type="pres">
      <dgm:prSet presAssocID="{C33972C9-0BC4-4651-9744-D559DB0D84D5}" presName="firstNode" presStyleLbl="node1" presStyleIdx="0" presStyleCnt="2">
        <dgm:presLayoutVars>
          <dgm:bulletEnabled val="1"/>
        </dgm:presLayoutVars>
      </dgm:prSet>
      <dgm:spPr/>
    </dgm:pt>
    <dgm:pt modelId="{A9D9D55F-7B50-4CB5-B6E6-58D9E0D86061}" type="pres">
      <dgm:prSet presAssocID="{49CEDCAC-C280-4829-91D5-B155C6DF4A18}" presName="sibTrans" presStyleLbl="sibTrans2D1" presStyleIdx="0" presStyleCnt="1"/>
      <dgm:spPr/>
    </dgm:pt>
    <dgm:pt modelId="{D6942D20-6D40-42F7-97AE-AA774F05D3D0}" type="pres">
      <dgm:prSet presAssocID="{B8A3C82F-16D2-4115-B873-07F000538262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90D79404-4CE4-488C-9269-EC84C4CC2D79}" srcId="{C1268568-3361-421A-9004-9137023FFAF5}" destId="{C33972C9-0BC4-4651-9744-D559DB0D84D5}" srcOrd="0" destOrd="0" parTransId="{772EBDA0-F6B1-4CA4-927F-02F0CC35A30B}" sibTransId="{49CEDCAC-C280-4829-91D5-B155C6DF4A18}"/>
    <dgm:cxn modelId="{6C7E5F26-D68A-43C0-B6B2-CFEB40F3F08C}" type="presOf" srcId="{C1268568-3361-421A-9004-9137023FFAF5}" destId="{4EB80A06-66E5-4FDC-B683-D02365EE6722}" srcOrd="0" destOrd="0" presId="urn:microsoft.com/office/officeart/2005/8/layout/bProcess2"/>
    <dgm:cxn modelId="{AE99FE98-3205-4584-A1ED-44B92C2A7635}" type="presOf" srcId="{49CEDCAC-C280-4829-91D5-B155C6DF4A18}" destId="{A9D9D55F-7B50-4CB5-B6E6-58D9E0D86061}" srcOrd="0" destOrd="0" presId="urn:microsoft.com/office/officeart/2005/8/layout/bProcess2"/>
    <dgm:cxn modelId="{0FBA099E-F3C0-43D1-879F-D13BFB460A97}" srcId="{C1268568-3361-421A-9004-9137023FFAF5}" destId="{B8A3C82F-16D2-4115-B873-07F000538262}" srcOrd="1" destOrd="0" parTransId="{358D1319-1262-495C-A0CF-6690E29A52E3}" sibTransId="{479A5E44-CB69-43CA-9474-6307C6ED4A29}"/>
    <dgm:cxn modelId="{515AA5EA-57AF-43BE-86A3-C24791B69624}" type="presOf" srcId="{C33972C9-0BC4-4651-9744-D559DB0D84D5}" destId="{772B303C-BC81-45F7-9B81-A699554AEF9A}" srcOrd="0" destOrd="0" presId="urn:microsoft.com/office/officeart/2005/8/layout/bProcess2"/>
    <dgm:cxn modelId="{DB74B2F3-B32F-4885-BE8F-4A042D00F0C0}" type="presOf" srcId="{B8A3C82F-16D2-4115-B873-07F000538262}" destId="{D6942D20-6D40-42F7-97AE-AA774F05D3D0}" srcOrd="0" destOrd="0" presId="urn:microsoft.com/office/officeart/2005/8/layout/bProcess2"/>
    <dgm:cxn modelId="{79AA1B48-0286-4CD8-B1B7-95475AAE9AB0}" type="presParOf" srcId="{4EB80A06-66E5-4FDC-B683-D02365EE6722}" destId="{772B303C-BC81-45F7-9B81-A699554AEF9A}" srcOrd="0" destOrd="0" presId="urn:microsoft.com/office/officeart/2005/8/layout/bProcess2"/>
    <dgm:cxn modelId="{59EACDC5-A4B0-409D-ABAB-ED8D81C595DA}" type="presParOf" srcId="{4EB80A06-66E5-4FDC-B683-D02365EE6722}" destId="{A9D9D55F-7B50-4CB5-B6E6-58D9E0D86061}" srcOrd="1" destOrd="0" presId="urn:microsoft.com/office/officeart/2005/8/layout/bProcess2"/>
    <dgm:cxn modelId="{2A29F9D1-A05A-4AE2-8C18-14468263C972}" type="presParOf" srcId="{4EB80A06-66E5-4FDC-B683-D02365EE6722}" destId="{D6942D20-6D40-42F7-97AE-AA774F05D3D0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B303C-BC81-45F7-9B81-A699554AEF9A}">
      <dsp:nvSpPr>
        <dsp:cNvPr id="0" name=""/>
        <dsp:cNvSpPr/>
      </dsp:nvSpPr>
      <dsp:spPr>
        <a:xfrm>
          <a:off x="765" y="1532561"/>
          <a:ext cx="2507002" cy="25070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dotnet command [&lt;arguments&gt;] [&lt;options&gt;]</a:t>
          </a:r>
        </a:p>
      </dsp:txBody>
      <dsp:txXfrm>
        <a:off x="367907" y="1899703"/>
        <a:ext cx="1772718" cy="1772718"/>
      </dsp:txXfrm>
    </dsp:sp>
    <dsp:sp modelId="{A9D9D55F-7B50-4CB5-B6E6-58D9E0D86061}">
      <dsp:nvSpPr>
        <dsp:cNvPr id="0" name=""/>
        <dsp:cNvSpPr/>
      </dsp:nvSpPr>
      <dsp:spPr>
        <a:xfrm rot="5400000">
          <a:off x="2714595" y="2453884"/>
          <a:ext cx="877451" cy="6643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42D20-6D40-42F7-97AE-AA774F05D3D0}">
      <dsp:nvSpPr>
        <dsp:cNvPr id="0" name=""/>
        <dsp:cNvSpPr/>
      </dsp:nvSpPr>
      <dsp:spPr>
        <a:xfrm>
          <a:off x="3761269" y="1532561"/>
          <a:ext cx="2507002" cy="25070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dotnet    publish </a:t>
          </a:r>
          <a:r>
            <a:rPr lang="en-US" sz="2100" kern="1200" dirty="0" err="1"/>
            <a:t>my_app.csproj</a:t>
          </a:r>
          <a:r>
            <a:rPr lang="en-US" sz="2100" kern="1200" dirty="0"/>
            <a:t> -c Release</a:t>
          </a:r>
        </a:p>
      </dsp:txBody>
      <dsp:txXfrm>
        <a:off x="4128411" y="1899703"/>
        <a:ext cx="1772718" cy="1772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91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35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dotnet my_app.dll </a:t>
            </a:r>
            <a:r>
              <a:rPr lang="en-US" dirty="0">
                <a:sym typeface="Wingdings" panose="05000000000000000000" pitchFamily="2" charset="2"/>
              </a:rPr>
              <a:t> only case when </a:t>
            </a:r>
            <a:r>
              <a:rPr lang="en-US" i="1" dirty="0">
                <a:sym typeface="Wingdings" panose="05000000000000000000" pitchFamily="2" charset="2"/>
              </a:rPr>
              <a:t>dotnet</a:t>
            </a:r>
            <a:r>
              <a:rPr lang="en-US" dirty="0">
                <a:sym typeface="Wingdings" panose="05000000000000000000" pitchFamily="2" charset="2"/>
              </a:rPr>
              <a:t> is used w/o command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70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68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76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3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57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scottaddie.visualstudio.com &gt; </a:t>
            </a:r>
            <a:r>
              <a:rPr lang="en-US" dirty="0" err="1"/>
              <a:t>TagHelperSuite</a:t>
            </a:r>
            <a:r>
              <a:rPr lang="en-US" dirty="0"/>
              <a:t> build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BF4116-4253-4331-8695-5C88E0F3E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>
                <a:latin typeface="Consolas" panose="020B0609020204030204" pitchFamily="49" charset="0"/>
              </a:rPr>
              <a:t>&gt;</a:t>
            </a:r>
            <a:r>
              <a:rPr lang="en-US" sz="4800" b="1" dirty="0"/>
              <a:t> dotnet tour</a:t>
            </a:r>
            <a:r>
              <a:rPr lang="en-US" sz="4800" b="1" dirty="0">
                <a:latin typeface="Consolas" panose="020B0609020204030204" pitchFamily="49" charset="0"/>
              </a:rPr>
              <a:t>|</a:t>
            </a:r>
            <a:endParaRPr lang="en-US" sz="4000" b="1" dirty="0">
              <a:latin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Creation of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854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val 135">
            <a:extLst>
              <a:ext uri="{FF2B5EF4-FFF2-40B4-BE49-F238E27FC236}">
                <a16:creationId xmlns:a16="http://schemas.microsoft.com/office/drawing/2014/main" id="{C99A8FB7-A79B-4BC9-9D56-B79587F6AA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761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B23893E2-3349-46D7-A7AA-B9E447957FB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2B7592FE-10D1-4664-B623-353F47C8DF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E6D5F9-8094-4AC1-A026-7B9B8E776C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>
          <a:xfrm>
            <a:off x="5567481" y="2665184"/>
            <a:ext cx="3485607" cy="3485607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9" r="7821" b="1"/>
          <a:stretch/>
        </p:blipFill>
        <p:spPr bwMode="auto"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7" r="13779"/>
          <a:stretch/>
        </p:blipFill>
        <p:spPr bwMode="auto">
          <a:xfrm>
            <a:off x="9053088" y="4197217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098" y="1396289"/>
            <a:ext cx="5712824" cy="1325563"/>
          </a:xfrm>
        </p:spPr>
        <p:txBody>
          <a:bodyPr>
            <a:norm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i="1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>
              <a:buNone/>
            </a:pPr>
            <a:endParaRPr lang="en-US" sz="1800" i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94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What is the CLI?</a:t>
            </a:r>
          </a:p>
          <a:p>
            <a:r>
              <a:rPr lang="en-US" sz="2400"/>
              <a:t>Frequently used commands</a:t>
            </a:r>
          </a:p>
          <a:p>
            <a:r>
              <a:rPr lang="en-US" sz="2400"/>
              <a:t>VS Code integration</a:t>
            </a:r>
          </a:p>
          <a:p>
            <a:r>
              <a:rPr lang="en-US" sz="2400"/>
              <a:t>VSTS integration</a:t>
            </a:r>
          </a:p>
          <a:p>
            <a:r>
              <a:rPr lang="en-US" sz="2400"/>
              <a:t>Template creation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396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What is the .NET Core CLI?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0A03C7-98F2-4D83-8E01-B0A20FA53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Similar to Yeoman</a:t>
            </a:r>
          </a:p>
          <a:p>
            <a:r>
              <a:rPr lang="en-US" sz="2400" dirty="0"/>
              <a:t>Makes command line 1</a:t>
            </a:r>
            <a:r>
              <a:rPr lang="en-US" sz="2400" baseline="30000" dirty="0"/>
              <a:t>st</a:t>
            </a:r>
            <a:r>
              <a:rPr lang="en-US" sz="2400" dirty="0"/>
              <a:t> class citizen</a:t>
            </a:r>
          </a:p>
          <a:p>
            <a:r>
              <a:rPr lang="en-US" sz="2400" dirty="0"/>
              <a:t>Works everywhere</a:t>
            </a:r>
          </a:p>
          <a:p>
            <a:r>
              <a:rPr lang="en-US" sz="2400" dirty="0"/>
              <a:t>Side-by-side installs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5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A23FE35C-28F2-4087-8FF9-9623579BF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431" y="3111156"/>
            <a:ext cx="685261" cy="67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B4CD500-5EFC-4540-94D0-F1B201B32B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039" y="3111156"/>
            <a:ext cx="522593" cy="615273"/>
          </a:xfrm>
          <a:prstGeom prst="rect">
            <a:avLst/>
          </a:prstGeom>
        </p:spPr>
      </p:pic>
      <p:pic>
        <p:nvPicPr>
          <p:cNvPr id="23" name="Picture 6" descr="C:\temp\WinAzure_rgb_Wht_S.png">
            <a:extLst>
              <a:ext uri="{FF2B5EF4-FFF2-40B4-BE49-F238E27FC236}">
                <a16:creationId xmlns:a16="http://schemas.microsoft.com/office/drawing/2014/main" id="{F3AEF8E2-B734-4474-BF32-D3A106BA4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8980846" y="3111156"/>
            <a:ext cx="685261" cy="69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63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Command structure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ACE521B5-ECE1-4913-AA20-6671A019C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44541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475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Frequently used commands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04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Integration with VS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Consistent experience on all platforms</a:t>
            </a:r>
          </a:p>
          <a:p>
            <a:r>
              <a:rPr lang="en-US" sz="2400" dirty="0"/>
              <a:t>Extensions:</a:t>
            </a:r>
          </a:p>
          <a:p>
            <a:pPr lvl="1"/>
            <a:r>
              <a:rPr lang="en-US" sz="2000" dirty="0"/>
              <a:t>C# (</a:t>
            </a:r>
            <a:r>
              <a:rPr lang="en-US" sz="2000" dirty="0" err="1"/>
              <a:t>OmniSharp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Azure CLI Tools</a:t>
            </a:r>
          </a:p>
          <a:p>
            <a:r>
              <a:rPr lang="en-US" sz="2400" dirty="0"/>
              <a:t>Use with…</a:t>
            </a:r>
          </a:p>
          <a:p>
            <a:pPr lvl="1"/>
            <a:r>
              <a:rPr lang="en-US" sz="2000" dirty="0"/>
              <a:t>Command Palette</a:t>
            </a:r>
          </a:p>
          <a:p>
            <a:pPr lvl="1"/>
            <a:r>
              <a:rPr lang="en-US" sz="2000" dirty="0"/>
              <a:t>Integrated Terminal</a:t>
            </a:r>
          </a:p>
          <a:p>
            <a:pPr lvl="1"/>
            <a:r>
              <a:rPr lang="en-US" sz="2000" dirty="0"/>
              <a:t>Tasks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531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AAF6E53-C7E3-404C-8C15-A04C67BE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VS Code DEMO</a:t>
            </a:r>
          </a:p>
        </p:txBody>
      </p:sp>
      <p:sp>
        <p:nvSpPr>
          <p:cNvPr id="21" name="Content Placeholder 18">
            <a:extLst>
              <a:ext uri="{FF2B5EF4-FFF2-40B4-BE49-F238E27FC236}">
                <a16:creationId xmlns:a16="http://schemas.microsoft.com/office/drawing/2014/main" id="{74E7A070-D35D-4F51-A17C-F0F85E45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7" name="Content Placeholder 10">
            <a:extLst>
              <a:ext uri="{FF2B5EF4-FFF2-40B4-BE49-F238E27FC236}">
                <a16:creationId xmlns:a16="http://schemas.microsoft.com/office/drawing/2014/main" id="{65A7D466-8CEF-4FDA-864F-09BC3FFAA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499" y="2016769"/>
            <a:ext cx="2835804" cy="28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5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Integration with VSTS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6002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AAF6E53-C7E3-404C-8C15-A04C67BE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VSTS DEMO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2A63A71-EC7F-479B-9854-E0B25655E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690688"/>
            <a:ext cx="3398838" cy="3398838"/>
          </a:xfrm>
        </p:spPr>
      </p:pic>
    </p:spTree>
    <p:extLst>
      <p:ext uri="{BB962C8B-B14F-4D97-AF65-F5344CB8AC3E}">
        <p14:creationId xmlns:p14="http://schemas.microsoft.com/office/powerpoint/2010/main" val="389917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4205</TotalTime>
  <Words>163</Words>
  <Application>Microsoft Office PowerPoint</Application>
  <PresentationFormat>Widescreen</PresentationFormat>
  <Paragraphs>49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  <vt:variant>
        <vt:lpstr>Custom Shows</vt:lpstr>
      </vt:variant>
      <vt:variant>
        <vt:i4>1</vt:i4>
      </vt:variant>
    </vt:vector>
  </HeadingPairs>
  <TitlesOfParts>
    <vt:vector size="22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&gt; dotnet tour|</vt:lpstr>
      <vt:lpstr>Agenda</vt:lpstr>
      <vt:lpstr>What is the .NET Core CLI?</vt:lpstr>
      <vt:lpstr>Command structure</vt:lpstr>
      <vt:lpstr>DEMO</vt:lpstr>
      <vt:lpstr>Integration with VS Code</vt:lpstr>
      <vt:lpstr>VS Code DEMO</vt:lpstr>
      <vt:lpstr>Integration with VSTS</vt:lpstr>
      <vt:lpstr>VSTS DEMO</vt:lpstr>
      <vt:lpstr>Creation of templates</vt:lpstr>
      <vt:lpstr>Build with Microsoft Tech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de .NET Core CLI</dc:title>
  <dc:creator>Scott Addie</dc:creator>
  <cp:keywords>.NET Core, ASP.NET Core, Visual Studio Code</cp:keywords>
  <cp:lastModifiedBy>Scott Addie</cp:lastModifiedBy>
  <cp:revision>947</cp:revision>
  <dcterms:created xsi:type="dcterms:W3CDTF">2016-07-13T16:00:36Z</dcterms:created>
  <dcterms:modified xsi:type="dcterms:W3CDTF">2018-03-07T02:29:54Z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