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webextensions/webextension4.xml" ContentType="application/vnd.ms-office.webextension+xml"/>
  <Override PartName="/ppt/webextensions/webextension5.xml" ContentType="application/vnd.ms-office.webextension+xml"/>
  <Override PartName="/ppt/webextensions/webextension6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8" r:id="rId1"/>
  </p:sldMasterIdLst>
  <p:notesMasterIdLst>
    <p:notesMasterId r:id="rId29"/>
  </p:notesMasterIdLst>
  <p:sldIdLst>
    <p:sldId id="256" r:id="rId2"/>
    <p:sldId id="258" r:id="rId3"/>
    <p:sldId id="285" r:id="rId4"/>
    <p:sldId id="286" r:id="rId5"/>
    <p:sldId id="290" r:id="rId6"/>
    <p:sldId id="291" r:id="rId7"/>
    <p:sldId id="296" r:id="rId8"/>
    <p:sldId id="297" r:id="rId9"/>
    <p:sldId id="298" r:id="rId10"/>
    <p:sldId id="287" r:id="rId11"/>
    <p:sldId id="293" r:id="rId12"/>
    <p:sldId id="279" r:id="rId13"/>
    <p:sldId id="300" r:id="rId14"/>
    <p:sldId id="301" r:id="rId15"/>
    <p:sldId id="303" r:id="rId16"/>
    <p:sldId id="302" r:id="rId17"/>
    <p:sldId id="292" r:id="rId18"/>
    <p:sldId id="295" r:id="rId19"/>
    <p:sldId id="299" r:id="rId20"/>
    <p:sldId id="304" r:id="rId21"/>
    <p:sldId id="305" r:id="rId22"/>
    <p:sldId id="306" r:id="rId23"/>
    <p:sldId id="307" r:id="rId24"/>
    <p:sldId id="308" r:id="rId25"/>
    <p:sldId id="309" r:id="rId26"/>
    <p:sldId id="289" r:id="rId27"/>
    <p:sldId id="275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30" y="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9E24BE-8A14-406C-93AE-FEDF4702362B}" type="datetimeFigureOut">
              <a:rPr lang="en-US" smtClean="0"/>
              <a:t>11/8/2015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82FDA5-6DC3-4FE0-BF42-6D07B5EE42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691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82FDA5-6DC3-4FE0-BF42-6D07B5EE42A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2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8D7A7-D1E9-49FE-B288-75D755D02F1B}" type="datetime1">
              <a:rPr lang="en-US" smtClean="0"/>
              <a:t>11/8/2015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033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130A9-CCEE-4E49-AF50-9A9178C093F5}" type="datetime1">
              <a:rPr lang="en-US" smtClean="0"/>
              <a:t>11/8/2015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148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EE7F5-B2E5-489A-976D-734D7F853DE3}" type="datetime1">
              <a:rPr lang="en-US" smtClean="0"/>
              <a:t>11/8/2015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20108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C5727-5F18-4B62-81B5-C092F8CCA971}" type="datetime1">
              <a:rPr lang="en-US" smtClean="0"/>
              <a:t>11/8/2015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520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596D5-BBCA-4EE5-AC34-2F838BA68892}" type="datetime1">
              <a:rPr lang="en-US" smtClean="0"/>
              <a:t>11/8/2015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84455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E594A-105F-4330-BE78-40BFD5E05FF3}" type="datetime1">
              <a:rPr lang="en-US" smtClean="0"/>
              <a:t>11/8/2015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19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B467-0635-440B-9BC4-DA322DD73B70}" type="datetime1">
              <a:rPr lang="en-US" smtClean="0"/>
              <a:t>11/8/2015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129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D92D-E3A5-4B10-B1FC-D041F161170C}" type="datetime1">
              <a:rPr lang="en-US" smtClean="0"/>
              <a:t>11/8/2015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32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C18EA-D952-4AE1-A6E7-E6731635F9D2}" type="datetime1">
              <a:rPr lang="en-US" smtClean="0"/>
              <a:t>11/8/2015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026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32A52-9E14-487A-A3FB-E00D36231CE7}" type="datetime1">
              <a:rPr lang="en-US" smtClean="0"/>
              <a:t>11/8/2015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07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CA72F-91C6-447B-8CFD-10CC50FBFEAC}" type="datetime1">
              <a:rPr lang="en-US" smtClean="0"/>
              <a:t>11/8/2015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118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BA931-94B6-4C88-A7AC-0B43FAFFEEC1}" type="datetime1">
              <a:rPr lang="en-US" smtClean="0"/>
              <a:t>11/8/2015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074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CC6B2-4719-4EFD-BB2D-A2C62F0625B7}" type="datetime1">
              <a:rPr lang="en-US" smtClean="0"/>
              <a:t>11/8/2015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990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4E54B-2176-4BC1-BC54-F80551EDB034}" type="datetime1">
              <a:rPr lang="en-US" smtClean="0"/>
              <a:t>11/8/2015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980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BBE7C-717C-4AB2-A881-24835FA94B24}" type="datetime1">
              <a:rPr lang="en-US" smtClean="0"/>
              <a:t>11/8/2015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827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C4C3D-17A3-49F5-8381-0500C8735BF2}" type="datetime1">
              <a:rPr lang="en-US" smtClean="0"/>
              <a:t>11/8/2015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194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480221-EA8F-4F92-87B7-59E96BBC3974}" type="datetime1">
              <a:rPr lang="en-US" smtClean="0"/>
              <a:t>11/8/2015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77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731" r:id="rId13"/>
    <p:sldLayoutId id="2147483732" r:id="rId14"/>
    <p:sldLayoutId id="2147483733" r:id="rId15"/>
    <p:sldLayoutId id="2147483734" r:id="rId16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finitelyTyped/DefinitelyTyped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://scottaddie.com/" TargetMode="External"/><Relationship Id="rId7" Type="http://schemas.openxmlformats.org/officeDocument/2006/relationships/image" Target="../media/image3.png"/><Relationship Id="rId2" Type="http://schemas.openxmlformats.org/officeDocument/2006/relationships/hyperlink" Target="https://github.com/scottaddie/slide-decks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png"/><Relationship Id="rId5" Type="http://schemas.openxmlformats.org/officeDocument/2006/relationships/hyperlink" Target="https://www.linkedin.com/in/scottaddie" TargetMode="External"/><Relationship Id="rId10" Type="http://schemas.openxmlformats.org/officeDocument/2006/relationships/image" Target="../media/image6.png"/><Relationship Id="rId4" Type="http://schemas.openxmlformats.org/officeDocument/2006/relationships/hyperlink" Target="https://twitter.com/Scott_Addie" TargetMode="External"/><Relationship Id="rId9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microsoft.com/office/2011/relationships/webextension" Target="../webextensions/webextension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microsoft.com/office/2011/relationships/webextension" Target="../webextensions/webextension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" TargetMode="External"/><Relationship Id="rId7" Type="http://schemas.openxmlformats.org/officeDocument/2006/relationships/hyperlink" Target="https://github.com/jrieken/es6-vscode-sample" TargetMode="External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app.pluralsight.com/library/courses/visual-studio-code/table-of-contents" TargetMode="External"/><Relationship Id="rId5" Type="http://schemas.openxmlformats.org/officeDocument/2006/relationships/hyperlink" Target="https://code.visualstudio.com/Docs" TargetMode="External"/><Relationship Id="rId4" Type="http://schemas.openxmlformats.org/officeDocument/2006/relationships/hyperlink" Target="http://docs.asp.net/en/latest/client-side/index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microsoft.com/office/2011/relationships/webextension" Target="../webextensions/webextension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microsoft.com/office/2011/relationships/webextension" Target="../webextensions/webextension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microsoft.com/office/2011/relationships/webextension" Target="../webextensions/webextension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Intro to JavaScript Tooling in Visual Studio Code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November </a:t>
            </a:r>
            <a:r>
              <a:rPr lang="en-US" dirty="0"/>
              <a:t>9</a:t>
            </a:r>
            <a:r>
              <a:rPr lang="en-US" dirty="0" smtClean="0"/>
              <a:t>, 2015</a:t>
            </a:r>
          </a:p>
          <a:p>
            <a:r>
              <a:rPr lang="en-US" dirty="0" smtClean="0"/>
              <a:t>MadJS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3661" y="1454192"/>
            <a:ext cx="950342" cy="950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077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Schema Support</a:t>
            </a:r>
            <a:br>
              <a:rPr lang="en-US" dirty="0" smtClean="0"/>
            </a:br>
            <a:r>
              <a:rPr lang="en-US" sz="2000" dirty="0" smtClean="0"/>
              <a:t>json.schemastore.org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n</a:t>
            </a:r>
            <a:r>
              <a:rPr lang="en-US" dirty="0" smtClean="0"/>
              <a:t>pm</a:t>
            </a:r>
            <a:endParaRPr lang="en-US" dirty="0"/>
          </a:p>
          <a:p>
            <a:pPr lvl="1"/>
            <a:r>
              <a:rPr lang="en-US" dirty="0" smtClean="0"/>
              <a:t>package.json</a:t>
            </a:r>
          </a:p>
          <a:p>
            <a:r>
              <a:rPr lang="en-US" dirty="0" smtClean="0"/>
              <a:t>Bower</a:t>
            </a:r>
          </a:p>
          <a:p>
            <a:pPr lvl="1"/>
            <a:r>
              <a:rPr lang="en-US" dirty="0" smtClean="0"/>
              <a:t>bower.json</a:t>
            </a:r>
          </a:p>
          <a:p>
            <a:pPr lvl="1"/>
            <a:r>
              <a:rPr lang="en-US" dirty="0" smtClean="0"/>
              <a:t>.bowerrc</a:t>
            </a:r>
          </a:p>
          <a:p>
            <a:r>
              <a:rPr lang="en-US" dirty="0" smtClean="0"/>
              <a:t>JSCS</a:t>
            </a:r>
          </a:p>
          <a:p>
            <a:pPr lvl="1"/>
            <a:r>
              <a:rPr lang="en-US" dirty="0" smtClean="0"/>
              <a:t>.jscsrc</a:t>
            </a:r>
          </a:p>
          <a:p>
            <a:r>
              <a:rPr lang="en-US" dirty="0" smtClean="0"/>
              <a:t>JSHint</a:t>
            </a:r>
          </a:p>
          <a:p>
            <a:pPr lvl="1"/>
            <a:r>
              <a:rPr lang="en-US" dirty="0" smtClean="0"/>
              <a:t>.jshintrc</a:t>
            </a:r>
          </a:p>
          <a:p>
            <a:r>
              <a:rPr lang="en-US" dirty="0" smtClean="0"/>
              <a:t>TypeScript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sconfig.json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10</a:t>
            </a:fld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446" y="181830"/>
            <a:ext cx="4962525" cy="625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2825262" y="2160589"/>
            <a:ext cx="7136248" cy="1127618"/>
            <a:chOff x="2825262" y="2160589"/>
            <a:chExt cx="7136248" cy="1127618"/>
          </a:xfrm>
        </p:grpSpPr>
        <p:sp>
          <p:nvSpPr>
            <p:cNvPr id="10" name="Right Arrow 9"/>
            <p:cNvSpPr/>
            <p:nvPr/>
          </p:nvSpPr>
          <p:spPr>
            <a:xfrm>
              <a:off x="2825262" y="2368061"/>
              <a:ext cx="3458307" cy="468923"/>
            </a:xfrm>
            <a:prstGeom prst="rightArrow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6283569" y="2160589"/>
              <a:ext cx="3677941" cy="112761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01101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package.json </a:t>
            </a:r>
            <a:r>
              <a:rPr lang="en-US" dirty="0" smtClean="0"/>
              <a:t>Schema Support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11</a:t>
            </a:fld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910" y="1222035"/>
            <a:ext cx="10575176" cy="5635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737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77334" y="2844716"/>
            <a:ext cx="93645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Lucida Console" panose="020B0609040504020204" pitchFamily="49" charset="0"/>
              </a:rPr>
              <a:t>let demo =    +   ;</a:t>
            </a:r>
            <a:endParaRPr lang="en-US" sz="4400" dirty="0">
              <a:latin typeface="Lucida Console" panose="020B0609040504020204" pitchFamily="49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77335" y="2700867"/>
            <a:ext cx="9196338" cy="1826581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Extending JSON Schema Support for ESLint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12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5162" y="2806847"/>
            <a:ext cx="950342" cy="95034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149" y="2806847"/>
            <a:ext cx="950342" cy="95034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0153" y="2844716"/>
            <a:ext cx="886719" cy="886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527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7349" y="2248688"/>
            <a:ext cx="3381375" cy="3438525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IntelliSense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Reliance on </a:t>
            </a:r>
            <a:r>
              <a:rPr lang="en-US" dirty="0" smtClean="0">
                <a:hlinkClick r:id="rId3"/>
              </a:rPr>
              <a:t>DefinitelyTyped</a:t>
            </a:r>
            <a:r>
              <a:rPr lang="en-US" dirty="0" smtClean="0"/>
              <a:t> project</a:t>
            </a:r>
          </a:p>
          <a:p>
            <a:endParaRPr lang="en-US" b="1" dirty="0"/>
          </a:p>
          <a:p>
            <a:r>
              <a:rPr lang="en-US" b="1" dirty="0" smtClean="0"/>
              <a:t>Prerequisite</a:t>
            </a:r>
            <a:r>
              <a:rPr lang="en-US" b="1" dirty="0" smtClean="0"/>
              <a:t>:</a:t>
            </a:r>
            <a:r>
              <a:rPr lang="en-US" dirty="0" smtClean="0"/>
              <a:t> TypeScript Definition Manager</a:t>
            </a:r>
          </a:p>
          <a:p>
            <a:pPr lvl="1"/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npm install –g tsd</a:t>
            </a:r>
          </a:p>
          <a:p>
            <a:pPr lvl="1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*.d.ts files provide metadata to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editor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angular.d.ts, jquery.d.ts, etc.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13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3968" y="1493839"/>
            <a:ext cx="133350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130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Enable IntelliSense </a:t>
            </a:r>
            <a:r>
              <a:rPr lang="en-US" dirty="0" smtClean="0"/>
              <a:t>via</a:t>
            </a:r>
            <a:r>
              <a:rPr lang="en-US" dirty="0" smtClean="0"/>
              <a:t> </a:t>
            </a:r>
            <a:r>
              <a:rPr lang="en-US" dirty="0" smtClean="0"/>
              <a:t>Command Shell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14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270000"/>
            <a:ext cx="10047079" cy="551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507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…or Enable IntelliSense </a:t>
            </a:r>
            <a:r>
              <a:rPr lang="en-US" dirty="0" smtClean="0"/>
              <a:t>via</a:t>
            </a:r>
            <a:r>
              <a:rPr lang="en-US" dirty="0" smtClean="0"/>
              <a:t> </a:t>
            </a:r>
            <a:r>
              <a:rPr lang="en-US" dirty="0" smtClean="0"/>
              <a:t>Editor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15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87" y="1633537"/>
            <a:ext cx="10944225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530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IntelliSense in 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16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438164"/>
            <a:ext cx="9233535" cy="5038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851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77334" y="2844716"/>
            <a:ext cx="93645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Lucida Console" panose="020B0609040504020204" pitchFamily="49" charset="0"/>
              </a:rPr>
              <a:t>let demo =    +          ;</a:t>
            </a:r>
            <a:endParaRPr lang="en-US" sz="4400" dirty="0">
              <a:latin typeface="Lucida Console" panose="020B0609040504020204" pitchFamily="49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77335" y="2700867"/>
            <a:ext cx="9196338" cy="1826581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Enabling CommonJS Support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17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5162" y="2806847"/>
            <a:ext cx="950342" cy="95034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4489" y="2806847"/>
            <a:ext cx="950342" cy="95034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1062" y="2352087"/>
            <a:ext cx="2924189" cy="1572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530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 Task Runners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Command Palette</a:t>
            </a:r>
          </a:p>
          <a:p>
            <a:pPr lvl="1"/>
            <a:r>
              <a:rPr lang="en-US" dirty="0" smtClean="0"/>
              <a:t>Discoverable</a:t>
            </a:r>
          </a:p>
          <a:p>
            <a:pPr lvl="1"/>
            <a:r>
              <a:rPr lang="en-US" dirty="0" smtClean="0"/>
              <a:t>Launchable</a:t>
            </a:r>
          </a:p>
          <a:p>
            <a:endParaRPr lang="en-US" dirty="0"/>
          </a:p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class support for:</a:t>
            </a:r>
          </a:p>
          <a:p>
            <a:pPr lvl="1"/>
            <a:r>
              <a:rPr lang="en-US" dirty="0" smtClean="0"/>
              <a:t>Grunt</a:t>
            </a:r>
          </a:p>
          <a:p>
            <a:pPr lvl="1"/>
            <a:r>
              <a:rPr lang="en-US" dirty="0" smtClean="0"/>
              <a:t>Gulp</a:t>
            </a:r>
          </a:p>
          <a:p>
            <a:pPr lvl="1"/>
            <a:r>
              <a:rPr lang="en-US" dirty="0" smtClean="0"/>
              <a:t>Jake</a:t>
            </a:r>
          </a:p>
          <a:p>
            <a:pPr lvl="1"/>
            <a:endParaRPr lang="en-US" dirty="0"/>
          </a:p>
          <a:p>
            <a:r>
              <a:rPr lang="en-US" dirty="0" smtClean="0"/>
              <a:t>Terminate running tasks:</a:t>
            </a:r>
          </a:p>
          <a:p>
            <a:pPr lvl="1"/>
            <a:r>
              <a:rPr lang="en-US" dirty="0" smtClean="0"/>
              <a:t>&gt;Tasks: Terminate Running Task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18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1444" y="160527"/>
            <a:ext cx="6486525" cy="654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ight Arrow 9"/>
          <p:cNvSpPr/>
          <p:nvPr/>
        </p:nvSpPr>
        <p:spPr>
          <a:xfrm rot="20872969">
            <a:off x="3171670" y="1731600"/>
            <a:ext cx="5023471" cy="641445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&gt;Tasks: Run Task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02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19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68" y="1841500"/>
            <a:ext cx="11585832" cy="3245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502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 and this talk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Scott Addie</a:t>
            </a:r>
          </a:p>
          <a:p>
            <a:pPr marL="0" indent="0">
              <a:buNone/>
            </a:pPr>
            <a:r>
              <a:rPr lang="en-US" dirty="0" smtClean="0"/>
              <a:t>.NET Solutions Architect</a:t>
            </a:r>
          </a:p>
          <a:p>
            <a:pPr marL="0" indent="0">
              <a:buNone/>
            </a:pPr>
            <a:r>
              <a:rPr lang="en-US" dirty="0" smtClean="0"/>
              <a:t>MCSD (Web Apps)</a:t>
            </a:r>
          </a:p>
          <a:p>
            <a:pPr marL="0" indent="0">
              <a:buNone/>
            </a:pPr>
            <a:r>
              <a:rPr lang="en-US" dirty="0" smtClean="0"/>
              <a:t>Visual Studio Code Insider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017819" y="2160589"/>
            <a:ext cx="5256186" cy="3880773"/>
          </a:xfrm>
        </p:spPr>
        <p:txBody>
          <a:bodyPr/>
          <a:lstStyle/>
          <a:p>
            <a:pPr lvl="1"/>
            <a:r>
              <a:rPr lang="en-US" dirty="0" smtClean="0">
                <a:hlinkClick r:id="rId2"/>
              </a:rPr>
              <a:t>GitHub.com/scottaddie/slide-decks</a:t>
            </a:r>
            <a:endParaRPr lang="en-US" dirty="0" smtClean="0"/>
          </a:p>
          <a:p>
            <a:pPr lvl="1"/>
            <a:endParaRPr lang="en-US" b="1" dirty="0" smtClean="0"/>
          </a:p>
          <a:p>
            <a:pPr lvl="1"/>
            <a:r>
              <a:rPr lang="en-US" dirty="0" smtClean="0">
                <a:hlinkClick r:id="rId3"/>
              </a:rPr>
              <a:t>ScottAddie.com</a:t>
            </a:r>
            <a:endParaRPr lang="en-US" dirty="0" smtClean="0"/>
          </a:p>
          <a:p>
            <a:pPr lvl="1"/>
            <a:endParaRPr lang="en-US" dirty="0" smtClean="0">
              <a:hlinkClick r:id="rId4"/>
            </a:endParaRPr>
          </a:p>
          <a:p>
            <a:pPr lvl="1"/>
            <a:r>
              <a:rPr lang="en-US" dirty="0" smtClean="0">
                <a:hlinkClick r:id="rId4"/>
              </a:rPr>
              <a:t>@Scott_Addie</a:t>
            </a:r>
            <a:endParaRPr lang="en-US" dirty="0" smtClean="0"/>
          </a:p>
          <a:p>
            <a:pPr lvl="1"/>
            <a:endParaRPr lang="en-US" dirty="0" smtClean="0">
              <a:hlinkClick r:id="rId5"/>
            </a:endParaRPr>
          </a:p>
          <a:p>
            <a:pPr lvl="1"/>
            <a:r>
              <a:rPr lang="en-US" dirty="0" smtClean="0">
                <a:hlinkClick r:id="rId5"/>
              </a:rPr>
              <a:t>LinkedIn.com/in/scottaddie</a:t>
            </a:r>
            <a:endParaRPr lang="en-US" dirty="0" smtClean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2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6380" y="3563307"/>
            <a:ext cx="682893" cy="5551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8392" y="4238379"/>
            <a:ext cx="658867" cy="6588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8445" y="2748073"/>
            <a:ext cx="868219" cy="66393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8991" y="1930400"/>
            <a:ext cx="817673" cy="81767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611478"/>
            <a:ext cx="1883848" cy="2028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271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77334" y="2844716"/>
            <a:ext cx="93645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Lucida Console" panose="020B0609040504020204" pitchFamily="49" charset="0"/>
              </a:rPr>
              <a:t>let demo =    +   ;</a:t>
            </a:r>
            <a:endParaRPr lang="en-US" sz="4400" dirty="0">
              <a:latin typeface="Lucida Console" panose="020B0609040504020204" pitchFamily="49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77335" y="2700867"/>
            <a:ext cx="9196338" cy="1826581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Discovering &amp; Debugging Gulp Tasks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20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5162" y="2806847"/>
            <a:ext cx="950342" cy="95034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149" y="2806847"/>
            <a:ext cx="950342" cy="95034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0435" y="2617867"/>
            <a:ext cx="509344" cy="1139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271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Built-in Task Runner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VS Code has its own task runner</a:t>
            </a:r>
          </a:p>
          <a:p>
            <a:endParaRPr lang="en-US" dirty="0"/>
          </a:p>
          <a:p>
            <a:r>
              <a:rPr lang="en-US" dirty="0" smtClean="0"/>
              <a:t>Integrate w/ 3</a:t>
            </a:r>
            <a:r>
              <a:rPr lang="en-US" baseline="30000" dirty="0" smtClean="0"/>
              <a:t>rd</a:t>
            </a:r>
            <a:r>
              <a:rPr lang="en-US" dirty="0" smtClean="0"/>
              <a:t> party tools:</a:t>
            </a:r>
          </a:p>
          <a:p>
            <a:pPr lvl="1"/>
            <a:r>
              <a:rPr lang="en-US" dirty="0" smtClean="0"/>
              <a:t>Babel</a:t>
            </a:r>
          </a:p>
          <a:p>
            <a:pPr lvl="1"/>
            <a:r>
              <a:rPr lang="en-US" dirty="0" smtClean="0"/>
              <a:t>Webpack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tc.</a:t>
            </a:r>
          </a:p>
          <a:p>
            <a:pPr lvl="1"/>
            <a:endParaRPr lang="en-US" dirty="0"/>
          </a:p>
          <a:p>
            <a:r>
              <a:rPr lang="en-US" dirty="0" smtClean="0"/>
              <a:t>“isBuildCommand” property ties to Shift + Ctrl + B gesture: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739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Babel Transpilation Task</a:t>
            </a:r>
            <a:br>
              <a:rPr lang="en-US" dirty="0" smtClean="0"/>
            </a:br>
            <a:r>
              <a:rPr lang="en-US" sz="2000" dirty="0" smtClean="0"/>
              <a:t>tasks.json</a:t>
            </a:r>
            <a:endParaRPr lang="en-US" sz="2000" dirty="0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5" name="Content Placeholder 4" title="Code Presenter Pro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498850429"/>
                  </p:ext>
                </p:extLst>
              </p:nvPr>
            </p:nvGraphicFramePr>
            <p:xfrm>
              <a:off x="677863" y="2160588"/>
              <a:ext cx="8596312" cy="3881437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5" name="Content Placeholder 4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7863" y="2160588"/>
                <a:ext cx="8596312" cy="3881437"/>
              </a:xfrm>
              <a:prstGeom prst="rect">
                <a:avLst/>
              </a:prstGeom>
            </p:spPr>
          </p:pic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515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77334" y="2844716"/>
            <a:ext cx="93645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Lucida Console" panose="020B0609040504020204" pitchFamily="49" charset="0"/>
              </a:rPr>
              <a:t>let demo =    +   ;</a:t>
            </a:r>
            <a:endParaRPr lang="en-US" sz="4400" dirty="0">
              <a:latin typeface="Lucida Console" panose="020B0609040504020204" pitchFamily="49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77335" y="2700867"/>
            <a:ext cx="9196338" cy="1826581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Running Custom Webpack Build Task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23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5162" y="2806847"/>
            <a:ext cx="950342" cy="95034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149" y="2806847"/>
            <a:ext cx="950342" cy="95034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7112" y="2700867"/>
            <a:ext cx="1204966" cy="1204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905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Node.js Debugging</a:t>
            </a:r>
            <a:br>
              <a:rPr lang="en-US" dirty="0" smtClean="0"/>
            </a:br>
            <a:r>
              <a:rPr lang="en-US" sz="2000" dirty="0" smtClean="0"/>
              <a:t>launch.json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Default launch configuration provided: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24</a:t>
            </a:fld>
            <a:endParaRPr lang="en-US" dirty="0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 1" title="Code Presenter Pro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96228673"/>
                  </p:ext>
                </p:extLst>
              </p:nvPr>
            </p:nvGraphicFramePr>
            <p:xfrm>
              <a:off x="1079163" y="2652365"/>
              <a:ext cx="7428995" cy="3555411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Add-in 1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79163" y="2652365"/>
                <a:ext cx="7428995" cy="355541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22629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Node.js Debugging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en-US" dirty="0" smtClean="0"/>
              <a:t> easy steps: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Configure launch.json for Node.js debugging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Launch Node.js program like this: </a:t>
            </a:r>
          </a:p>
          <a:p>
            <a:pPr lvl="2"/>
            <a:r>
              <a:rPr lang="en-US" dirty="0" smtClean="0"/>
              <a:t>node --debug-brk program.js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Attach VS Code debugger to running program</a:t>
            </a:r>
          </a:p>
          <a:p>
            <a:pPr lvl="1"/>
            <a:endParaRPr lang="en-US" dirty="0"/>
          </a:p>
          <a:p>
            <a:r>
              <a:rPr lang="en-US" b="1" dirty="0" smtClean="0"/>
              <a:t>--debug</a:t>
            </a:r>
            <a:r>
              <a:rPr lang="en-US" dirty="0" smtClean="0"/>
              <a:t> and </a:t>
            </a:r>
            <a:r>
              <a:rPr lang="en-US" b="1" dirty="0" smtClean="0"/>
              <a:t>--debug-brk</a:t>
            </a:r>
            <a:r>
              <a:rPr lang="en-US" dirty="0" smtClean="0"/>
              <a:t> supported</a:t>
            </a:r>
          </a:p>
          <a:p>
            <a:pPr lvl="1"/>
            <a:r>
              <a:rPr lang="en-US" dirty="0" smtClean="0"/>
              <a:t>--debug-brk stops on 1</a:t>
            </a:r>
            <a:r>
              <a:rPr lang="en-US" baseline="30000" dirty="0" smtClean="0"/>
              <a:t>st</a:t>
            </a:r>
            <a:r>
              <a:rPr lang="en-US" dirty="0" smtClean="0"/>
              <a:t> line of program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246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77334" y="2844716"/>
            <a:ext cx="93645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Lucida Console" panose="020B0609040504020204" pitchFamily="49" charset="0"/>
              </a:rPr>
              <a:t>let demo =    +   ;</a:t>
            </a:r>
            <a:endParaRPr lang="en-US" sz="4400" dirty="0">
              <a:latin typeface="Lucida Console" panose="020B0609040504020204" pitchFamily="49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77335" y="2700867"/>
            <a:ext cx="9196338" cy="1826581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Debugging Mocha Unit Tests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26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5162" y="2806847"/>
            <a:ext cx="950342" cy="95034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149" y="2806847"/>
            <a:ext cx="950342" cy="95034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536" y="2818002"/>
            <a:ext cx="962707" cy="93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971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226" y="2223756"/>
            <a:ext cx="4412634" cy="44126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Scan QR for slides: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910860" y="2160589"/>
            <a:ext cx="4184034" cy="3880773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Official VS Code website</a:t>
            </a:r>
            <a:endParaRPr lang="en-US" dirty="0" smtClean="0">
              <a:hlinkClick r:id="rId4"/>
            </a:endParaRPr>
          </a:p>
          <a:p>
            <a:endParaRPr lang="en-US" dirty="0">
              <a:hlinkClick r:id="rId4"/>
            </a:endParaRPr>
          </a:p>
          <a:p>
            <a:r>
              <a:rPr lang="en-US" dirty="0" smtClean="0">
                <a:hlinkClick r:id="rId5"/>
              </a:rPr>
              <a:t>VS Code Docs</a:t>
            </a:r>
            <a:endParaRPr lang="en-US" dirty="0" smtClean="0">
              <a:hlinkClick r:id="rId4"/>
            </a:endParaRPr>
          </a:p>
          <a:p>
            <a:pPr marL="0" indent="0">
              <a:buNone/>
            </a:pPr>
            <a:endParaRPr lang="en-US" dirty="0">
              <a:hlinkClick r:id="rId4"/>
            </a:endParaRPr>
          </a:p>
          <a:p>
            <a:r>
              <a:rPr lang="en-US" dirty="0" smtClean="0">
                <a:hlinkClick r:id="rId6"/>
              </a:rPr>
              <a:t>Visual Studio Code</a:t>
            </a:r>
            <a:endParaRPr lang="en-US" dirty="0"/>
          </a:p>
          <a:p>
            <a:pPr lvl="1"/>
            <a:r>
              <a:rPr lang="en-US" dirty="0"/>
              <a:t>John Papa, Pluralsight </a:t>
            </a:r>
            <a:r>
              <a:rPr lang="en-US" dirty="0" smtClean="0"/>
              <a:t>course</a:t>
            </a:r>
          </a:p>
          <a:p>
            <a:pPr lvl="1"/>
            <a:endParaRPr lang="en-US" dirty="0"/>
          </a:p>
          <a:p>
            <a:r>
              <a:rPr lang="en-US" dirty="0" smtClean="0">
                <a:hlinkClick r:id="rId7"/>
              </a:rPr>
              <a:t>VS Code ES6 Sample Project</a:t>
            </a:r>
            <a:endParaRPr lang="en-US" dirty="0" smtClean="0"/>
          </a:p>
          <a:p>
            <a:pPr lvl="1"/>
            <a:r>
              <a:rPr lang="en-US" dirty="0" smtClean="0"/>
              <a:t>GitHub repo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115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VS Code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editor, not an IDE</a:t>
            </a:r>
          </a:p>
          <a:p>
            <a:pPr lvl="1"/>
            <a:r>
              <a:rPr lang="en-US" dirty="0" smtClean="0"/>
              <a:t>Based on GitHub’s Electron shell</a:t>
            </a:r>
          </a:p>
          <a:p>
            <a:pPr lvl="1"/>
            <a:r>
              <a:rPr lang="en-US" dirty="0" smtClean="0"/>
              <a:t>Designed by engineers who created:</a:t>
            </a:r>
          </a:p>
          <a:p>
            <a:pPr lvl="2"/>
            <a:r>
              <a:rPr lang="en-US" dirty="0" smtClean="0"/>
              <a:t>Eclipse @ IBM</a:t>
            </a:r>
          </a:p>
          <a:p>
            <a:pPr lvl="2"/>
            <a:r>
              <a:rPr lang="en-US" dirty="0" smtClean="0"/>
              <a:t>Monaco @ Microsoft</a:t>
            </a:r>
          </a:p>
          <a:p>
            <a:r>
              <a:rPr lang="en-US" dirty="0" smtClean="0"/>
              <a:t>Launched at //Build/ conference on April 29</a:t>
            </a:r>
            <a:r>
              <a:rPr lang="en-US" baseline="30000" dirty="0" smtClean="0"/>
              <a:t>th</a:t>
            </a:r>
            <a:endParaRPr lang="en-US" dirty="0" smtClean="0"/>
          </a:p>
          <a:p>
            <a:r>
              <a:rPr lang="en-US" dirty="0" smtClean="0"/>
              <a:t>Lightweight</a:t>
            </a:r>
          </a:p>
          <a:p>
            <a:r>
              <a:rPr lang="en-US" dirty="0" smtClean="0"/>
              <a:t>Cross-platform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3</a:t>
            </a:fld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3317789" y="4990566"/>
            <a:ext cx="3986665" cy="1280985"/>
            <a:chOff x="1159476" y="5307443"/>
            <a:chExt cx="3986665" cy="1280985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9476" y="5307443"/>
              <a:ext cx="1280984" cy="128098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19065" y="5307444"/>
              <a:ext cx="1067487" cy="1280984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65157" y="5307443"/>
              <a:ext cx="1280984" cy="12809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13041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Quick Tour of the Editor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5" y="1214651"/>
            <a:ext cx="10153934" cy="5500048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7243762" y="1381186"/>
            <a:ext cx="3195638" cy="371475"/>
            <a:chOff x="7243762" y="1381186"/>
            <a:chExt cx="3195638" cy="371475"/>
          </a:xfrm>
        </p:grpSpPr>
        <p:sp>
          <p:nvSpPr>
            <p:cNvPr id="11" name="Down Arrow 10"/>
            <p:cNvSpPr/>
            <p:nvPr/>
          </p:nvSpPr>
          <p:spPr>
            <a:xfrm rot="5400000">
              <a:off x="7522368" y="1102580"/>
              <a:ext cx="371475" cy="928687"/>
            </a:xfrm>
            <a:prstGeom prst="downArrow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172449" y="1381186"/>
              <a:ext cx="22669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Command Palette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919161" y="2194733"/>
            <a:ext cx="3195638" cy="371475"/>
            <a:chOff x="919161" y="2194733"/>
            <a:chExt cx="3195638" cy="371475"/>
          </a:xfrm>
        </p:grpSpPr>
        <p:sp>
          <p:nvSpPr>
            <p:cNvPr id="10" name="Down Arrow 9"/>
            <p:cNvSpPr/>
            <p:nvPr/>
          </p:nvSpPr>
          <p:spPr>
            <a:xfrm rot="5400000">
              <a:off x="1197767" y="1916127"/>
              <a:ext cx="371475" cy="928687"/>
            </a:xfrm>
            <a:prstGeom prst="downArrow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47848" y="2195804"/>
              <a:ext cx="22669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Debugger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919162" y="1423990"/>
            <a:ext cx="3195637" cy="387472"/>
            <a:chOff x="919162" y="1423990"/>
            <a:chExt cx="3195637" cy="387472"/>
          </a:xfrm>
        </p:grpSpPr>
        <p:sp>
          <p:nvSpPr>
            <p:cNvPr id="7" name="Down Arrow 6"/>
            <p:cNvSpPr/>
            <p:nvPr/>
          </p:nvSpPr>
          <p:spPr>
            <a:xfrm rot="5400000">
              <a:off x="1197768" y="1145384"/>
              <a:ext cx="371475" cy="928687"/>
            </a:xfrm>
            <a:prstGeom prst="downArrow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47848" y="1442130"/>
              <a:ext cx="22669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File Explorer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919162" y="1672326"/>
            <a:ext cx="3195637" cy="374861"/>
            <a:chOff x="919162" y="1672326"/>
            <a:chExt cx="3195637" cy="374861"/>
          </a:xfrm>
        </p:grpSpPr>
        <p:sp>
          <p:nvSpPr>
            <p:cNvPr id="8" name="Down Arrow 7"/>
            <p:cNvSpPr/>
            <p:nvPr/>
          </p:nvSpPr>
          <p:spPr>
            <a:xfrm rot="5400000">
              <a:off x="1197768" y="1393720"/>
              <a:ext cx="371475" cy="928687"/>
            </a:xfrm>
            <a:prstGeom prst="downArrow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847848" y="1677855"/>
              <a:ext cx="22669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File Search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919161" y="1923608"/>
            <a:ext cx="3195638" cy="394264"/>
            <a:chOff x="919161" y="1923608"/>
            <a:chExt cx="3195638" cy="394264"/>
          </a:xfrm>
        </p:grpSpPr>
        <p:sp>
          <p:nvSpPr>
            <p:cNvPr id="9" name="Down Arrow 8"/>
            <p:cNvSpPr/>
            <p:nvPr/>
          </p:nvSpPr>
          <p:spPr>
            <a:xfrm rot="5400000">
              <a:off x="1197767" y="1667791"/>
              <a:ext cx="371475" cy="928687"/>
            </a:xfrm>
            <a:prstGeom prst="downArrow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847848" y="1923608"/>
              <a:ext cx="22669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Git Tools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 rot="20400896">
            <a:off x="886426" y="5824309"/>
            <a:ext cx="3195638" cy="371476"/>
            <a:chOff x="7243762" y="1381185"/>
            <a:chExt cx="3195638" cy="371476"/>
          </a:xfrm>
        </p:grpSpPr>
        <p:sp>
          <p:nvSpPr>
            <p:cNvPr id="24" name="Down Arrow 23"/>
            <p:cNvSpPr/>
            <p:nvPr/>
          </p:nvSpPr>
          <p:spPr>
            <a:xfrm rot="5400000">
              <a:off x="7522368" y="1102580"/>
              <a:ext cx="371475" cy="928687"/>
            </a:xfrm>
            <a:prstGeom prst="downArrow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172449" y="1381185"/>
              <a:ext cx="22669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Git Repo Branch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1835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</a:t>
            </a:r>
            <a:r>
              <a:rPr lang="en-US" dirty="0" smtClean="0"/>
              <a:t> Notable JSON Configuration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5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1101158"/>
              </p:ext>
            </p:extLst>
          </p:nvPr>
        </p:nvGraphicFramePr>
        <p:xfrm>
          <a:off x="790054" y="2220920"/>
          <a:ext cx="9579982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65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90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343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File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Common Uses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jsconfig.json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Project root or subfolder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Enable ES6 support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launch.json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.vscode/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Debugger</a:t>
                      </a:r>
                      <a:r>
                        <a:rPr lang="en-US" baseline="0" dirty="0" smtClean="0"/>
                        <a:t> configuration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settings.json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.vscode/ - or -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%APPDATA%\Code\User\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Override editor settings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tasks.json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.vscode/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Define</a:t>
                      </a:r>
                      <a:r>
                        <a:rPr lang="en-US" baseline="0" dirty="0" smtClean="0"/>
                        <a:t> custom tasks to run with built-in task runner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4406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jsconfig.json</a:t>
            </a:r>
            <a:endParaRPr lang="en-US" dirty="0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5" name="Content Placeholder 4" title="Code Presenter Pro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497321571"/>
                  </p:ext>
                </p:extLst>
              </p:nvPr>
            </p:nvGraphicFramePr>
            <p:xfrm>
              <a:off x="677863" y="2160588"/>
              <a:ext cx="8596312" cy="3881437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5" name="Content Placeholder 4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7863" y="2160588"/>
                <a:ext cx="8596312" cy="3881437"/>
              </a:xfrm>
              <a:prstGeom prst="rect">
                <a:avLst/>
              </a:prstGeom>
            </p:spPr>
          </p:pic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796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launch.json</a:t>
            </a:r>
            <a:endParaRPr lang="en-US" dirty="0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5" name="Content Placeholder 4" title="Code Presenter Pro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231035343"/>
                  </p:ext>
                </p:extLst>
              </p:nvPr>
            </p:nvGraphicFramePr>
            <p:xfrm>
              <a:off x="677863" y="2160588"/>
              <a:ext cx="8596312" cy="3881437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5" name="Content Placeholder 4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7863" y="2160588"/>
                <a:ext cx="8596312" cy="3881437"/>
              </a:xfrm>
              <a:prstGeom prst="rect">
                <a:avLst/>
              </a:prstGeom>
            </p:spPr>
          </p:pic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507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settings.json</a:t>
            </a:r>
            <a:endParaRPr lang="en-US" dirty="0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5" name="Content Placeholder 4" title="Code Presenter Pro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903690342"/>
                  </p:ext>
                </p:extLst>
              </p:nvPr>
            </p:nvGraphicFramePr>
            <p:xfrm>
              <a:off x="677863" y="2160588"/>
              <a:ext cx="8596312" cy="3881437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5" name="Content Placeholder 4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7863" y="2160588"/>
                <a:ext cx="8596312" cy="3881437"/>
              </a:xfrm>
              <a:prstGeom prst="rect">
                <a:avLst/>
              </a:prstGeom>
            </p:spPr>
          </p:pic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836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tasks.json</a:t>
            </a:r>
            <a:endParaRPr lang="en-US" dirty="0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5" name="Content Placeholder 4" title="Code Presenter Pro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017236781"/>
                  </p:ext>
                </p:extLst>
              </p:nvPr>
            </p:nvGraphicFramePr>
            <p:xfrm>
              <a:off x="677863" y="2160588"/>
              <a:ext cx="8596312" cy="3881437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5" name="Content Placeholder 4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7863" y="2160588"/>
                <a:ext cx="8596312" cy="3881437"/>
              </a:xfrm>
              <a:prstGeom prst="rect">
                <a:avLst/>
              </a:prstGeom>
            </p:spPr>
          </p:pic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094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Custom 1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038FD6"/>
      </a:hlink>
      <a:folHlink>
        <a:srgbClr val="3EBBF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webextensions/_rels/webextension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webextensions/_rels/webextension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webextensions/_rels/webextension5.xml.rels><?xml version="1.0" encoding="UTF-8" standalone="yes"?>
<Relationships xmlns="http://schemas.openxmlformats.org/package/2006/relationships"><Relationship Id="rId1" Type="http://schemas.openxmlformats.org/officeDocument/2006/relationships/image" Target="../media/image28.png"/></Relationships>
</file>

<file path=ppt/webextensions/_rels/webextension6.xml.rels><?xml version="1.0" encoding="UTF-8" standalone="yes"?>
<Relationships xmlns="http://schemas.openxmlformats.org/package/2006/relationships"><Relationship Id="rId1" Type="http://schemas.openxmlformats.org/officeDocument/2006/relationships/image" Target="../media/image30.png"/></Relationships>
</file>

<file path=ppt/webextensions/webextension1.xml><?xml version="1.0" encoding="utf-8"?>
<we:webextension xmlns:we="http://schemas.microsoft.com/office/webextensions/webextension/2010/11" id="{8E5C912E-BA4F-44E9-BE88-AB040198C5DC}">
  <we:reference id="wa104379263" version="1.0.0.0" store="en-US" storeType="OMEX"/>
  <we:alternateReferences>
    <we:reference id="wa104379263" version="1.0.0.0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old_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show_line_number&quot;:true,&quot;code_lang&quot;:&quot;js&quot;,&quot;code&quot;:&quot;{\n    \&quot;compilerOptions\&quot;: {\n        \&quot;target\&quot;: \&quot;ES6\&quot;,\n        \&quot;module\&quot;: \&quot;commonjs\&quot;,\n        \&quot;experimentalDecorators\&quot;: true,\n        \&quot;diagnostics\&quot;: true\n    }\n}&quot;,&quot;ctags&quot;:{}}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08D0E892-A898-47B8-BFE1-B20E4EF14779}">
  <we:reference id="wa104379263" version="1.0.0.0" store="en-US" storeType="OMEX"/>
  <we:alternateReferences>
    <we:reference id="wa104379263" version="1.0.0.0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old_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show_line_number&quot;:true,&quot;code_lang&quot;:&quot;js&quot;,&quot;code&quot;:&quot;{\n    \&quot;version\&quot;: \&quot;0.1.0\&quot;,\n    \&quot;configurations\&quot;: [\n        {\n            \&quot;name\&quot;: \&quot;Debug Mocha Test\&quot;,\n            \&quot;type\&quot;: \&quot;node\&quot;,\n            \&quot;address\&quot;: \&quot;localhost\&quot;,\n            \&quot;port\&quot;: 5858,\n            \&quot;sourceMaps\&quot;: false\n        }\n    ]\n}&quot;,&quot;ctags&quot;:{}}"/>
  </we:properties>
  <we:bindings/>
  <we:snapshot xmlns:r="http://schemas.openxmlformats.org/officeDocument/2006/relationships" r:embed="rId1"/>
</we:webextension>
</file>

<file path=ppt/webextensions/webextension3.xml><?xml version="1.0" encoding="utf-8"?>
<we:webextension xmlns:we="http://schemas.microsoft.com/office/webextensions/webextension/2010/11" id="{E2F097D2-DE99-4ED8-B9D1-F0389C563C00}">
  <we:reference id="wa104379263" version="1.0.0.0" store="en-US" storeType="OMEX"/>
  <we:alternateReferences>
    <we:reference id="wa104379263" version="1.0.0.0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old_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show_line_number&quot;:true,&quot;code_lang&quot;:&quot;js&quot;,&quot;code&quot;:&quot;{\n    \&quot;javascript.validate.lint.missingSemicolon\&quot;: \&quot;error\&quot;,\n    \&quot;javascript.validate.lint.undeclaredVariables\&quot;: \&quot;error\&quot;,\n    \&quot;css.lint.ieHack\&quot;: \&quot;error\&quot;,\n    \&quot;editor.tabSize\&quot;: 2,\n    \&quot;jshint.enable\&quot;: true,\n    \&quot;files.trimTrailingWhitespace\&quot;: true,\n    \&quot;telemetry.enableCrashReporter\&quot;: false\n}&quot;,&quot;ctags&quot;:{}}"/>
  </we:properties>
  <we:bindings/>
  <we:snapshot xmlns:r="http://schemas.openxmlformats.org/officeDocument/2006/relationships" r:embed="rId1"/>
</we:webextension>
</file>

<file path=ppt/webextensions/webextension4.xml><?xml version="1.0" encoding="utf-8"?>
<we:webextension xmlns:we="http://schemas.microsoft.com/office/webextensions/webextension/2010/11" id="{9650C954-1855-40C8-BC20-C24FC11F177C}">
  <we:reference id="wa104379263" version="1.0.0.0" store="en-US" storeType="OMEX"/>
  <we:alternateReferences>
    <we:reference id="wa104379263" version="1.0.0.0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old_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show_line_number&quot;:true,&quot;code_lang&quot;:&quot;js&quot;,&quot;code&quot;:&quot;{\n    \&quot;version\&quot;: \&quot;0.1.0\&quot;,\n    \&quot;command\&quot;: \&quot;${workspaceRoot}/node_modules/.bin/webpack\&quot;,\n    \&quot;isShellCommand\&quot;: true,\n    \&quot;args\&quot;: [ \&quot;--display-modules\&quot;, \&quot;--progress\&quot; ],\n    \&quot;echoCommand\&quot;: true,\n    \&quot;tasks\&quot;: [\n        {\n            \&quot;args\&quot;: [ \&quot;-p\&quot; ],\n            \&quot;suppressTaskName\&quot;: true,\n            \&quot;taskName\&quot;: \&quot;webpack dist\&quot;,\n            \&quot;isBuildCommand\&quot;: false\n        }\n    ]\n}&quot;,&quot;ctags&quot;:{}}"/>
  </we:properties>
  <we:bindings/>
  <we:snapshot xmlns:r="http://schemas.openxmlformats.org/officeDocument/2006/relationships" r:embed="rId1"/>
</we:webextension>
</file>

<file path=ppt/webextensions/webextension5.xml><?xml version="1.0" encoding="utf-8"?>
<we:webextension xmlns:we="http://schemas.microsoft.com/office/webextensions/webextension/2010/11" id="{219DF304-643B-4371-A2F5-172090C97D2A}">
  <we:reference id="wa104379263" version="1.0.0.0" store="en-US" storeType="OMEX"/>
  <we:alternateReferences>
    <we:reference id="wa104379263" version="1.0.0.0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old_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show_line_number&quot;:true,&quot;code_lang&quot;:&quot;js&quot;,&quot;code&quot;:&quot;{\n    \&quot;version\&quot;: \&quot;0.1.0\&quot;,\n    \&quot;command\&quot;: \&quot;${workspaceRoot}/node_modules/.bin/babel\&quot;,\n    \&quot;isShellCommand\&quot;: true,\n    \&quot;tasks\&quot;: [\n        {\n            \&quot;args\&quot;: [\&quot;src\&quot;, \&quot;--out-dir\&quot;, \&quot;lib\&quot;, \&quot;-w\&quot;, \&quot;--source-maps\&quot;],\n            \&quot;taskName\&quot;: \&quot;watch\&quot;,\n            \&quot;suppressTaskName\&quot;: true,\n            \&quot;isBuildCommand\&quot;: true,\n            \&quot;isWatching\&quot;: true\n        }\n    ]\n}&quot;,&quot;ctags&quot;:{}}"/>
  </we:properties>
  <we:bindings/>
  <we:snapshot xmlns:r="http://schemas.openxmlformats.org/officeDocument/2006/relationships" r:embed="rId1"/>
</we:webextension>
</file>

<file path=ppt/webextensions/webextension6.xml><?xml version="1.0" encoding="utf-8"?>
<we:webextension xmlns:we="http://schemas.microsoft.com/office/webextensions/webextension/2010/11" id="{B11C2F0A-8334-4D94-BC0E-3379655DC7C1}">
  <we:reference id="wa104379263" version="1.0.0.0" store="en-US" storeType="OMEX"/>
  <we:alternateReferences>
    <we:reference id="wa104379263" version="1.0.0.0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old_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show_line_number&quot;:true,&quot;code_lang&quot;:&quot;js&quot;,&quot;code&quot;:&quot;{\n    \&quot;version\&quot;: \&quot;0.1.0\&quot;,\n    \&quot;configurations\&quot;: [\n        {\n            \&quot;name\&quot;: \&quot;Attach to Node\&quot;,\n            \&quot;type\&quot;: \&quot;node\&quot;,\n            \&quot;address\&quot;: \&quot;localhost\&quot;,\n            \&quot;port\&quot;: 5858\n        }\n    ]\n}&quot;,&quot;ctags&quot;:{}}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2155</TotalTime>
  <Words>449</Words>
  <Application>Microsoft Office PowerPoint</Application>
  <PresentationFormat>Widescreen</PresentationFormat>
  <Paragraphs>167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Consolas</vt:lpstr>
      <vt:lpstr>Lucida Console</vt:lpstr>
      <vt:lpstr>Trebuchet MS</vt:lpstr>
      <vt:lpstr>Wingdings 3</vt:lpstr>
      <vt:lpstr>Facet</vt:lpstr>
      <vt:lpstr>Intro to JavaScript Tooling in Visual Studio Code</vt:lpstr>
      <vt:lpstr>About me and this talk</vt:lpstr>
      <vt:lpstr>About VS Code</vt:lpstr>
      <vt:lpstr>A Quick Tour of the Editor</vt:lpstr>
      <vt:lpstr>4 Notable JSON Configuration Files</vt:lpstr>
      <vt:lpstr>1. jsconfig.json</vt:lpstr>
      <vt:lpstr>2. launch.json</vt:lpstr>
      <vt:lpstr>3. settings.json</vt:lpstr>
      <vt:lpstr>4. tasks.json</vt:lpstr>
      <vt:lpstr>JSON Schema Support json.schemastore.org</vt:lpstr>
      <vt:lpstr>package.json Schema Support</vt:lpstr>
      <vt:lpstr>Demo</vt:lpstr>
      <vt:lpstr>IntelliSense</vt:lpstr>
      <vt:lpstr>Enable IntelliSense via Command Shell</vt:lpstr>
      <vt:lpstr>…or Enable IntelliSense via Editor</vt:lpstr>
      <vt:lpstr>IntelliSense in Action</vt:lpstr>
      <vt:lpstr>Demo</vt:lpstr>
      <vt:lpstr>JS Task Runners</vt:lpstr>
      <vt:lpstr>Task Output</vt:lpstr>
      <vt:lpstr>Demo</vt:lpstr>
      <vt:lpstr>Built-in Task Runner</vt:lpstr>
      <vt:lpstr>Babel Transpilation Task tasks.json</vt:lpstr>
      <vt:lpstr>Demo</vt:lpstr>
      <vt:lpstr>Node.js Debugging launch.json</vt:lpstr>
      <vt:lpstr>Node.js Debugging (cont.)</vt:lpstr>
      <vt:lpstr>Demo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MVC &amp; JS Task Automation Made Easy with Gulp</dc:title>
  <dc:creator>Scott Addie</dc:creator>
  <cp:lastModifiedBy>Scott Addie</cp:lastModifiedBy>
  <cp:revision>442</cp:revision>
  <dcterms:created xsi:type="dcterms:W3CDTF">2015-07-01T00:55:22Z</dcterms:created>
  <dcterms:modified xsi:type="dcterms:W3CDTF">2015-11-09T03:29:21Z</dcterms:modified>
</cp:coreProperties>
</file>