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322" r:id="rId4"/>
    <p:sldId id="329" r:id="rId5"/>
    <p:sldId id="328" r:id="rId6"/>
    <p:sldId id="330" r:id="rId7"/>
    <p:sldId id="323" r:id="rId8"/>
    <p:sldId id="337" r:id="rId9"/>
    <p:sldId id="332" r:id="rId10"/>
    <p:sldId id="333" r:id="rId11"/>
    <p:sldId id="338" r:id="rId12"/>
    <p:sldId id="335" r:id="rId13"/>
    <p:sldId id="336" r:id="rId14"/>
    <p:sldId id="331" r:id="rId15"/>
    <p:sldId id="334" r:id="rId16"/>
    <p:sldId id="3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4472C4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89" autoAdjust="0"/>
  </p:normalViewPr>
  <p:slideViewPr>
    <p:cSldViewPr snapToGrid="0" showGuides="1">
      <p:cViewPr>
        <p:scale>
          <a:sx n="80" d="100"/>
          <a:sy n="80" d="100"/>
        </p:scale>
        <p:origin x="1212" y="3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VS 15.7 introduces Connected Services node Key Vault creation</a:t>
            </a:r>
          </a:p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39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13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898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34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295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“Meet John: an overworked, underpaid developer fueled by caffeine and pizza.”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95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VS SUPPORT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Core support ONLY in 15.7 (</a:t>
            </a:r>
            <a:r>
              <a:rPr lang="en-US" dirty="0" err="1"/>
              <a:t>secrets.json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Framework support in 15.8 (secrets.xml)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.NET Core SDK 2.1.300 bundles user-secrets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5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27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1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hyperlink" Target="https://aka.ms/app-secrets-cod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ka.ms/app-secrets-slides" TargetMode="External"/><Relationship Id="rId5" Type="http://schemas.openxmlformats.org/officeDocument/2006/relationships/hyperlink" Target="https://aka.ms/az-key-vault" TargetMode="External"/><Relationship Id="rId4" Type="http://schemas.openxmlformats.org/officeDocument/2006/relationships/hyperlink" Target="https://docs.microsoft.com/azure/key-vault/vs-key-vault-add-connected-servi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946883"/>
            <a:ext cx="6618051" cy="911117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 | @</a:t>
            </a:r>
            <a:r>
              <a:rPr lang="en-US" sz="2000" b="1" dirty="0" err="1"/>
              <a:t>Scott_Addie</a:t>
            </a:r>
            <a:r>
              <a:rPr lang="en-US" sz="2000" b="1" dirty="0"/>
              <a:t> | 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Azure subscription</a:t>
            </a:r>
          </a:p>
          <a:p>
            <a:r>
              <a:rPr lang="en-US" dirty="0"/>
              <a:t>Azure CLI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Azure subscription</a:t>
            </a:r>
          </a:p>
          <a:p>
            <a:r>
              <a:rPr lang="en-US" dirty="0"/>
              <a:t>.NET Core SDK v2.1</a:t>
            </a:r>
          </a:p>
          <a:p>
            <a:r>
              <a:rPr lang="en-US" dirty="0"/>
              <a:t>VS 2017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b="1" dirty="0"/>
              <a:t>&gt;</a:t>
            </a:r>
            <a:r>
              <a:rPr lang="en-US" dirty="0"/>
              <a:t> double-click Connected Services </a:t>
            </a:r>
            <a:r>
              <a:rPr lang="en-US" b="1" dirty="0"/>
              <a:t>&gt;</a:t>
            </a:r>
            <a:r>
              <a:rPr lang="en-US" dirty="0"/>
              <a:t> Secure Secrets with Azure Key Vault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181600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Azure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--resource-group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MoviesRG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--location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--name `Password`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`pass123`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--name `User`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878"/>
              </p:ext>
            </p:extLst>
          </p:nvPr>
        </p:nvGraphicFramePr>
        <p:xfrm>
          <a:off x="844462" y="1920876"/>
          <a:ext cx="9165812" cy="213360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541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@page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@model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IndexModel</a:t>
                      </a:r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@inject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Microsoft.Extensions.Configuration.IConfiguration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Username: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"User"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Password: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"Password"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15474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Index.cshtml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60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Comparison of solutions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491185"/>
              </p:ext>
            </p:extLst>
          </p:nvPr>
        </p:nvGraphicFramePr>
        <p:xfrm>
          <a:off x="1287463" y="3042655"/>
          <a:ext cx="10066338" cy="265864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70368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3118873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3077097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</a:tblGrid>
              <a:tr h="460831">
                <a:tc>
                  <a:txBody>
                    <a:bodyPr/>
                    <a:lstStyle/>
                    <a:p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Secret Manager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Key Vault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Environments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Dev, Prod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81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Pricing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Free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$0.03 / 10k operations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Encryption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No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Yes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113498180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Storage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Local machine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Storage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205363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26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key vault">
            <a:extLst>
              <a:ext uri="{FF2B5EF4-FFF2-40B4-BE49-F238E27FC236}">
                <a16:creationId xmlns:a16="http://schemas.microsoft.com/office/drawing/2014/main" id="{6061F9CD-076F-4429-BE2C-CFC00CE4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95" y="2956896"/>
            <a:ext cx="2600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/>
              <a:t>Secret Manager + Azure Key Vault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1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3AB34-3270-4436-AF86-1E8F97294E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2050"/>
              </a:clrFrom>
              <a:clrTo>
                <a:srgbClr val="00205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5292" y="2991292"/>
            <a:ext cx="3866707" cy="386670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104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Docs 									@</a:t>
            </a:r>
            <a:r>
              <a:rPr lang="en-US" b="1" dirty="0" err="1"/>
              <a:t>Scott_Addie</a:t>
            </a:r>
            <a:endParaRPr lang="en-US" dirty="0">
              <a:hlinkClick r:id="rId4"/>
            </a:endParaRPr>
          </a:p>
          <a:p>
            <a:r>
              <a:rPr lang="en-US" b="1" dirty="0">
                <a:hlinkClick r:id="rId4"/>
              </a:rPr>
              <a:t>aka.ms/dotnet-secret-mgr</a:t>
            </a:r>
          </a:p>
          <a:p>
            <a:r>
              <a:rPr lang="en-US" b="1" dirty="0">
                <a:hlinkClick r:id="rId5"/>
              </a:rPr>
              <a:t>aka.ms/</a:t>
            </a:r>
            <a:r>
              <a:rPr lang="en-US" b="1" dirty="0" err="1">
                <a:hlinkClick r:id="rId5"/>
              </a:rPr>
              <a:t>az</a:t>
            </a:r>
            <a:r>
              <a:rPr lang="en-US" b="1" dirty="0">
                <a:hlinkClick r:id="rId5"/>
              </a:rPr>
              <a:t>-key-vault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b="1" dirty="0">
                <a:hlinkClick r:id="rId6"/>
              </a:rPr>
              <a:t>aka.ms/app-secrets-slides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Code</a:t>
            </a:r>
          </a:p>
          <a:p>
            <a:pPr marL="0" indent="0">
              <a:buNone/>
            </a:pPr>
            <a:r>
              <a:rPr lang="en-US" b="1" dirty="0">
                <a:hlinkClick r:id="rId7"/>
              </a:rPr>
              <a:t>aka.ms/app-secrets-code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76" y="1753612"/>
            <a:ext cx="682893" cy="5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Comparison of solutions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86974"/>
              </p:ext>
            </p:extLst>
          </p:nvPr>
        </p:nvGraphicFramePr>
        <p:xfrm>
          <a:off x="1775690" y="4656406"/>
          <a:ext cx="9614799" cy="1920240"/>
        </p:xfrm>
        <a:graphic>
          <a:graphicData uri="http://schemas.openxmlformats.org/drawingml/2006/table">
            <a:tbl>
              <a:tblPr firstRow="1" bandRow="1"/>
              <a:tblGrid>
                <a:gridCol w="96147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C3BD9FA-65EB-4386-801D-29957407726C}"/>
              </a:ext>
            </a:extLst>
          </p:cNvPr>
          <p:cNvSpPr/>
          <p:nvPr/>
        </p:nvSpPr>
        <p:spPr>
          <a:xfrm flipV="1">
            <a:off x="1362891" y="2901542"/>
            <a:ext cx="1800665" cy="1308294"/>
          </a:xfrm>
          <a:prstGeom prst="bent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7BB9-2330-486F-9C16-E1B2A227C476}"/>
              </a:ext>
            </a:extLst>
          </p:cNvPr>
          <p:cNvSpPr/>
          <p:nvPr/>
        </p:nvSpPr>
        <p:spPr>
          <a:xfrm>
            <a:off x="2269067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C8A40-85D1-4203-A0B0-AC5EECB8A621}"/>
              </a:ext>
            </a:extLst>
          </p:cNvPr>
          <p:cNvSpPr/>
          <p:nvPr/>
        </p:nvSpPr>
        <p:spPr>
          <a:xfrm>
            <a:off x="4646336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F965-92A7-4C9C-9B62-C7C2A5EDDC39}"/>
              </a:ext>
            </a:extLst>
          </p:cNvPr>
          <p:cNvSpPr txBox="1"/>
          <p:nvPr/>
        </p:nvSpPr>
        <p:spPr>
          <a:xfrm>
            <a:off x="0" y="-1129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697C-8B6E-41A5-9C40-0276CB55C4A9}"/>
              </a:ext>
            </a:extLst>
          </p:cNvPr>
          <p:cNvSpPr txBox="1"/>
          <p:nvPr/>
        </p:nvSpPr>
        <p:spPr>
          <a:xfrm>
            <a:off x="0" y="333121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“Add connection string to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3489-0C2B-42E6-8A48-D28D60218A08}"/>
              </a:ext>
            </a:extLst>
          </p:cNvPr>
          <p:cNvSpPr txBox="1"/>
          <p:nvPr/>
        </p:nvSpPr>
        <p:spPr>
          <a:xfrm>
            <a:off x="0" y="67272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origin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763A-D482-48C4-87E9-CF77260226F3}"/>
              </a:ext>
            </a:extLst>
          </p:cNvPr>
          <p:cNvSpPr txBox="1"/>
          <p:nvPr/>
        </p:nvSpPr>
        <p:spPr>
          <a:xfrm>
            <a:off x="0" y="1006887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asdfkasdfkjlasdflkhadfgjfg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3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FFB-654E-4CD8-B9A0-724062B5D912}"/>
              </a:ext>
            </a:extLst>
          </p:cNvPr>
          <p:cNvSpPr/>
          <p:nvPr/>
        </p:nvSpPr>
        <p:spPr>
          <a:xfrm>
            <a:off x="372533" y="5305778"/>
            <a:ext cx="3612445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CISO:</a:t>
            </a:r>
          </a:p>
          <a:p>
            <a:pPr marL="0" indent="0">
              <a:buNone/>
            </a:pPr>
            <a:r>
              <a:rPr lang="en-US" dirty="0"/>
              <a:t>“I want to know that our apps comply with FIPS 140-2 Level 2 HSMs for secure key management.”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 Manager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dotnet user-secrets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</a:t>
            </a:r>
          </a:p>
          <a:p>
            <a:r>
              <a:rPr lang="en-US" dirty="0"/>
              <a:t>VS 2017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3600" b="1" dirty="0"/>
              <a:t>&gt;</a:t>
            </a:r>
            <a:r>
              <a:rPr lang="en-US" dirty="0"/>
              <a:t> right-click project </a:t>
            </a:r>
            <a:r>
              <a:rPr lang="en-US" sz="3600" b="1" dirty="0"/>
              <a:t>&gt;</a:t>
            </a:r>
            <a:r>
              <a:rPr lang="en-US" dirty="0"/>
              <a:t> Manage User Secrets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267661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Movies:Password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“pass123”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C1FFF0-174A-454A-90B0-BBEC81F0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91548"/>
              </p:ext>
            </p:extLst>
          </p:nvPr>
        </p:nvGraphicFramePr>
        <p:xfrm>
          <a:off x="6544491" y="5248939"/>
          <a:ext cx="4150726" cy="1188720"/>
        </p:xfrm>
        <a:graphic>
          <a:graphicData uri="http://schemas.openxmlformats.org/drawingml/2006/table">
            <a:tbl>
              <a:tblPr firstRow="1" bandRow="1"/>
              <a:tblGrid>
                <a:gridCol w="4150726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"pass123",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E34EF64-5E28-4C84-9F46-DB4686EB6269}"/>
              </a:ext>
            </a:extLst>
          </p:cNvPr>
          <p:cNvSpPr/>
          <p:nvPr/>
        </p:nvSpPr>
        <p:spPr>
          <a:xfrm>
            <a:off x="6541905" y="4796367"/>
            <a:ext cx="1374817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secret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48316"/>
              </p:ext>
            </p:extLst>
          </p:nvPr>
        </p:nvGraphicFramePr>
        <p:xfrm>
          <a:off x="838665" y="3357095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netcoreapp2.1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ounded Rectangle 33">
            <a:extLst>
              <a:ext uri="{FF2B5EF4-FFF2-40B4-BE49-F238E27FC236}">
                <a16:creationId xmlns:a16="http://schemas.microsoft.com/office/drawing/2014/main" id="{6AFE4F7A-E550-4C62-A076-FB8E38CCBF2C}"/>
              </a:ext>
            </a:extLst>
          </p:cNvPr>
          <p:cNvSpPr/>
          <p:nvPr/>
        </p:nvSpPr>
        <p:spPr>
          <a:xfrm>
            <a:off x="832403" y="4938045"/>
            <a:ext cx="4923882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~/.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usersecrets</a:t>
            </a:r>
            <a:r>
              <a:rPr lang="en-US" b="1" dirty="0"/>
              <a:t>/&lt;id&gt;/</a:t>
            </a:r>
          </a:p>
        </p:txBody>
      </p:sp>
      <p:pic>
        <p:nvPicPr>
          <p:cNvPr id="22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E7649DFC-684E-4B40-B1F3-772480D7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3" y="5012110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D81AF3-B696-42DE-ADDB-C258A83509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28" y="5012110"/>
            <a:ext cx="385752" cy="454164"/>
          </a:xfrm>
          <a:prstGeom prst="rect">
            <a:avLst/>
          </a:prstGeom>
        </p:spPr>
      </p:pic>
      <p:sp>
        <p:nvSpPr>
          <p:cNvPr id="30" name="Rounded Rectangle 33">
            <a:extLst>
              <a:ext uri="{FF2B5EF4-FFF2-40B4-BE49-F238E27FC236}">
                <a16:creationId xmlns:a16="http://schemas.microsoft.com/office/drawing/2014/main" id="{C42CA6AF-7109-4AFA-A004-B35DCE3D8F3A}"/>
              </a:ext>
            </a:extLst>
          </p:cNvPr>
          <p:cNvSpPr/>
          <p:nvPr/>
        </p:nvSpPr>
        <p:spPr>
          <a:xfrm>
            <a:off x="832402" y="5645640"/>
            <a:ext cx="4934427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%APPDATA%\Microsoft\</a:t>
            </a:r>
            <a:r>
              <a:rPr lang="en-US" b="1" dirty="0" err="1"/>
              <a:t>UserSecrets</a:t>
            </a:r>
            <a:r>
              <a:rPr lang="en-US" b="1" dirty="0"/>
              <a:t>\&lt;id&gt;\</a:t>
            </a:r>
          </a:p>
        </p:txBody>
      </p:sp>
      <p:pic>
        <p:nvPicPr>
          <p:cNvPr id="15" name="Picture 6" descr="C:\temp\WinAzure_rgb_Wht_S.png">
            <a:extLst>
              <a:ext uri="{FF2B5EF4-FFF2-40B4-BE49-F238E27FC236}">
                <a16:creationId xmlns:a16="http://schemas.microsoft.com/office/drawing/2014/main" id="{9E236C65-B717-4E03-A30D-5799CF2D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45120" y="5759716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 rot="2065940">
            <a:off x="4715271" y="2623424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CCD985B-8017-47CC-868C-6B7DA89AA851}"/>
              </a:ext>
            </a:extLst>
          </p:cNvPr>
          <p:cNvSpPr/>
          <p:nvPr/>
        </p:nvSpPr>
        <p:spPr>
          <a:xfrm rot="19265801">
            <a:off x="4649274" y="4367720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657C575-E8A6-409F-8D48-3C1718512A67}"/>
              </a:ext>
            </a:extLst>
          </p:cNvPr>
          <p:cNvSpPr/>
          <p:nvPr/>
        </p:nvSpPr>
        <p:spPr>
          <a:xfrm rot="16200000">
            <a:off x="5953976" y="5204124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3C5F33-C267-44A2-98A4-E0AE5E5503EF}"/>
              </a:ext>
            </a:extLst>
          </p:cNvPr>
          <p:cNvSpPr/>
          <p:nvPr/>
        </p:nvSpPr>
        <p:spPr>
          <a:xfrm>
            <a:off x="5089007" y="5155298"/>
            <a:ext cx="465280" cy="9932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1" grpId="0" animBg="1"/>
      <p:bldP spid="30" grpId="0" animBg="1"/>
      <p:bldP spid="26" grpId="0" animBg="1"/>
      <p:bldP spid="31" grpId="0" animBg="1"/>
      <p:bldP spid="27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85447"/>
              </p:ext>
            </p:extLst>
          </p:nvPr>
        </p:nvGraphicFramePr>
        <p:xfrm>
          <a:off x="844462" y="1920876"/>
          <a:ext cx="9165812" cy="432816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00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_connection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=&gt; Configuration = configuration;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ConfigureServices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IServiceCollection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services)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SqlConnectionStringBuilder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Configuration.GetConnectionString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builder.Password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_connection =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913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9F2D8-89AD-4C13-B6B2-AF06F580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3" y="5135418"/>
            <a:ext cx="5902036" cy="5172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656</Words>
  <Application>Microsoft Office PowerPoint</Application>
  <PresentationFormat>Widescreen</PresentationFormat>
  <Paragraphs>173</Paragraphs>
  <Slides>15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Segoe UI Light</vt:lpstr>
      <vt:lpstr>Office Theme</vt:lpstr>
      <vt:lpstr>1_Office Theme</vt:lpstr>
      <vt:lpstr>Protecting App Secrets with .NET Core &amp; Azure</vt:lpstr>
      <vt:lpstr>Agenda</vt:lpstr>
      <vt:lpstr>PowerPoint Presentation</vt:lpstr>
      <vt:lpstr>The next morning…</vt:lpstr>
      <vt:lpstr>A ticking time bomb in a public repo…</vt:lpstr>
      <vt:lpstr>Problem statements</vt:lpstr>
      <vt:lpstr>Secret Manager</vt:lpstr>
      <vt:lpstr>Secret Manager: .NET Core CLI</vt:lpstr>
      <vt:lpstr>Secret Manager: Retrieval</vt:lpstr>
      <vt:lpstr>Azure Key Vault</vt:lpstr>
      <vt:lpstr>Key Vault: Azure CLI</vt:lpstr>
      <vt:lpstr>Key Vault: Retrieval</vt:lpstr>
      <vt:lpstr>Comparison of solutions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33</cp:revision>
  <dcterms:created xsi:type="dcterms:W3CDTF">2018-09-01T03:50:04Z</dcterms:created>
  <dcterms:modified xsi:type="dcterms:W3CDTF">2018-09-01T16:15:46Z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2018-09-01T03:50:18.5473418Z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