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0"/>
  </p:notesMasterIdLst>
  <p:sldIdLst>
    <p:sldId id="256" r:id="rId2"/>
    <p:sldId id="258" r:id="rId3"/>
    <p:sldId id="285" r:id="rId4"/>
    <p:sldId id="286" r:id="rId5"/>
    <p:sldId id="290" r:id="rId6"/>
    <p:sldId id="291" r:id="rId7"/>
    <p:sldId id="296" r:id="rId8"/>
    <p:sldId id="297" r:id="rId9"/>
    <p:sldId id="298" r:id="rId10"/>
    <p:sldId id="287" r:id="rId11"/>
    <p:sldId id="293" r:id="rId12"/>
    <p:sldId id="279" r:id="rId13"/>
    <p:sldId id="300" r:id="rId14"/>
    <p:sldId id="301" r:id="rId15"/>
    <p:sldId id="303" r:id="rId16"/>
    <p:sldId id="302" r:id="rId17"/>
    <p:sldId id="292" r:id="rId18"/>
    <p:sldId id="295" r:id="rId19"/>
    <p:sldId id="299" r:id="rId20"/>
    <p:sldId id="304" r:id="rId21"/>
    <p:sldId id="305" r:id="rId22"/>
    <p:sldId id="306" r:id="rId23"/>
    <p:sldId id="307" r:id="rId24"/>
    <p:sldId id="308" r:id="rId25"/>
    <p:sldId id="309" r:id="rId26"/>
    <p:sldId id="289" r:id="rId27"/>
    <p:sldId id="310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0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11/8/2015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11/8/2015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finitelyTyped/DefinitelyTyped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cottaddie/slide-deck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code.visualstudio.com/Docs" TargetMode="External"/><Relationship Id="rId4" Type="http://schemas.openxmlformats.org/officeDocument/2006/relationships/hyperlink" Target="http://docs.asp.net/en/latest/client-side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 to JavaScript Tooling in Visual Studio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November </a:t>
            </a:r>
            <a:r>
              <a:rPr lang="en-US" dirty="0"/>
              <a:t>9</a:t>
            </a:r>
            <a:r>
              <a:rPr lang="en-US" dirty="0" smtClean="0"/>
              <a:t>, 2015</a:t>
            </a:r>
          </a:p>
          <a:p>
            <a:r>
              <a:rPr lang="en-US" dirty="0" smtClean="0"/>
              <a:t>MadJS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Schema Support</a:t>
            </a:r>
            <a:br>
              <a:rPr lang="en-US" dirty="0" smtClean="0"/>
            </a:br>
            <a:r>
              <a:rPr lang="en-US" sz="2000" dirty="0" smtClean="0"/>
              <a:t>json.schemastore.org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</a:t>
            </a:r>
            <a:r>
              <a:rPr lang="en-US" dirty="0" smtClean="0"/>
              <a:t>pm</a:t>
            </a:r>
            <a:endParaRPr lang="en-US" dirty="0"/>
          </a:p>
          <a:p>
            <a:pPr lvl="1"/>
            <a:r>
              <a:rPr lang="en-US" dirty="0" smtClean="0"/>
              <a:t>package.json</a:t>
            </a:r>
          </a:p>
          <a:p>
            <a:r>
              <a:rPr lang="en-US" dirty="0" smtClean="0"/>
              <a:t>Bower</a:t>
            </a:r>
          </a:p>
          <a:p>
            <a:pPr lvl="1"/>
            <a:r>
              <a:rPr lang="en-US" dirty="0" smtClean="0"/>
              <a:t>bower.json</a:t>
            </a:r>
          </a:p>
          <a:p>
            <a:pPr lvl="1"/>
            <a:r>
              <a:rPr lang="en-US" dirty="0" smtClean="0"/>
              <a:t>.bowerrc</a:t>
            </a:r>
          </a:p>
          <a:p>
            <a:r>
              <a:rPr lang="en-US" dirty="0" smtClean="0"/>
              <a:t>JSCS</a:t>
            </a:r>
          </a:p>
          <a:p>
            <a:pPr lvl="1"/>
            <a:r>
              <a:rPr lang="en-US" dirty="0" smtClean="0"/>
              <a:t>.jscsrc</a:t>
            </a:r>
          </a:p>
          <a:p>
            <a:r>
              <a:rPr lang="en-US" dirty="0" smtClean="0"/>
              <a:t>JSHint</a:t>
            </a:r>
          </a:p>
          <a:p>
            <a:pPr lvl="1"/>
            <a:r>
              <a:rPr lang="en-US" dirty="0" smtClean="0"/>
              <a:t>.jshintrc</a:t>
            </a:r>
          </a:p>
          <a:p>
            <a:r>
              <a:rPr lang="en-US" dirty="0" smtClean="0"/>
              <a:t>TypeScript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sconfig.json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446" y="181830"/>
            <a:ext cx="4962525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825262" y="2160589"/>
            <a:ext cx="7136248" cy="1127618"/>
            <a:chOff x="2825262" y="2160589"/>
            <a:chExt cx="7136248" cy="1127618"/>
          </a:xfrm>
        </p:grpSpPr>
        <p:sp>
          <p:nvSpPr>
            <p:cNvPr id="10" name="Right Arrow 9"/>
            <p:cNvSpPr/>
            <p:nvPr/>
          </p:nvSpPr>
          <p:spPr>
            <a:xfrm>
              <a:off x="2825262" y="2368061"/>
              <a:ext cx="3458307" cy="468923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283569" y="2160589"/>
              <a:ext cx="3677941" cy="11276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package.json </a:t>
            </a:r>
            <a:r>
              <a:rPr lang="en-US" dirty="0" smtClean="0"/>
              <a:t>Schema Support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0" y="1222035"/>
            <a:ext cx="10575176" cy="563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 JSON Schema Support for ESLint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53" y="2844716"/>
            <a:ext cx="886719" cy="8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349" y="2248688"/>
            <a:ext cx="3381375" cy="34385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IntelliSense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Reliance on </a:t>
            </a:r>
            <a:r>
              <a:rPr lang="en-US" dirty="0" smtClean="0">
                <a:hlinkClick r:id="rId3"/>
              </a:rPr>
              <a:t>DefinitelyTyped</a:t>
            </a:r>
            <a:r>
              <a:rPr lang="en-US" dirty="0" smtClean="0"/>
              <a:t> project</a:t>
            </a:r>
          </a:p>
          <a:p>
            <a:endParaRPr lang="en-US" b="1" dirty="0"/>
          </a:p>
          <a:p>
            <a:r>
              <a:rPr lang="en-US" b="1" dirty="0" smtClean="0"/>
              <a:t>Prerequisite</a:t>
            </a:r>
            <a:r>
              <a:rPr lang="en-US" b="1" dirty="0" smtClean="0"/>
              <a:t>:</a:t>
            </a:r>
            <a:r>
              <a:rPr lang="en-US" dirty="0" smtClean="0"/>
              <a:t> TypeScript Definition Manager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npm install –g tsd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editor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angular.d.ts, jquery.d.ts, etc.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68" y="1493839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IntelliSense </a:t>
            </a:r>
            <a:r>
              <a:rPr lang="en-US" dirty="0" smtClean="0"/>
              <a:t>via</a:t>
            </a:r>
            <a:r>
              <a:rPr lang="en-US" dirty="0" smtClean="0"/>
              <a:t> </a:t>
            </a:r>
            <a:r>
              <a:rPr lang="en-US" dirty="0" smtClean="0"/>
              <a:t>Command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…or Enable IntelliSense </a:t>
            </a:r>
            <a:r>
              <a:rPr lang="en-US" dirty="0" smtClean="0"/>
              <a:t>via</a:t>
            </a:r>
            <a:r>
              <a:rPr lang="en-US" dirty="0" smtClean="0"/>
              <a:t> </a:t>
            </a:r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3537"/>
            <a:ext cx="10944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IntelliSense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8164"/>
            <a:ext cx="9233535" cy="50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    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Enabling CommonJS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62" y="2352087"/>
            <a:ext cx="2924189" cy="15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Task Runners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Palette</a:t>
            </a:r>
          </a:p>
          <a:p>
            <a:pPr lvl="1"/>
            <a:r>
              <a:rPr lang="en-US" dirty="0" smtClean="0"/>
              <a:t>Discoverable</a:t>
            </a:r>
          </a:p>
          <a:p>
            <a:pPr lvl="1"/>
            <a:r>
              <a:rPr lang="en-US" dirty="0" smtClean="0"/>
              <a:t>Launchable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class support for:</a:t>
            </a:r>
          </a:p>
          <a:p>
            <a:pPr lvl="1"/>
            <a:r>
              <a:rPr lang="en-US" dirty="0" smtClean="0"/>
              <a:t>Grunt</a:t>
            </a:r>
          </a:p>
          <a:p>
            <a:pPr lvl="1"/>
            <a:r>
              <a:rPr lang="en-US" dirty="0" smtClean="0"/>
              <a:t>Gulp</a:t>
            </a:r>
          </a:p>
          <a:p>
            <a:pPr lvl="1"/>
            <a:r>
              <a:rPr lang="en-US" dirty="0" smtClean="0"/>
              <a:t>Jake</a:t>
            </a:r>
          </a:p>
          <a:p>
            <a:pPr lvl="1"/>
            <a:endParaRPr lang="en-US" dirty="0"/>
          </a:p>
          <a:p>
            <a:r>
              <a:rPr lang="en-US" dirty="0" smtClean="0"/>
              <a:t>Terminate running tasks:</a:t>
            </a:r>
          </a:p>
          <a:p>
            <a:pPr lvl="1"/>
            <a:r>
              <a:rPr lang="en-US" dirty="0" smtClean="0"/>
              <a:t>&gt;Tasks: Terminate Running Task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444" y="160527"/>
            <a:ext cx="648652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 rot="20872969">
            <a:off x="3171670" y="1731600"/>
            <a:ext cx="5023471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&gt;Tasks: Run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1841500"/>
            <a:ext cx="11585832" cy="3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hlinkClick r:id="rId2"/>
              </a:rPr>
              <a:t>GitHub.com/scottaddie/slide-decks</a:t>
            </a:r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11478"/>
            <a:ext cx="1883848" cy="20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Discovering &amp; Debugging Gulp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Task 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VS Code has its own task runner</a:t>
            </a:r>
          </a:p>
          <a:p>
            <a:endParaRPr lang="en-US" dirty="0"/>
          </a:p>
          <a:p>
            <a:r>
              <a:rPr lang="en-US" dirty="0" smtClean="0"/>
              <a:t>Integrate w/ 3</a:t>
            </a:r>
            <a:r>
              <a:rPr lang="en-US" baseline="30000" dirty="0" smtClean="0"/>
              <a:t>rd</a:t>
            </a:r>
            <a:r>
              <a:rPr lang="en-US" dirty="0" smtClean="0"/>
              <a:t> party tools:</a:t>
            </a:r>
          </a:p>
          <a:p>
            <a:pPr lvl="1"/>
            <a:r>
              <a:rPr lang="en-US" dirty="0" smtClean="0"/>
              <a:t>Babel</a:t>
            </a:r>
          </a:p>
          <a:p>
            <a:pPr lvl="1"/>
            <a:r>
              <a:rPr lang="en-US" dirty="0" smtClean="0"/>
              <a:t>Webpack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pPr lvl="1"/>
            <a:endParaRPr lang="en-US" dirty="0"/>
          </a:p>
          <a:p>
            <a:r>
              <a:rPr lang="en-US" dirty="0" smtClean="0"/>
              <a:t>“isBuildCommand” property ties to Shift + Ctrl + B gesture: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Babel Transpilation Task</a:t>
            </a:r>
            <a:br>
              <a:rPr lang="en-US" dirty="0" smtClean="0"/>
            </a:br>
            <a:r>
              <a:rPr lang="en-US" sz="2000" dirty="0" smtClean="0"/>
              <a:t>tasks.json</a:t>
            </a:r>
            <a:endParaRPr lang="en-US" sz="20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Running Custom Webpack Build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Debugging</a:t>
            </a:r>
            <a:br>
              <a:rPr lang="en-US" dirty="0" smtClean="0"/>
            </a:br>
            <a:r>
              <a:rPr lang="en-US" sz="2000" dirty="0" smtClean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Debugging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Launch Node.js program like this: </a:t>
            </a:r>
          </a:p>
          <a:p>
            <a:pPr lvl="2"/>
            <a:r>
              <a:rPr lang="en-US" dirty="0" smtClean="0"/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 smtClean="0"/>
              <a:t>--debug</a:t>
            </a:r>
            <a:r>
              <a:rPr lang="en-US" dirty="0" smtClean="0"/>
              <a:t> and </a:t>
            </a:r>
            <a:r>
              <a:rPr lang="en-US" b="1" dirty="0" smtClean="0"/>
              <a:t>--debug-brk</a:t>
            </a:r>
            <a:r>
              <a:rPr lang="en-US" dirty="0" smtClean="0"/>
              <a:t> supported</a:t>
            </a:r>
          </a:p>
          <a:p>
            <a:pPr lvl="1"/>
            <a:r>
              <a:rPr lang="en-US" dirty="0" smtClean="0"/>
              <a:t>--debug-brk stops on 1</a:t>
            </a:r>
            <a:r>
              <a:rPr lang="en-US" baseline="30000" dirty="0" smtClean="0"/>
              <a:t>st</a:t>
            </a:r>
            <a:r>
              <a:rPr lang="en-US" dirty="0" smtClean="0"/>
              <a:t> line of program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Debugging Mocha Unit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 Items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Plugins support</a:t>
            </a:r>
          </a:p>
          <a:p>
            <a:r>
              <a:rPr lang="en-US" dirty="0" smtClean="0"/>
              <a:t>Improved JSX support</a:t>
            </a:r>
          </a:p>
          <a:p>
            <a:r>
              <a:rPr lang="en-US" dirty="0" smtClean="0"/>
              <a:t>npm package.json script discoverability</a:t>
            </a:r>
          </a:p>
          <a:p>
            <a:r>
              <a:rPr lang="en-US" dirty="0" smtClean="0"/>
              <a:t>ES7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4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Scan QR for slides: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10860" y="2160589"/>
            <a:ext cx="418403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VS Code website</a:t>
            </a:r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 smtClean="0">
                <a:hlinkClick r:id="rId5"/>
              </a:rPr>
              <a:t>VS Code Docs</a:t>
            </a:r>
            <a:endParaRPr lang="en-US" dirty="0" smtClean="0">
              <a:hlinkClick r:id="rId4"/>
            </a:endParaRPr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r>
              <a:rPr lang="en-US" dirty="0" smtClean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Pluralsight </a:t>
            </a:r>
            <a:r>
              <a:rPr lang="en-US" dirty="0" smtClean="0"/>
              <a:t>course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7"/>
              </a:rPr>
              <a:t>VS Code ES6 Sample Project</a:t>
            </a:r>
            <a:endParaRPr lang="en-US" dirty="0" smtClean="0"/>
          </a:p>
          <a:p>
            <a:pPr lvl="1"/>
            <a:r>
              <a:rPr lang="en-US" dirty="0" smtClean="0"/>
              <a:t>GitHub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VS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editor, not an IDE</a:t>
            </a:r>
          </a:p>
          <a:p>
            <a:pPr lvl="1"/>
            <a:r>
              <a:rPr lang="en-US" dirty="0" smtClean="0"/>
              <a:t>Based on GitHub’s Electron shell</a:t>
            </a:r>
          </a:p>
          <a:p>
            <a:pPr lvl="1"/>
            <a:r>
              <a:rPr lang="en-US" dirty="0" smtClean="0"/>
              <a:t>Designed by engineers who created:</a:t>
            </a:r>
          </a:p>
          <a:p>
            <a:pPr lvl="2"/>
            <a:r>
              <a:rPr lang="en-US" dirty="0" smtClean="0"/>
              <a:t>Eclipse @ IBM</a:t>
            </a:r>
          </a:p>
          <a:p>
            <a:pPr lvl="2"/>
            <a:r>
              <a:rPr lang="en-US" dirty="0" smtClean="0"/>
              <a:t>Monaco @ Microsoft</a:t>
            </a:r>
          </a:p>
          <a:p>
            <a:r>
              <a:rPr lang="en-US" dirty="0" smtClean="0"/>
              <a:t>Launched at //Build/ conference on April 29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Cross-platform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17789" y="4990566"/>
            <a:ext cx="3986665" cy="1280985"/>
            <a:chOff x="1159476" y="5307443"/>
            <a:chExt cx="3986665" cy="12809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Tour of the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214651"/>
            <a:ext cx="10153934" cy="550004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243762" y="1381186"/>
            <a:ext cx="3195638" cy="371475"/>
            <a:chOff x="7243762" y="1381186"/>
            <a:chExt cx="3195638" cy="371475"/>
          </a:xfrm>
        </p:grpSpPr>
        <p:sp>
          <p:nvSpPr>
            <p:cNvPr id="11" name="Down Arrow 10"/>
            <p:cNvSpPr/>
            <p:nvPr/>
          </p:nvSpPr>
          <p:spPr>
            <a:xfrm rot="5400000">
              <a:off x="7522368" y="1102580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72449" y="1381186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Command Palette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9161" y="2194733"/>
            <a:ext cx="3195638" cy="371475"/>
            <a:chOff x="919161" y="2194733"/>
            <a:chExt cx="3195638" cy="371475"/>
          </a:xfrm>
        </p:grpSpPr>
        <p:sp>
          <p:nvSpPr>
            <p:cNvPr id="10" name="Down Arrow 9"/>
            <p:cNvSpPr/>
            <p:nvPr/>
          </p:nvSpPr>
          <p:spPr>
            <a:xfrm rot="5400000">
              <a:off x="1197767" y="1916127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47848" y="2195804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Debugger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9162" y="1423990"/>
            <a:ext cx="3195637" cy="387472"/>
            <a:chOff x="919162" y="1423990"/>
            <a:chExt cx="3195637" cy="387472"/>
          </a:xfrm>
        </p:grpSpPr>
        <p:sp>
          <p:nvSpPr>
            <p:cNvPr id="7" name="Down Arrow 6"/>
            <p:cNvSpPr/>
            <p:nvPr/>
          </p:nvSpPr>
          <p:spPr>
            <a:xfrm rot="5400000">
              <a:off x="1197768" y="1145384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47848" y="1442130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File Explorer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19162" y="1672326"/>
            <a:ext cx="3195637" cy="374861"/>
            <a:chOff x="919162" y="1672326"/>
            <a:chExt cx="3195637" cy="374861"/>
          </a:xfrm>
        </p:grpSpPr>
        <p:sp>
          <p:nvSpPr>
            <p:cNvPr id="8" name="Down Arrow 7"/>
            <p:cNvSpPr/>
            <p:nvPr/>
          </p:nvSpPr>
          <p:spPr>
            <a:xfrm rot="5400000">
              <a:off x="1197768" y="1393720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47848" y="1677855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File Search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9161" y="1923608"/>
            <a:ext cx="3195638" cy="394264"/>
            <a:chOff x="919161" y="1923608"/>
            <a:chExt cx="3195638" cy="394264"/>
          </a:xfrm>
        </p:grpSpPr>
        <p:sp>
          <p:nvSpPr>
            <p:cNvPr id="9" name="Down Arrow 8"/>
            <p:cNvSpPr/>
            <p:nvPr/>
          </p:nvSpPr>
          <p:spPr>
            <a:xfrm rot="5400000">
              <a:off x="1197767" y="1667791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7848" y="1923608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Git Tools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rot="20400896">
            <a:off x="887869" y="5783467"/>
            <a:ext cx="2732518" cy="444611"/>
            <a:chOff x="7243762" y="1308050"/>
            <a:chExt cx="2732518" cy="444611"/>
          </a:xfrm>
        </p:grpSpPr>
        <p:sp>
          <p:nvSpPr>
            <p:cNvPr id="24" name="Down Arrow 23"/>
            <p:cNvSpPr/>
            <p:nvPr/>
          </p:nvSpPr>
          <p:spPr>
            <a:xfrm rot="5400000">
              <a:off x="7522368" y="1102580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199104">
              <a:off x="7709329" y="1308050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Git Repo Branch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86279" y="5591664"/>
            <a:ext cx="2266951" cy="893091"/>
            <a:chOff x="8486279" y="5591664"/>
            <a:chExt cx="2266951" cy="893091"/>
          </a:xfrm>
        </p:grpSpPr>
        <p:sp>
          <p:nvSpPr>
            <p:cNvPr id="26" name="Down Arrow 25"/>
            <p:cNvSpPr/>
            <p:nvPr/>
          </p:nvSpPr>
          <p:spPr>
            <a:xfrm rot="18366196">
              <a:off x="10057348" y="5834674"/>
              <a:ext cx="371475" cy="928687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86279" y="5591664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Send Feedback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3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Notable JSON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01158"/>
              </p:ext>
            </p:extLst>
          </p:nvPr>
        </p:nvGraphicFramePr>
        <p:xfrm>
          <a:off x="790054" y="2220920"/>
          <a:ext cx="95799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Uses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jsconfig.json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root or subfolder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 ES6 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launch.json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.vscode/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Debugger</a:t>
                      </a:r>
                      <a:r>
                        <a:rPr lang="en-US" baseline="0" dirty="0" smtClean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settings.json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.vscode/ - or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Override editor settings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tasks.json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.vscode/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</a:t>
                      </a:r>
                      <a:r>
                        <a:rPr lang="en-US" baseline="0" dirty="0" smtClean="0"/>
                        <a:t> custom tasks to run with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jsconfig.json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launch.json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settings.json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tasks.json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,\n        \&quot;experimentalDecorators\&quot;: true,\n        \&quot;diagnostics\&quot;: true\n    }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javascript.validate.lint.missingSemicolon\&quot;: \&quot;error\&quot;,\n    \&quot;javascript.validate.lint.undeclaredVariables\&quot;: \&quot;error\&quot;,\n    \&quot;css.lint.ieHack\&quot;: \&quot;error\&quot;,\n    \&quot;editor.tabSize\&quot;: 2,\n    \&quot;jshint.enable\&quot;: true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2176</TotalTime>
  <Words>465</Words>
  <Application>Microsoft Office PowerPoint</Application>
  <PresentationFormat>Widescreen</PresentationFormat>
  <Paragraphs>174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Lucida Console</vt:lpstr>
      <vt:lpstr>Trebuchet MS</vt:lpstr>
      <vt:lpstr>Wingdings 3</vt:lpstr>
      <vt:lpstr>Facet</vt:lpstr>
      <vt:lpstr>Intro to JavaScript Tooling in Visual Studio Code</vt:lpstr>
      <vt:lpstr>About me and this talk</vt:lpstr>
      <vt:lpstr>About VS Code</vt:lpstr>
      <vt:lpstr>A Quick Tour of the Editor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json.schemastore.org</vt:lpstr>
      <vt:lpstr>package.json Schema Support</vt:lpstr>
      <vt:lpstr>Demo</vt:lpstr>
      <vt:lpstr>IntelliSense</vt:lpstr>
      <vt:lpstr>Enable IntelliSense via Command Shell</vt:lpstr>
      <vt:lpstr>…or Enable IntelliSense via Editor</vt:lpstr>
      <vt:lpstr>IntelliSense in Action</vt:lpstr>
      <vt:lpstr>Demo</vt:lpstr>
      <vt:lpstr>JS Task Runners</vt:lpstr>
      <vt:lpstr>Task Output</vt:lpstr>
      <vt:lpstr>Demo</vt:lpstr>
      <vt:lpstr>Built-in Task Runner</vt:lpstr>
      <vt:lpstr>Babel Transpilation Task tasks.json</vt:lpstr>
      <vt:lpstr>Demo</vt:lpstr>
      <vt:lpstr>Node.js Debugging launch.json</vt:lpstr>
      <vt:lpstr>Node.js Debugging (cont.)</vt:lpstr>
      <vt:lpstr>Demo</vt:lpstr>
      <vt:lpstr>Backlog Items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&amp; JS Task Automation Made Easy with Gulp</dc:title>
  <dc:creator>Scott Addie</dc:creator>
  <cp:lastModifiedBy>Scott Addie</cp:lastModifiedBy>
  <cp:revision>448</cp:revision>
  <dcterms:created xsi:type="dcterms:W3CDTF">2015-07-01T00:55:22Z</dcterms:created>
  <dcterms:modified xsi:type="dcterms:W3CDTF">2015-11-09T03:50:30Z</dcterms:modified>
</cp:coreProperties>
</file>