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media/image4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0"/>
  </p:notesMasterIdLst>
  <p:sldIdLst>
    <p:sldId id="256" r:id="rId2"/>
    <p:sldId id="258" r:id="rId3"/>
    <p:sldId id="259" r:id="rId4"/>
    <p:sldId id="281" r:id="rId5"/>
    <p:sldId id="287" r:id="rId6"/>
    <p:sldId id="269" r:id="rId7"/>
    <p:sldId id="270" r:id="rId8"/>
    <p:sldId id="271" r:id="rId9"/>
    <p:sldId id="280" r:id="rId10"/>
    <p:sldId id="257" r:id="rId11"/>
    <p:sldId id="268" r:id="rId12"/>
    <p:sldId id="273" r:id="rId13"/>
    <p:sldId id="278" r:id="rId14"/>
    <p:sldId id="277" r:id="rId15"/>
    <p:sldId id="267" r:id="rId16"/>
    <p:sldId id="285" r:id="rId17"/>
    <p:sldId id="284" r:id="rId18"/>
    <p:sldId id="286" r:id="rId19"/>
    <p:sldId id="263" r:id="rId20"/>
    <p:sldId id="261" r:id="rId21"/>
    <p:sldId id="262" r:id="rId22"/>
    <p:sldId id="264" r:id="rId23"/>
    <p:sldId id="266" r:id="rId24"/>
    <p:sldId id="283" r:id="rId25"/>
    <p:sldId id="265" r:id="rId26"/>
    <p:sldId id="282" r:id="rId27"/>
    <p:sldId id="279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60" d="100"/>
          <a:sy n="60" d="100"/>
        </p:scale>
        <p:origin x="90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luralsight.com/courses/javascript-build-automation-gulpj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microsoft.com/office/2011/relationships/webextension" Target="../webextensions/webextension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11/relationships/webextension" Target="../webextensions/webextension4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0.png"/><Relationship Id="rId5" Type="http://schemas.microsoft.com/office/2011/relationships/webextension" Target="../webextensions/webextension5.xml"/><Relationship Id="rId4" Type="http://schemas.openxmlformats.org/officeDocument/2006/relationships/image" Target="../media/image190.png"/><Relationship Id="rId9" Type="http://schemas.openxmlformats.org/officeDocument/2006/relationships/hyperlink" Target="http://bit.ly/1oUxzh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scottaddie/mvc-task-runn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hyperlink" Target="https://chocolatey.org/packages/nodejs.insta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javascript-build-automation-gulpjs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johnpapa.net/gulp-and-grunt-at-anglebrack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lGF3s2" TargetMode="External"/><Relationship Id="rId2" Type="http://schemas.openxmlformats.org/officeDocument/2006/relationships/hyperlink" Target="http://bit.ly/1NKtRE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://bit.ly/1KEc29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Task Runners for the ASP.NET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September 8, 2015</a:t>
            </a:r>
          </a:p>
          <a:p>
            <a:r>
              <a:rPr lang="en-US" dirty="0" smtClean="0"/>
              <a:t>WI .NET Users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task runner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task runner showdown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1343542"/>
            <a:ext cx="4260450" cy="2644529"/>
          </a:xfrm>
        </p:spPr>
      </p:pic>
    </p:spTree>
    <p:extLst>
      <p:ext uri="{BB962C8B-B14F-4D97-AF65-F5344CB8AC3E}">
        <p14:creationId xmlns:p14="http://schemas.microsoft.com/office/powerpoint/2010/main" val="1783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4139390"/>
            <a:ext cx="5229975" cy="2335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8" y="1363239"/>
            <a:ext cx="9524663" cy="2335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vs.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6" y="4549227"/>
            <a:ext cx="509344" cy="1139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94" y="1005111"/>
            <a:ext cx="845452" cy="9957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7178" y="3880022"/>
            <a:ext cx="8886824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7723" y="6521450"/>
            <a:ext cx="662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Diagrams based on John Papa’s </a:t>
            </a:r>
            <a:r>
              <a:rPr lang="en-US" sz="1000" i="1" dirty="0" err="1" smtClean="0">
                <a:hlinkClick r:id="rId6"/>
              </a:rPr>
              <a:t>Pluralsight</a:t>
            </a:r>
            <a:r>
              <a:rPr lang="en-US" sz="1000" i="1" dirty="0" smtClean="0">
                <a:hlinkClick r:id="rId6"/>
              </a:rPr>
              <a:t> course</a:t>
            </a:r>
            <a:endParaRPr lang="en-US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16620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120863857"/>
                  </p:ext>
                </p:extLst>
              </p:nvPr>
            </p:nvGraphicFramePr>
            <p:xfrm>
              <a:off x="5413943" y="2736850"/>
              <a:ext cx="6510964" cy="402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ontent Placeholder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3943" y="2736850"/>
                <a:ext cx="6510964" cy="402243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vs.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603922" cy="576262"/>
          </a:xfrm>
        </p:spPr>
        <p:txBody>
          <a:bodyPr/>
          <a:lstStyle/>
          <a:p>
            <a:pPr algn="ctr"/>
            <a:r>
              <a:rPr lang="en-US" dirty="0" smtClean="0"/>
              <a:t>gruntfile.js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42451948"/>
                  </p:ext>
                </p:extLst>
              </p:nvPr>
            </p:nvGraphicFramePr>
            <p:xfrm>
              <a:off x="676275" y="2736850"/>
              <a:ext cx="4603392" cy="402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ontent Placeholder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275" y="2736850"/>
                <a:ext cx="4603392" cy="402243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279667" y="2160983"/>
            <a:ext cx="4834394" cy="576262"/>
          </a:xfrm>
        </p:spPr>
        <p:txBody>
          <a:bodyPr/>
          <a:lstStyle/>
          <a:p>
            <a:pPr algn="ctr"/>
            <a:r>
              <a:rPr lang="en-US" dirty="0" smtClean="0"/>
              <a:t>gulpfile.js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43" y="1542970"/>
            <a:ext cx="509344" cy="1139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5" y="1686537"/>
            <a:ext cx="845452" cy="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3501160782"/>
                  </p:ext>
                </p:extLst>
              </p:nvPr>
            </p:nvGraphicFramePr>
            <p:xfrm>
              <a:off x="6051250" y="2736850"/>
              <a:ext cx="5623513" cy="40127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ontent Placeholder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250" y="2736850"/>
                <a:ext cx="5623513" cy="40127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1 small LESS file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247542" cy="576262"/>
          </a:xfrm>
        </p:spPr>
        <p:txBody>
          <a:bodyPr/>
          <a:lstStyle/>
          <a:p>
            <a:pPr algn="ctr"/>
            <a:r>
              <a:rPr lang="en-US" dirty="0" smtClean="0"/>
              <a:t>gruntfile.js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90136993"/>
                  </p:ext>
                </p:extLst>
              </p:nvPr>
            </p:nvGraphicFramePr>
            <p:xfrm>
              <a:off x="676274" y="2736850"/>
              <a:ext cx="5247013" cy="3432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" name="Content Placeholder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274" y="2736850"/>
                <a:ext cx="5247013" cy="343212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23287" y="2160983"/>
            <a:ext cx="5529804" cy="576262"/>
          </a:xfrm>
        </p:spPr>
        <p:txBody>
          <a:bodyPr/>
          <a:lstStyle/>
          <a:p>
            <a:pPr algn="ctr"/>
            <a:r>
              <a:rPr lang="en-US" dirty="0" smtClean="0"/>
              <a:t>gulpfile.js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9" y="1542970"/>
            <a:ext cx="509344" cy="1139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5" y="1686537"/>
            <a:ext cx="845452" cy="995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745" y="6223924"/>
            <a:ext cx="82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bit.ly/1oUxzhL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45871"/>
              </p:ext>
            </p:extLst>
          </p:nvPr>
        </p:nvGraphicFramePr>
        <p:xfrm>
          <a:off x="677863" y="2725132"/>
          <a:ext cx="8596311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 Contributors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 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15,923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Bocoup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 5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3" y="1542970"/>
            <a:ext cx="509344" cy="11393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2" y="1686537"/>
            <a:ext cx="845452" cy="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</a:t>
            </a:r>
            <a:r>
              <a:rPr lang="en-US" dirty="0" smtClean="0"/>
              <a:t>from </a:t>
            </a:r>
            <a:r>
              <a:rPr lang="en-US" dirty="0" smtClean="0"/>
              <a:t>thought leaders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do I choose?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81" y="3629819"/>
            <a:ext cx="8372475" cy="942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1" y="4835590"/>
            <a:ext cx="7810500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1" y="2424047"/>
            <a:ext cx="8534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6" y="2669836"/>
            <a:ext cx="5171053" cy="3371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needs training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readily use native Node modules w/ Gulp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95" y="4470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ebugging Grunt tasks is frustrating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69" y="2261381"/>
            <a:ext cx="5450598" cy="3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the verdict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51" y="1626495"/>
            <a:ext cx="5809033" cy="4414867"/>
          </a:xfrm>
        </p:spPr>
      </p:pic>
    </p:spTree>
    <p:extLst>
      <p:ext uri="{BB962C8B-B14F-4D97-AF65-F5344CB8AC3E}">
        <p14:creationId xmlns:p14="http://schemas.microsoft.com/office/powerpoint/2010/main" val="17892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Gulp in your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Easy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578887"/>
            <a:ext cx="506012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GitHub.com/scottaddie/mvc-task-runners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0" y="1728356"/>
            <a:ext cx="1905000" cy="1905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4" y="2890979"/>
            <a:ext cx="4674584" cy="2840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Node.js &amp; NPM (Node Package Manager)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via </a:t>
            </a:r>
            <a:r>
              <a:rPr lang="en-US" dirty="0" smtClean="0">
                <a:hlinkClick r:id="rId3"/>
              </a:rPr>
              <a:t>nodejs.org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88378" y="2737245"/>
            <a:ext cx="4185623" cy="33041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…or via </a:t>
            </a:r>
            <a:r>
              <a:rPr lang="en-US" dirty="0" smtClean="0">
                <a:hlinkClick r:id="rId4"/>
              </a:rPr>
              <a:t>chocolatey.org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678743" cy="3304117"/>
          </a:xfrm>
          <a:solidFill>
            <a:srgbClr val="0070C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PS:\&gt;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iex ((new-object net.webclient).DownloadString('https://chocolatey.org/install.ps1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PS:\&gt;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choco install nodejs.install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87" y="5280752"/>
            <a:ext cx="3400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pp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06411"/>
                  </p:ext>
                </p:extLst>
              </p:nvPr>
            </p:nvGraphicFramePr>
            <p:xfrm>
              <a:off x="945584" y="3221179"/>
              <a:ext cx="9207084" cy="34058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pp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584" y="3221179"/>
                <a:ext cx="9207084" cy="34058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Create package.json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4496" y="1424353"/>
            <a:ext cx="4867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Install Gulp at system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92" y="1427090"/>
            <a:ext cx="485775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92" y="3366870"/>
            <a:ext cx="7838642" cy="22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Gulp locally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416" y="1413957"/>
            <a:ext cx="4886325" cy="1571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38" y="2080994"/>
            <a:ext cx="3066664" cy="32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Gulp locally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864938"/>
                  </p:ext>
                </p:extLst>
              </p:nvPr>
            </p:nvGraphicFramePr>
            <p:xfrm>
              <a:off x="677333" y="1681943"/>
              <a:ext cx="10116358" cy="4724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3" y="1681943"/>
                <a:ext cx="10116358" cy="4724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4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Create gulpfile.js 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0624020"/>
                  </p:ext>
                </p:extLst>
              </p:nvPr>
            </p:nvGraphicFramePr>
            <p:xfrm>
              <a:off x="677690" y="1537133"/>
              <a:ext cx="8596312" cy="50710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690" y="1537133"/>
                <a:ext cx="8596312" cy="507105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Run Gulp task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07" y="1270000"/>
            <a:ext cx="5476875" cy="1685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19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+ (   ||   );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Gulp w/ ASP.NET 5 in VS Code or VS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7" y="2791328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00" y="2578887"/>
            <a:ext cx="506012" cy="1140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82" y="2731692"/>
            <a:ext cx="1063432" cy="11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5" y="2074051"/>
            <a:ext cx="4666114" cy="46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 &amp; code: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Gulp website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JavaScript </a:t>
            </a:r>
            <a:r>
              <a:rPr lang="en-US" dirty="0">
                <a:hlinkClick r:id="rId3"/>
              </a:rPr>
              <a:t>Build Automation with Gulp.js</a:t>
            </a:r>
            <a:endParaRPr lang="en-US" dirty="0"/>
          </a:p>
          <a:p>
            <a:pPr lvl="1"/>
            <a:r>
              <a:rPr lang="en-US" dirty="0"/>
              <a:t>John Papa, Pluralsight course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Gulp </a:t>
            </a:r>
            <a:r>
              <a:rPr lang="en-US" dirty="0">
                <a:hlinkClick r:id="rId4"/>
              </a:rPr>
              <a:t>and Grunt at Anglebrackets</a:t>
            </a:r>
            <a:endParaRPr lang="en-US" dirty="0"/>
          </a:p>
          <a:p>
            <a:pPr lvl="1"/>
            <a:r>
              <a:rPr lang="en-US" dirty="0"/>
              <a:t>John Papa, blog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task runner?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MSBuild for JavaScript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  <a:endParaRPr lang="en-US" dirty="0"/>
          </a:p>
          <a:p>
            <a:pPr lvl="1"/>
            <a:r>
              <a:rPr lang="en-US" dirty="0" smtClean="0"/>
              <a:t>Automates repetitive tasks</a:t>
            </a:r>
          </a:p>
          <a:p>
            <a:pPr lvl="1"/>
            <a:r>
              <a:rPr lang="en-US" dirty="0" smtClean="0"/>
              <a:t>Enforces build consistency</a:t>
            </a:r>
          </a:p>
          <a:p>
            <a:pPr lvl="1"/>
            <a:r>
              <a:rPr lang="en-US" dirty="0" smtClean="0"/>
              <a:t>Improves development workflow quality</a:t>
            </a:r>
          </a:p>
          <a:p>
            <a:pPr lvl="2"/>
            <a:r>
              <a:rPr lang="en-US" dirty="0"/>
              <a:t>Develop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Analyze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Package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Deploy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61" y="1930400"/>
            <a:ext cx="321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responsibilities of task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Transpiling JS (TypeScript, Babel, etc.)</a:t>
            </a:r>
          </a:p>
          <a:p>
            <a:r>
              <a:rPr lang="en-US" dirty="0" smtClean="0"/>
              <a:t>Transforming JS (bundling modules, ng-annotate, etc.)</a:t>
            </a:r>
          </a:p>
          <a:p>
            <a:r>
              <a:rPr lang="en-US" dirty="0" smtClean="0"/>
              <a:t>Bundling files</a:t>
            </a:r>
          </a:p>
          <a:p>
            <a:r>
              <a:rPr lang="en-US" dirty="0" smtClean="0"/>
              <a:t>Minifying files</a:t>
            </a:r>
          </a:p>
          <a:p>
            <a:r>
              <a:rPr lang="en-US" dirty="0" smtClean="0"/>
              <a:t>Generating JS source maps</a:t>
            </a:r>
          </a:p>
          <a:p>
            <a:r>
              <a:rPr lang="en-US" dirty="0" smtClean="0"/>
              <a:t>Preprocessing CSS (LESS, SASS, Stylus, etc.)</a:t>
            </a:r>
          </a:p>
          <a:p>
            <a:r>
              <a:rPr lang="en-US" dirty="0" smtClean="0"/>
              <a:t>Transforming CSS (e.g., AutoPrefixer)</a:t>
            </a:r>
          </a:p>
          <a:p>
            <a:r>
              <a:rPr lang="en-US" dirty="0" smtClean="0"/>
              <a:t>Busting the cache</a:t>
            </a:r>
          </a:p>
          <a:p>
            <a:r>
              <a:rPr lang="en-US" dirty="0" smtClean="0"/>
              <a:t>Optimizing images</a:t>
            </a:r>
          </a:p>
          <a:p>
            <a:r>
              <a:rPr lang="en-US" dirty="0" smtClean="0"/>
              <a:t>Copying files</a:t>
            </a:r>
          </a:p>
          <a:p>
            <a:r>
              <a:rPr lang="en-US" dirty="0" smtClean="0"/>
              <a:t>Watching files for changes</a:t>
            </a:r>
          </a:p>
          <a:p>
            <a:r>
              <a:rPr lang="en-US" dirty="0" smtClean="0"/>
              <a:t>Running unit tests</a:t>
            </a:r>
          </a:p>
          <a:p>
            <a:r>
              <a:rPr lang="en-US" dirty="0" smtClean="0"/>
              <a:t>Analyzing code (e.g., </a:t>
            </a:r>
            <a:r>
              <a:rPr lang="en-US" dirty="0" err="1" smtClean="0"/>
              <a:t>linting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If I have to remember, I’m going to forget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s://thinkingdriver.files.wordpress.com/2013/03/bicyc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47" y="1306251"/>
            <a:ext cx="5723681" cy="49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one with ASP.NET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Compelling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NuGet has been demoted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Open-source contributors neglect NuGet</a:t>
            </a:r>
          </a:p>
          <a:p>
            <a:endParaRPr lang="en-US" dirty="0"/>
          </a:p>
          <a:p>
            <a:r>
              <a:rPr lang="en-US" dirty="0" smtClean="0"/>
              <a:t>Use Bower or NPM for client-side assets</a:t>
            </a:r>
          </a:p>
          <a:p>
            <a:pPr lvl="1"/>
            <a:r>
              <a:rPr lang="en-US" dirty="0" smtClean="0"/>
              <a:t>Bower used for MVC 6’s unobtrusive JS</a:t>
            </a:r>
          </a:p>
          <a:p>
            <a:endParaRPr lang="en-US" dirty="0"/>
          </a:p>
          <a:p>
            <a:r>
              <a:rPr lang="en-US" dirty="0" smtClean="0"/>
              <a:t>From the </a:t>
            </a:r>
            <a:r>
              <a:rPr lang="en-US" dirty="0" smtClean="0">
                <a:hlinkClick r:id="rId2"/>
              </a:rPr>
              <a:t>ASP.NET docs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bit.ly/1lGF3s2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1795464"/>
            <a:ext cx="3108083" cy="143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910" y="3975774"/>
            <a:ext cx="8289059" cy="15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ASP.NET Bundling &amp; Minification is obsolete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bit.ly/1KEc29U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480543"/>
                  </p:ext>
                </p:extLst>
              </p:nvPr>
            </p:nvGraphicFramePr>
            <p:xfrm>
              <a:off x="754144" y="2412272"/>
              <a:ext cx="8814062" cy="29515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144" y="2412272"/>
                <a:ext cx="8814062" cy="29515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4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Command Palette &amp; Task </a:t>
            </a:r>
            <a:r>
              <a:rPr lang="en-US" dirty="0"/>
              <a:t>Runner Explorer </a:t>
            </a:r>
            <a:r>
              <a:rPr lang="en-US" dirty="0" smtClean="0"/>
              <a:t>make </a:t>
            </a:r>
            <a:r>
              <a:rPr lang="en-US" dirty="0"/>
              <a:t>it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use command line</a:t>
            </a:r>
          </a:p>
          <a:p>
            <a:endParaRPr lang="en-US" dirty="0"/>
          </a:p>
          <a:p>
            <a:r>
              <a:rPr lang="en-US" dirty="0" smtClean="0"/>
              <a:t>Bind tasks to VS events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30219"/>
            <a:ext cx="8034533" cy="162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17" y="1800518"/>
            <a:ext cx="6016882" cy="4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webextensions/webextension1.xml><?xml version="1.0" encoding="utf-8"?>
<we:webextension xmlns:we="http://schemas.microsoft.com/office/webextensions/webextension/2010/11" id="{6E2C49FD-3A31-4606-91EC-200B427234D2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head&gt;\n    &lt;meta charset=\&quot;utf-8\&quot; /&gt;\n    &lt;meta name=\&quot;viewport\&quot; content=\&quot;width=device-width, initial-scale=1.0\&quot;&gt;\n    &lt;title&gt;@ViewBag.Title - My ASP.NET Application&lt;/title&gt;\n    @Styles.Render(\&quot;~/Content/css\&quot;)\n    @Scripts.Render(\&quot;~/bundles/modernizr\&quot;)\n&lt;/head&gt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03D1D5C-EBE5-49EA-92BF-30229609D7F4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gulp = require('gulp');\nvar jshint = require('gulp-jshint');\n\ngulp.task('default', [], function () {\n    return gulp.src([\n            'gulpfile.js', \n            'Scripts/my/**/*.js'\n        ])\n        .pipe(jshint())\n        .pipe(jshint.reporter('jshint-stylish', {\n            verbose: true\n        }))\n        .pipe(jshint.reporter('fail'));\n});&quot;,&quot;ctags&quot;:{&quot;gulp&quot;:[{&quot;linenum&quot;:&quot;1&quot;,&quot;signature&quot;:&quot;var gulp = require('gulp');&quot;}],&quot;jshint&quot;:[{&quot;linenum&quot;:&quot;2&quot;,&quot;signature&quot;:&quot;var jshint = require('gulp-jshint')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BD8915D-5B1B-4883-9BDD-E6255488855D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module.exports = function (grunt) {\n    grunt.initConfig({\n        jshint: {\n            files: [\n                'gruntfile.js',\n                'Scripts/my/**/*.js'\n            ],            \n            options: {\n                jshintrc: 'jshintrc.json'\n            }\n        }\n    });\n\n    grunt.loadNpmTasks('grunt-contrib-jshint');\n\n    grunt.registerTask('default', ['jshint']);\n}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48C0673-904C-45C3-9CB5-C1A95C94A7D5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* 6 milliseconds */\nvar gulp = require('gulp');\nvar less = require('gulp-less');\nvar autoprefix = require('gulp-autoprefixer');\n\ngulp.task('css', function () {\n   gulp.src('assets/app.less')\n      .pipe(less())\n      .pipe(autoprefix('last 2 version', 'ie 8', 'ie 9'))\n      .pipe(gulp.dest('build'));\n});&quot;,&quot;ctags&quot;:{&quot;autoprefix&quot;:[{&quot;linenum&quot;:&quot;4&quot;,&quot;signature&quot;:&quot;var autoprefix = require('gulp-autoprefixer');&quot;}],&quot;gulp&quot;:[{&quot;linenum&quot;:&quot;2&quot;,&quot;signature&quot;:&quot;var gulp = require('gulp');&quot;}],&quot;less&quot;:[{&quot;linenum&quot;:&quot;3&quot;,&quot;signature&quot;:&quot;var less = require('gulp-less');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6FAD221-7313-46B0-89B7-7D3339AE77AC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* 50 milliseconds */\ngrunt.initConfig({\n   less: {\n      development: {\n         files: {\n            'build/tmp/app.css': 'assets/app.less'\n         }\n      }\n   },\n   autoprefixer: {\n      options: {\n         browsers: ['last 2 version', 'ie 8', 'ie 9']\n      },\n      multiple_files: {\n         expand: true,\n         flatten: true,\n         src: 'build/tmp/app.css',\n         dest: 'build/'\n      }\n   }\n});\n\ngrunt.loadNpmTasks('grunt-contrib-less');\ngrunt.loadNpmTasks('grunt-autoprefixer');\n\ngrunt.registerTask('css', ['less', 'autoprefixer']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3E43474-6A42-46FA-A28A-F56EC08C43D5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name\&quot;: \&quot;mvc6-gulp\&quot;,\n  \&quot;version\&quot;: \&quot;0.1.0\&quot;,\n  \&quot;description\&quot;: \&quot;MVC6 Gulp demo for the WI .NET Users Group meeting\&quot;,\n  \&quot;main\&quot;: \&quot;index.js\&quot;,\n  \&quot;scripts\&quot;: {\n    \&quot;test\&quot;: \&quot;echo \\\&quot;Error: no test specified\\\&quot; &amp;&amp; exit 1\&quot;\n  },\n  \&quot;author\&quot;: \&quot;Scott Addie\&quot;,\n  \&quot;license\&quot;: \&quot;MIT\&quot;\n}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B262B60-E39A-44B3-BFA7-546A547B5818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name\&quot;: \&quot;mvc6-gulp\&quot;,\n  \&quot;version\&quot;: \&quot;0.1.0\&quot;,\n  \&quot;description\&quot;: \&quot;MVC6 Gulp demo for the WI .NET Users Group meeting\&quot;,\n  \&quot;main\&quot;: \&quot;index.js\&quot;,\n  \&quot;scripts\&quot;: {\n    \&quot;test\&quot;: \&quot;echo \\\&quot;Error: no test specified\\\&quot; &amp;&amp; exit 1\&quot;\n  },\n  \&quot;author\&quot;: \&quot;Scott Addie\&quot;,\n  \&quot;license\&quot;: \&quot;MIT\&quot;,\n  \&quot;devDependencies\&quot;: {\n    \&quot;gulp\&quot;: \&quot;^3.9.0\&quot;\n  }\n}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C09A7FD-F6A6-4721-A579-1A939F9BAC0A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'use strict';\nvar gulp = require(\&quot;gulp\&quot;),\n  rimraf = require(\&quot;rimraf\&quot;),\n  project = require(\&quot;./project.json\&quot;);\n\nvar paths = {\n  webroot: \&quot;./\&quot; + project.webroot + \&quot;/\&quot;\n};\n\npaths.concatJsDest = paths.webroot + \&quot;js/site.min.js\&quot;;\npaths.concatCssDest = paths.webroot + \&quot;css/site.min.css\&quot;;\n\ngulp.task(\&quot;clean:js\&quot;, function(cb) {\n  rimraf(paths.concatJsDest, cb);\n});\n\ngulp.task(\&quot;clean:css\&quot;, function(cb) {\n  rimraf(paths.concatCssDest, cb);\n});\n\ngulp.task(\&quot;clean\&quot;, [\&quot;clean:js\&quot;, \&quot;clean:css\&quot;]);&quot;,&quot;ctags&quot;:{&quot;gulp&quot;:[{&quot;linenum&quot;:&quot;2&quot;,&quot;signature&quot;:&quot;var gulp = require(\&quot;gulp\&quot;),&quot;}],&quot;webroot&quot;:[{&quot;linenum&quot;:&quot;6&quot;,&quot;signature&quot;:&quot;paths::webroot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469</Words>
  <Application>Microsoft Office PowerPoint</Application>
  <PresentationFormat>Widescreen</PresentationFormat>
  <Paragraphs>161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Console</vt:lpstr>
      <vt:lpstr>Trebuchet MS</vt:lpstr>
      <vt:lpstr>Wingdings</vt:lpstr>
      <vt:lpstr>Wingdings 3</vt:lpstr>
      <vt:lpstr>Facet</vt:lpstr>
      <vt:lpstr>JavaScript Task Runners for the ASP.NET Developer</vt:lpstr>
      <vt:lpstr>About me and this talk</vt:lpstr>
      <vt:lpstr>What is a task runner?</vt:lpstr>
      <vt:lpstr>Common responsibilities of task runners</vt:lpstr>
      <vt:lpstr>If I have to remember, I’m going to forget</vt:lpstr>
      <vt:lpstr>Why to use one with ASP.NET</vt:lpstr>
      <vt:lpstr>1. NuGet has been demoted</vt:lpstr>
      <vt:lpstr>2. ASP.NET Bundling &amp; Minification is obsolete </vt:lpstr>
      <vt:lpstr>3. Command Palette &amp; Task Runner Explorer make it easy</vt:lpstr>
      <vt:lpstr>Which task runner should I use?</vt:lpstr>
      <vt:lpstr>Files vs. Streams</vt:lpstr>
      <vt:lpstr>Configuration vs. Code</vt:lpstr>
      <vt:lpstr>Performance comparison Processing 1 small LESS file</vt:lpstr>
      <vt:lpstr>Dashboard view</vt:lpstr>
      <vt:lpstr>Tweets from thought leaders How do I choose?</vt:lpstr>
      <vt:lpstr>Grunt needs training wheels</vt:lpstr>
      <vt:lpstr>Debugging Grunt tasks is frustrating</vt:lpstr>
      <vt:lpstr>…and the verdict is</vt:lpstr>
      <vt:lpstr>How to use Gulp in your project</vt:lpstr>
      <vt:lpstr>Prerequisites Node.js &amp; NPM (Node Package Manager)</vt:lpstr>
      <vt:lpstr>1. Create package.json file</vt:lpstr>
      <vt:lpstr>2. Install Gulp at system Level</vt:lpstr>
      <vt:lpstr>3. Install Gulp locally</vt:lpstr>
      <vt:lpstr>3. Install Gulp locally (cont.)</vt:lpstr>
      <vt:lpstr>4. Create gulpfile.js </vt:lpstr>
      <vt:lpstr>5. Run Gulp task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269</cp:revision>
  <dcterms:created xsi:type="dcterms:W3CDTF">2015-07-01T00:55:22Z</dcterms:created>
  <dcterms:modified xsi:type="dcterms:W3CDTF">2015-09-03T02:46:02Z</dcterms:modified>
</cp:coreProperties>
</file>