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322" r:id="rId4"/>
    <p:sldId id="329" r:id="rId5"/>
    <p:sldId id="328" r:id="rId6"/>
    <p:sldId id="330" r:id="rId7"/>
    <p:sldId id="323" r:id="rId8"/>
    <p:sldId id="324" r:id="rId9"/>
    <p:sldId id="332" r:id="rId10"/>
    <p:sldId id="333" r:id="rId11"/>
    <p:sldId id="325" r:id="rId12"/>
    <p:sldId id="331" r:id="rId13"/>
    <p:sldId id="32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49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59" autoAdjust="0"/>
  </p:normalViewPr>
  <p:slideViewPr>
    <p:cSldViewPr snapToGrid="0" showGuides="1">
      <p:cViewPr>
        <p:scale>
          <a:sx n="90" d="100"/>
          <a:sy n="90" d="100"/>
        </p:scale>
        <p:origin x="606" y="4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6B9A-ACA2-4D2C-AAF6-D8003DE9669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55A08-0E86-45D7-AB2B-D5F1B665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Key Vault takes precedence over Secret Manager at runtime, since it’s more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393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34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“Meet John: an overworked, underpaid developer fueled by caffeine and pizza.”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95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5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7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VS SUPPORT</a:t>
            </a:r>
          </a:p>
          <a:p>
            <a:r>
              <a:rPr lang="en-US" dirty="0"/>
              <a:t>- .NET Core support ONLY in 15.7 (</a:t>
            </a:r>
            <a:r>
              <a:rPr lang="en-US" dirty="0" err="1"/>
              <a:t>secrets.json</a:t>
            </a:r>
            <a:r>
              <a:rPr lang="en-US" dirty="0"/>
              <a:t>)</a:t>
            </a:r>
          </a:p>
          <a:p>
            <a:r>
              <a:rPr lang="en-US" dirty="0"/>
              <a:t>- .NET Framework support in 15.8 (secrets.xml)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991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27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41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31B-6F61-4131-8791-6087567D0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ED84-6CE0-4163-8350-CEC7CC97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6B0E-77DE-4753-BC19-C7FBDC59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BCCA-A401-4E41-889A-F4F29C8C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AF28-5E37-4703-B745-260544D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7136-BDD6-4366-B1B8-00806C3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78C7-6E13-4291-A1C9-6565E03F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519B-C3C4-4B1D-B1AD-68B23692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C8F1-68F8-41D6-9514-FBECD8A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222-9E55-4898-B6F0-5A178309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2D19D-A21A-447C-B2D5-871DDB9C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59DA-117A-470F-8DA4-910CF1EB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FE40-6354-45F1-B342-140D9B2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FFD5-5236-4E05-95E9-153B7E7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768B-3159-4A2B-9F04-25260D7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0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354-43B8-4176-A9B2-F03FC82F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FF98-2B17-48F1-8913-6239D286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57D2-32C2-4AA7-A060-B2F7CC8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2577-C7F9-4485-9EC9-C899A37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B8DC-092E-499C-B1A4-9D7F8E9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4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1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CAC-91C0-4F8C-BCA1-442A8544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366B-C743-450D-92D0-0F80398B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7962-F2B9-4EB1-800F-78DB5225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48F7-A1E0-404B-A261-644C555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586B-F38F-4D81-A20C-EA09EA1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913A-575B-4C0E-9BC4-F72E980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8F1F-C79C-4299-B4DE-2B5A1C9BE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51D4-1717-4E27-97F6-C7A8795D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1214-0042-4D0D-9DDD-8F0A712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7B05-5CCD-41ED-82A4-EA174FF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03C4-D149-4D0D-9E40-B1AD955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BC2-3C95-495F-8666-38CDA7E1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E9D-33C9-4AE0-83BE-16FB44D6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531B-055F-4D7A-861D-1CCA8ED6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A1990-957A-4E67-8A79-F1DB04D4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19736-9954-499C-833D-B80E1433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F96D-3B9F-463B-A5F0-9854F458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AB6D-CD75-4EFA-A193-0B33C77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616D0-8475-4237-A95E-3BB37278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AC91-DA49-4771-946E-46775E1D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5BAD3-F9C3-4B6E-964D-113E7C1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06BA4-CB95-49B0-A9C0-476E7C7C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50B-373D-4A94-BD43-5678474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D9423-4A57-4694-BBAF-FA425D3B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A4124-052F-4B11-AA63-5AC8BA58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8BE6-6126-4E47-94FD-5D4B247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EBBF-1F95-46A0-A719-B5510C4E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8433-F602-45AB-AE04-EEA127B7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6607-1252-4AC6-9734-F1C77911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1919-719F-4C66-847E-40CDCC67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5029-368B-4496-B3EF-5B42BBA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8800-ABA2-46E5-AA0B-C0593C6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664-C4DD-45B8-895F-F4AE576B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BCD5-A163-448F-A63E-DB86A632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DA5C-974F-44F4-ADB5-2FDAAD0A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ABFE-34B7-43A8-BDB6-C3BE3B58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A429-2AC5-4FA0-9E77-B02B71C6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EDB5-23F7-492C-99A4-53E0DFC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25A9-2099-414D-90C3-2BA9260E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65B7-9DDF-40A0-B62C-15AC2812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2AFF-6378-4A44-B950-6C61C7A7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C315-F9E5-404E-A1A4-BAE46B97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EB31-1714-45C5-9251-C27E8127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5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microsoft.com/azure/key-vault/vs-key-vault-add-connected-servi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D0596-1061-47F4-A651-94E3F1B4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8" y="3107691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Protecting App Secrets</a:t>
            </a:r>
            <a:br>
              <a:rPr lang="en-US" sz="4600" dirty="0"/>
            </a:br>
            <a:r>
              <a:rPr lang="en-US" sz="4600" dirty="0"/>
              <a:t>with .NET Core &amp;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11E06-7CDF-4EC3-9BEB-AF30B91D2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99" y="5946883"/>
            <a:ext cx="6618051" cy="911117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Scott Addie | @</a:t>
            </a:r>
            <a:r>
              <a:rPr lang="en-US" sz="2000" b="1" dirty="0" err="1"/>
              <a:t>Scott_Addie</a:t>
            </a:r>
            <a:r>
              <a:rPr lang="en-US" sz="2000" b="1" dirty="0"/>
              <a:t> | Senior Content Developer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S logo white">
            <a:extLst>
              <a:ext uri="{FF2B5EF4-FFF2-40B4-BE49-F238E27FC236}">
                <a16:creationId xmlns:a16="http://schemas.microsoft.com/office/drawing/2014/main" id="{6133ABA2-A03B-41E7-861B-1D6BFE865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12435" y="5836077"/>
            <a:ext cx="3079129" cy="662012"/>
          </a:xfrm>
          <a:prstGeom prst="rect">
            <a:avLst/>
          </a:prstGeom>
        </p:spPr>
      </p:pic>
      <p:pic>
        <p:nvPicPr>
          <p:cNvPr id="8" name="Picture 7" descr="A picture containing indoor, floor&#10;&#10;Description generated with high confidence">
            <a:extLst>
              <a:ext uri="{FF2B5EF4-FFF2-40B4-BE49-F238E27FC236}">
                <a16:creationId xmlns:a16="http://schemas.microsoft.com/office/drawing/2014/main" id="{3FBEDCD0-3F7F-4524-BD17-DB57A5360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638626"/>
            <a:ext cx="5080000" cy="3810000"/>
          </a:xfrm>
          <a:prstGeom prst="rect">
            <a:avLst/>
          </a:prstGeom>
          <a:solidFill>
            <a:srgbClr val="498BE9"/>
          </a:solidFill>
        </p:spPr>
      </p:pic>
    </p:spTree>
    <p:extLst>
      <p:ext uri="{BB962C8B-B14F-4D97-AF65-F5344CB8AC3E}">
        <p14:creationId xmlns:p14="http://schemas.microsoft.com/office/powerpoint/2010/main" val="127483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Azure Key Vault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VS 15.7 introduces Connected Services node Key Vault creation</a:t>
            </a:r>
          </a:p>
          <a:p>
            <a:pPr lvl="1"/>
            <a:r>
              <a:rPr lang="en-US" dirty="0"/>
              <a:t>Solution Explorer &gt; double-click Connected Services &gt; Secure Secrets with Azure Key Vault</a:t>
            </a:r>
          </a:p>
        </p:txBody>
      </p:sp>
    </p:spTree>
    <p:extLst>
      <p:ext uri="{BB962C8B-B14F-4D97-AF65-F5344CB8AC3E}">
        <p14:creationId xmlns:p14="http://schemas.microsoft.com/office/powerpoint/2010/main" val="133289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1D5618-6BDF-4FDD-A68D-6252FC8A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solutions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1B5F89-CEA0-4F9B-8FF2-082E53048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91185"/>
              </p:ext>
            </p:extLst>
          </p:nvPr>
        </p:nvGraphicFramePr>
        <p:xfrm>
          <a:off x="976923" y="2017151"/>
          <a:ext cx="8575201" cy="301752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374195">
                  <a:extLst>
                    <a:ext uri="{9D8B030D-6E8A-4147-A177-3AD203B41FA5}">
                      <a16:colId xmlns:a16="http://schemas.microsoft.com/office/drawing/2014/main" val="3393553294"/>
                    </a:ext>
                  </a:extLst>
                </a:gridCol>
                <a:gridCol w="2623693">
                  <a:extLst>
                    <a:ext uri="{9D8B030D-6E8A-4147-A177-3AD203B41FA5}">
                      <a16:colId xmlns:a16="http://schemas.microsoft.com/office/drawing/2014/main" val="3103465248"/>
                    </a:ext>
                  </a:extLst>
                </a:gridCol>
                <a:gridCol w="2577313">
                  <a:extLst>
                    <a:ext uri="{9D8B030D-6E8A-4147-A177-3AD203B41FA5}">
                      <a16:colId xmlns:a16="http://schemas.microsoft.com/office/drawing/2014/main" val="13296479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Secret 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Azure Key Vault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12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Environments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Dev, Prod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24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Pricing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$0.03 / 10k operations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695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Encryption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49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Storage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Local machine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Azure Storage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63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2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3AB34-3270-4436-AF86-1E8F97294E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2050"/>
              </a:clrFrom>
              <a:clrTo>
                <a:srgbClr val="00205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97082" cy="4351338"/>
          </a:xfrm>
        </p:spPr>
        <p:txBody>
          <a:bodyPr/>
          <a:lstStyle/>
          <a:p>
            <a:r>
              <a:rPr lang="en-US" dirty="0">
                <a:hlinkClick r:id="rId4"/>
              </a:rPr>
              <a:t>https://docs.microsoft.com/aspnet/core/security/app-secrets</a:t>
            </a:r>
          </a:p>
          <a:p>
            <a:r>
              <a:rPr lang="en-US" dirty="0">
                <a:hlinkClick r:id="rId4"/>
              </a:rPr>
              <a:t>https://docs.microsoft.com/azure/key-vault/vs-key-vault-add-connected-service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Secret Manager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otolia_76024062_V_S">
            <a:hlinkClick r:id="" action="ppaction://media"/>
            <a:extLst>
              <a:ext uri="{FF2B5EF4-FFF2-40B4-BE49-F238E27FC236}">
                <a16:creationId xmlns:a16="http://schemas.microsoft.com/office/drawing/2014/main" id="{B31ABEEA-A3E5-4B5D-9413-0B23A4238CB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8065360" cy="454386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547C73-C79E-4342-88F3-274D5A6BA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86974"/>
              </p:ext>
            </p:extLst>
          </p:nvPr>
        </p:nvGraphicFramePr>
        <p:xfrm>
          <a:off x="1775690" y="4656406"/>
          <a:ext cx="9614799" cy="1920240"/>
        </p:xfrm>
        <a:graphic>
          <a:graphicData uri="http://schemas.openxmlformats.org/drawingml/2006/table">
            <a:tbl>
              <a:tblPr firstRow="1" bandRow="1"/>
              <a:tblGrid>
                <a:gridCol w="961479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ConnectionStrings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"Server=(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localdb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)\\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mssqllocaldb;Database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=Movie-1;User Id=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johndoe;Password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=pass123;MultipleActiveResultSets=true"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770562-2FDF-4CDD-A6C1-8993A8BDF880}"/>
              </a:ext>
            </a:extLst>
          </p:cNvPr>
          <p:cNvSpPr/>
          <p:nvPr/>
        </p:nvSpPr>
        <p:spPr>
          <a:xfrm>
            <a:off x="1769428" y="4209837"/>
            <a:ext cx="2900800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appsettings.json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C3BD9FA-65EB-4386-801D-29957407726C}"/>
              </a:ext>
            </a:extLst>
          </p:cNvPr>
          <p:cNvSpPr/>
          <p:nvPr/>
        </p:nvSpPr>
        <p:spPr>
          <a:xfrm flipV="1">
            <a:off x="1362891" y="2901542"/>
            <a:ext cx="1800665" cy="130829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57BB9-2330-486F-9C16-E1B2A227C476}"/>
              </a:ext>
            </a:extLst>
          </p:cNvPr>
          <p:cNvSpPr/>
          <p:nvPr/>
        </p:nvSpPr>
        <p:spPr>
          <a:xfrm>
            <a:off x="2269067" y="5610578"/>
            <a:ext cx="1049866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C8A40-85D1-4203-A0B0-AC5EECB8A621}"/>
              </a:ext>
            </a:extLst>
          </p:cNvPr>
          <p:cNvSpPr/>
          <p:nvPr/>
        </p:nvSpPr>
        <p:spPr>
          <a:xfrm>
            <a:off x="4625072" y="5610578"/>
            <a:ext cx="1049866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0F965-92A7-4C9C-9B62-C7C2A5EDDC39}"/>
              </a:ext>
            </a:extLst>
          </p:cNvPr>
          <p:cNvSpPr txBox="1"/>
          <p:nvPr/>
        </p:nvSpPr>
        <p:spPr>
          <a:xfrm>
            <a:off x="0" y="-1129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add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A697C-8B6E-41A5-9C40-0276CB55C4A9}"/>
              </a:ext>
            </a:extLst>
          </p:cNvPr>
          <p:cNvSpPr txBox="1"/>
          <p:nvPr/>
        </p:nvSpPr>
        <p:spPr>
          <a:xfrm>
            <a:off x="0" y="333121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commit –m “Add connection string to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appsettings.json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93489-0C2B-42E6-8A48-D28D60218A08}"/>
              </a:ext>
            </a:extLst>
          </p:cNvPr>
          <p:cNvSpPr txBox="1"/>
          <p:nvPr/>
        </p:nvSpPr>
        <p:spPr>
          <a:xfrm>
            <a:off x="0" y="67272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push origin master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9763A-D482-48C4-87E9-CF77260226F3}"/>
              </a:ext>
            </a:extLst>
          </p:cNvPr>
          <p:cNvSpPr txBox="1"/>
          <p:nvPr/>
        </p:nvSpPr>
        <p:spPr>
          <a:xfrm>
            <a:off x="0" y="1006887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asdfkasdfkjlasdflkhadfgjfg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2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3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next morning…</a:t>
            </a:r>
          </a:p>
        </p:txBody>
      </p:sp>
      <p:pic>
        <p:nvPicPr>
          <p:cNvPr id="8" name="Picture 7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71FCADA6-696A-4ED2-990A-3F2CBE502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1871581" y="643466"/>
            <a:ext cx="8448838" cy="475244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B9FB39A-A549-4D46-9791-26E2867AFCEA}"/>
              </a:ext>
            </a:extLst>
          </p:cNvPr>
          <p:cNvSpPr/>
          <p:nvPr/>
        </p:nvSpPr>
        <p:spPr>
          <a:xfrm flipH="1">
            <a:off x="2050962" y="115900"/>
            <a:ext cx="2743199" cy="1819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Ugh, this is bad!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8181221-97DC-410E-AA41-4CF0C1DAAD06}"/>
              </a:ext>
            </a:extLst>
          </p:cNvPr>
          <p:cNvSpPr/>
          <p:nvPr/>
        </p:nvSpPr>
        <p:spPr>
          <a:xfrm>
            <a:off x="7647558" y="95660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Did John push his credentials to the repo last night?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AF4DF97-FC4A-43FB-9BB9-0F87856EA94D}"/>
              </a:ext>
            </a:extLst>
          </p:cNvPr>
          <p:cNvSpPr/>
          <p:nvPr/>
        </p:nvSpPr>
        <p:spPr>
          <a:xfrm>
            <a:off x="5535060" y="37151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appears so…</a:t>
            </a:r>
          </a:p>
        </p:txBody>
      </p:sp>
    </p:spTree>
    <p:extLst>
      <p:ext uri="{BB962C8B-B14F-4D97-AF65-F5344CB8AC3E}">
        <p14:creationId xmlns:p14="http://schemas.microsoft.com/office/powerpoint/2010/main" val="2776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B3BE2-6CEC-4113-AD2B-C2B921B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 ticking time bomb in a public repo…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70BC1-75C4-4866-8ECB-CDBC588B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3" y="1716258"/>
            <a:ext cx="11894014" cy="4489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36FFB-654E-4CD8-B9A0-724062B5D912}"/>
              </a:ext>
            </a:extLst>
          </p:cNvPr>
          <p:cNvSpPr/>
          <p:nvPr/>
        </p:nvSpPr>
        <p:spPr>
          <a:xfrm>
            <a:off x="372533" y="5305778"/>
            <a:ext cx="3612445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Developer:</a:t>
            </a:r>
          </a:p>
          <a:p>
            <a:pPr marL="0" indent="0">
              <a:buNone/>
            </a:pPr>
            <a:r>
              <a:rPr lang="en-US" dirty="0"/>
              <a:t>“I want my ASP.NET Core app’s sensitive configuration data to be protected, without having to write the code myself.”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CISO:</a:t>
            </a:r>
          </a:p>
          <a:p>
            <a:pPr marL="0" indent="0">
              <a:buNone/>
            </a:pPr>
            <a:r>
              <a:rPr lang="en-US" dirty="0"/>
              <a:t>“I want to know that our apps comply with FIPS 140-2 Level 2 HSMs for secure key management.”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</a:t>
            </a:r>
          </a:p>
          <a:p>
            <a:r>
              <a:rPr lang="en-US" dirty="0"/>
              <a:t>Visual Studio 2017</a:t>
            </a:r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dotnet user-secrets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- or -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3500" b="1" dirty="0"/>
              <a:t>&gt;</a:t>
            </a:r>
            <a:r>
              <a:rPr lang="en-US" dirty="0"/>
              <a:t> right-click project </a:t>
            </a:r>
            <a:r>
              <a:rPr lang="en-US" sz="3500" b="1" dirty="0"/>
              <a:t>&gt;</a:t>
            </a:r>
            <a:r>
              <a:rPr lang="en-US" dirty="0"/>
              <a:t> Manage User Secrets</a:t>
            </a:r>
          </a:p>
        </p:txBody>
      </p:sp>
    </p:spTree>
    <p:extLst>
      <p:ext uri="{BB962C8B-B14F-4D97-AF65-F5344CB8AC3E}">
        <p14:creationId xmlns:p14="http://schemas.microsoft.com/office/powerpoint/2010/main" val="129170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Movies:Password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“pass123”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ounded Rectangle 34">
            <a:extLst>
              <a:ext uri="{FF2B5EF4-FFF2-40B4-BE49-F238E27FC236}">
                <a16:creationId xmlns:a16="http://schemas.microsoft.com/office/drawing/2014/main" id="{077CB370-22FE-4090-AAD0-2DF355C68841}"/>
              </a:ext>
            </a:extLst>
          </p:cNvPr>
          <p:cNvSpPr/>
          <p:nvPr/>
        </p:nvSpPr>
        <p:spPr>
          <a:xfrm>
            <a:off x="1083272" y="3429000"/>
            <a:ext cx="9062157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3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38C17031-0BA0-4706-8ED9-57F2EB289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50" y="3556720"/>
            <a:ext cx="507863" cy="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46F8F4-4512-484A-933F-4FCFDDCDC8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65" y="3556720"/>
            <a:ext cx="385752" cy="454164"/>
          </a:xfrm>
          <a:prstGeom prst="rect">
            <a:avLst/>
          </a:prstGeom>
        </p:spPr>
      </p:pic>
      <p:pic>
        <p:nvPicPr>
          <p:cNvPr id="15" name="Picture 6" descr="C:\temp\WinAzure_rgb_Wht_S.png">
            <a:extLst>
              <a:ext uri="{FF2B5EF4-FFF2-40B4-BE49-F238E27FC236}">
                <a16:creationId xmlns:a16="http://schemas.microsoft.com/office/drawing/2014/main" id="{9E236C65-B717-4E03-A30D-5799CF2DF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5297712" y="3568233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4BE7E3-F985-4FC4-8D5C-A84E7CB244A3}"/>
              </a:ext>
            </a:extLst>
          </p:cNvPr>
          <p:cNvCxnSpPr>
            <a:cxnSpLocks/>
          </p:cNvCxnSpPr>
          <p:nvPr/>
        </p:nvCxnSpPr>
        <p:spPr>
          <a:xfrm>
            <a:off x="5211002" y="3437725"/>
            <a:ext cx="0" cy="670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FD9B3F-F792-46B2-9774-C75647C484FD}"/>
              </a:ext>
            </a:extLst>
          </p:cNvPr>
          <p:cNvSpPr txBox="1"/>
          <p:nvPr/>
        </p:nvSpPr>
        <p:spPr>
          <a:xfrm>
            <a:off x="2061716" y="3610578"/>
            <a:ext cx="386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~/.</a:t>
            </a:r>
            <a:r>
              <a:rPr lang="en-US" b="1" dirty="0" err="1"/>
              <a:t>microsoft</a:t>
            </a:r>
            <a:r>
              <a:rPr lang="en-US" b="1" dirty="0"/>
              <a:t>/</a:t>
            </a:r>
            <a:r>
              <a:rPr lang="en-US" b="1" dirty="0" err="1"/>
              <a:t>usersecrets</a:t>
            </a:r>
            <a:r>
              <a:rPr lang="en-US" b="1" dirty="0"/>
              <a:t>/&lt;id&gt;/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146A5-2A1D-4338-A475-43BF6F17EBA0}"/>
              </a:ext>
            </a:extLst>
          </p:cNvPr>
          <p:cNvSpPr txBox="1"/>
          <p:nvPr/>
        </p:nvSpPr>
        <p:spPr>
          <a:xfrm>
            <a:off x="5803635" y="3638222"/>
            <a:ext cx="428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%APPDATA%\Microsoft\</a:t>
            </a:r>
            <a:r>
              <a:rPr lang="en-US" b="1" dirty="0" err="1"/>
              <a:t>UserSecrets</a:t>
            </a:r>
            <a:r>
              <a:rPr lang="en-US" b="1" dirty="0"/>
              <a:t>\&lt;id&gt;\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7C1FFF0-174A-454A-90B0-BBEC81F03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6997"/>
              </p:ext>
            </p:extLst>
          </p:nvPr>
        </p:nvGraphicFramePr>
        <p:xfrm>
          <a:off x="2932563" y="5304335"/>
          <a:ext cx="4556877" cy="1310640"/>
        </p:xfrm>
        <a:graphic>
          <a:graphicData uri="http://schemas.openxmlformats.org/drawingml/2006/table">
            <a:tbl>
              <a:tblPr firstRow="1" bandRow="1"/>
              <a:tblGrid>
                <a:gridCol w="4556877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"pass123",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EE34EF64-5E28-4C84-9F46-DB4686EB6269}"/>
              </a:ext>
            </a:extLst>
          </p:cNvPr>
          <p:cNvSpPr/>
          <p:nvPr/>
        </p:nvSpPr>
        <p:spPr>
          <a:xfrm>
            <a:off x="2926300" y="4857766"/>
            <a:ext cx="1374817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secret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>
            <a:off x="4998875" y="2711302"/>
            <a:ext cx="424254" cy="628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CCD985B-8017-47CC-868C-6B7DA89AA851}"/>
              </a:ext>
            </a:extLst>
          </p:cNvPr>
          <p:cNvSpPr/>
          <p:nvPr/>
        </p:nvSpPr>
        <p:spPr>
          <a:xfrm rot="2984580">
            <a:off x="4612609" y="4135011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0" grpId="0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VS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426</Words>
  <Application>Microsoft Office PowerPoint</Application>
  <PresentationFormat>Widescreen</PresentationFormat>
  <Paragraphs>89</Paragraphs>
  <Slides>12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 New</vt:lpstr>
      <vt:lpstr>Segoe UI Light</vt:lpstr>
      <vt:lpstr>Office Theme</vt:lpstr>
      <vt:lpstr>1_Office Theme</vt:lpstr>
      <vt:lpstr>Protecting App Secrets with .NET Core &amp; Azure</vt:lpstr>
      <vt:lpstr>Agenda</vt:lpstr>
      <vt:lpstr>PowerPoint Presentation</vt:lpstr>
      <vt:lpstr>The next morning…</vt:lpstr>
      <vt:lpstr>A ticking time bomb in a public repo…</vt:lpstr>
      <vt:lpstr>Problem statements</vt:lpstr>
      <vt:lpstr>Secret Manager</vt:lpstr>
      <vt:lpstr>Secret Manager: .NET Core CLI</vt:lpstr>
      <vt:lpstr>Secret Manager: VS 2017</vt:lpstr>
      <vt:lpstr>Azure Key Vault</vt:lpstr>
      <vt:lpstr>Comparison of solutions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App Secrets with .NET Core &amp; Azure</dc:title>
  <dc:creator>Scott Addie</dc:creator>
  <cp:lastModifiedBy>Scott Addie</cp:lastModifiedBy>
  <cp:revision>61</cp:revision>
  <dcterms:created xsi:type="dcterms:W3CDTF">2018-08-28T18:44:31Z</dcterms:created>
  <dcterms:modified xsi:type="dcterms:W3CDTF">2018-08-29T20:06:06Z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2018-08-28T18:44:41.9826274Z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