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25"/>
  </p:notesMasterIdLst>
  <p:sldIdLst>
    <p:sldId id="256" r:id="rId2"/>
    <p:sldId id="258" r:id="rId3"/>
    <p:sldId id="285" r:id="rId4"/>
    <p:sldId id="286" r:id="rId5"/>
    <p:sldId id="290" r:id="rId6"/>
    <p:sldId id="291" r:id="rId7"/>
    <p:sldId id="296" r:id="rId8"/>
    <p:sldId id="297" r:id="rId9"/>
    <p:sldId id="298" r:id="rId10"/>
    <p:sldId id="287" r:id="rId11"/>
    <p:sldId id="293" r:id="rId12"/>
    <p:sldId id="279" r:id="rId13"/>
    <p:sldId id="300" r:id="rId14"/>
    <p:sldId id="301" r:id="rId15"/>
    <p:sldId id="303" r:id="rId16"/>
    <p:sldId id="302" r:id="rId17"/>
    <p:sldId id="292" r:id="rId18"/>
    <p:sldId id="295" r:id="rId19"/>
    <p:sldId id="299" r:id="rId20"/>
    <p:sldId id="304" r:id="rId21"/>
    <p:sldId id="289" r:id="rId22"/>
    <p:sldId id="29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>
        <p:scale>
          <a:sx n="50" d="100"/>
          <a:sy n="50" d="100"/>
        </p:scale>
        <p:origin x="1226" y="3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E24BE-8A14-406C-93AE-FEDF4702362B}" type="datetimeFigureOut">
              <a:rPr lang="en-US" smtClean="0"/>
              <a:t>11/7/2015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FDA5-6DC3-4FE0-BF42-6D07B5EE4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7A7-D1E9-49FE-B288-75D755D02F1B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A9-CCEE-4E49-AF50-9A9178C093F5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E7F5-B2E5-489A-976D-734D7F853DE3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727-5F18-4B62-81B5-C092F8CCA971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96D5-BBCA-4EE5-AC34-2F838BA68892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594A-105F-4330-BE78-40BFD5E05FF3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B467-0635-440B-9BC4-DA322DD73B70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D92D-E3A5-4B10-B1FC-D041F161170C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8EA-D952-4AE1-A6E7-E6731635F9D2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2A52-9E14-487A-A3FB-E00D36231CE7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72F-91C6-447B-8CFD-10CC50FBFEAC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A931-94B6-4C88-A7AC-0B43FAFFEEC1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C6B2-4719-4EFD-BB2D-A2C62F0625B7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54B-2176-4BC1-BC54-F80551EDB034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BE7C-717C-4AB2-A881-24835FA94B24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4C3D-17A3-49F5-8381-0500C8735BF2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21-EA8F-4F92-87B7-59E96BBC3974}" type="datetime1">
              <a:rPr lang="en-US" smtClean="0"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scottaddie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github.com/scottaddi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in/scottaddie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twitter.com/Scott_Addie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github.com/jrieken/es6-vscode-sample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code.visualstudio.com/Docs" TargetMode="External"/><Relationship Id="rId4" Type="http://schemas.openxmlformats.org/officeDocument/2006/relationships/hyperlink" Target="http://docs.asp.net/en/latest/client-side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 to JavaScript Tooling in Visual Studio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November </a:t>
            </a:r>
            <a:r>
              <a:rPr lang="en-US" dirty="0"/>
              <a:t>9</a:t>
            </a:r>
            <a:r>
              <a:rPr lang="en-US" dirty="0" smtClean="0"/>
              <a:t>, 2015</a:t>
            </a:r>
          </a:p>
          <a:p>
            <a:r>
              <a:rPr lang="en-US" dirty="0" err="1" smtClean="0"/>
              <a:t>MadJS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661" y="1454192"/>
            <a:ext cx="950342" cy="9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Schema Support</a:t>
            </a:r>
            <a:br>
              <a:rPr lang="en-US" dirty="0" smtClean="0"/>
            </a:br>
            <a:r>
              <a:rPr lang="en-US" sz="2000" dirty="0" smtClean="0"/>
              <a:t>json.schemastore.org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endParaRPr lang="en-US" dirty="0"/>
          </a:p>
          <a:p>
            <a:pPr lvl="1"/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smtClean="0"/>
              <a:t>Bower</a:t>
            </a:r>
          </a:p>
          <a:p>
            <a:pPr lvl="1"/>
            <a:r>
              <a:rPr lang="en-US" dirty="0" err="1" smtClean="0"/>
              <a:t>bower.json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bowerrc</a:t>
            </a:r>
            <a:endParaRPr lang="en-US" dirty="0" smtClean="0"/>
          </a:p>
          <a:p>
            <a:r>
              <a:rPr lang="en-US" dirty="0" smtClean="0"/>
              <a:t>JSCS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jscsrc</a:t>
            </a:r>
            <a:endParaRPr lang="en-US" dirty="0" smtClean="0"/>
          </a:p>
          <a:p>
            <a:r>
              <a:rPr lang="en-US" dirty="0" err="1" smtClean="0"/>
              <a:t>JSHint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jshintrc</a:t>
            </a:r>
            <a:endParaRPr lang="en-US" dirty="0" smtClean="0"/>
          </a:p>
          <a:p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sconfig.json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446" y="181830"/>
            <a:ext cx="4962525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2825262" y="2368061"/>
            <a:ext cx="3458307" cy="468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0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r>
              <a:rPr lang="en-US" dirty="0" smtClean="0"/>
              <a:t> Schema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11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" y="1222035"/>
            <a:ext cx="10575176" cy="563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Extending JSON Schema Support for </a:t>
            </a:r>
            <a:r>
              <a:rPr lang="en-US" dirty="0" err="1" smtClean="0"/>
              <a:t>ESLint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53" y="2844716"/>
            <a:ext cx="886719" cy="8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2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IntelliSense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Prerequisite: </a:t>
            </a:r>
            <a:r>
              <a:rPr lang="en-US" dirty="0" err="1" smtClean="0"/>
              <a:t>TypeScript</a:t>
            </a:r>
            <a:r>
              <a:rPr lang="en-US" dirty="0" smtClean="0"/>
              <a:t> Definition Manager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install –g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tsd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e.g., Angular support: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tsd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query angular –r -o --action install --save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IntelliSense in Command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4707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…or Enable IntelliSense in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633537"/>
            <a:ext cx="109442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IntelliSense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8164"/>
            <a:ext cx="9233535" cy="50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</a:t>
            </a:r>
            <a:r>
              <a:rPr lang="en-US" sz="4400" dirty="0" smtClean="0">
                <a:latin typeface="Lucida Console" panose="020B0609040504020204" pitchFamily="49" charset="0"/>
              </a:rPr>
              <a:t>    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Enabling </a:t>
            </a:r>
            <a:r>
              <a:rPr lang="en-US" dirty="0" err="1" smtClean="0"/>
              <a:t>CommonJS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8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062" y="2352087"/>
            <a:ext cx="2924189" cy="15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Task Runners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Palette</a:t>
            </a:r>
          </a:p>
          <a:p>
            <a:pPr lvl="1"/>
            <a:r>
              <a:rPr lang="en-US" dirty="0" smtClean="0"/>
              <a:t>Discoverable</a:t>
            </a:r>
          </a:p>
          <a:p>
            <a:pPr lvl="1"/>
            <a:r>
              <a:rPr lang="en-US" dirty="0" err="1" smtClean="0"/>
              <a:t>Launchable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class support for:</a:t>
            </a:r>
          </a:p>
          <a:p>
            <a:pPr lvl="1"/>
            <a:r>
              <a:rPr lang="en-US" dirty="0" smtClean="0"/>
              <a:t>Grunt</a:t>
            </a:r>
          </a:p>
          <a:p>
            <a:pPr lvl="1"/>
            <a:r>
              <a:rPr lang="en-US" dirty="0" smtClean="0"/>
              <a:t>Gulp</a:t>
            </a:r>
          </a:p>
          <a:p>
            <a:pPr lvl="1"/>
            <a:r>
              <a:rPr lang="en-US" dirty="0" smtClean="0"/>
              <a:t>Jake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444" y="160527"/>
            <a:ext cx="6486525" cy="654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 rot="20872969">
            <a:off x="3171670" y="1731600"/>
            <a:ext cx="5023471" cy="64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&gt;Tasks: Run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8" y="1841500"/>
            <a:ext cx="11585832" cy="32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and this talk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Scott Addie</a:t>
            </a:r>
          </a:p>
          <a:p>
            <a:pPr marL="0" indent="0">
              <a:buNone/>
            </a:pPr>
            <a:r>
              <a:rPr lang="en-US" dirty="0" smtClean="0"/>
              <a:t>.NET Solutions Architect</a:t>
            </a:r>
          </a:p>
          <a:p>
            <a:pPr marL="0" indent="0">
              <a:buNone/>
            </a:pPr>
            <a:r>
              <a:rPr lang="en-US" dirty="0" smtClean="0"/>
              <a:t>MCSD (Web Apps)</a:t>
            </a:r>
          </a:p>
          <a:p>
            <a:pPr marL="0" indent="0">
              <a:buNone/>
            </a:pPr>
            <a:r>
              <a:rPr lang="en-US" dirty="0" smtClean="0"/>
              <a:t>Visual Studio Code Insider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17819" y="2160589"/>
            <a:ext cx="5256186" cy="3880773"/>
          </a:xfrm>
        </p:spPr>
        <p:txBody>
          <a:bodyPr/>
          <a:lstStyle/>
          <a:p>
            <a:pPr lvl="1"/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scottaddie</a:t>
            </a:r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dirty="0" smtClean="0">
                <a:hlinkClick r:id="rId3"/>
              </a:rPr>
              <a:t>ScottAddie.com</a:t>
            </a:r>
            <a:endParaRPr lang="en-US" dirty="0" smtClean="0"/>
          </a:p>
          <a:p>
            <a:pPr lvl="1"/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@Scott_Addie</a:t>
            </a:r>
            <a:endParaRPr lang="en-US" dirty="0" smtClean="0"/>
          </a:p>
          <a:p>
            <a:pPr lvl="1"/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LinkedIn.com/in/scottaddie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80" y="3563307"/>
            <a:ext cx="682893" cy="555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92" y="4238379"/>
            <a:ext cx="658867" cy="658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45" y="2748073"/>
            <a:ext cx="868219" cy="663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91" y="1930400"/>
            <a:ext cx="817673" cy="817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11478"/>
            <a:ext cx="1883848" cy="202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7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Discovering &amp; Debugging Gulp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35" y="2617867"/>
            <a:ext cx="509344" cy="11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Debugging Mocha Unit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6" y="2818002"/>
            <a:ext cx="962707" cy="9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VS Code for JavaScript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83" y="2806847"/>
            <a:ext cx="831066" cy="9537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2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6" y="2223756"/>
            <a:ext cx="4412634" cy="4412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Scan QR for slides: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10860" y="2160589"/>
            <a:ext cx="4184034" cy="3880773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Official VS Code website</a:t>
            </a:r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 smtClean="0">
                <a:hlinkClick r:id="rId5"/>
              </a:rPr>
              <a:t>VS Code Docs</a:t>
            </a:r>
            <a:endParaRPr lang="en-US" dirty="0" smtClean="0">
              <a:hlinkClick r:id="rId4"/>
            </a:endParaRPr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r>
              <a:rPr lang="en-US" dirty="0" smtClean="0">
                <a:hlinkClick r:id="rId6"/>
              </a:rPr>
              <a:t>Visual Studio Code</a:t>
            </a:r>
            <a:endParaRPr lang="en-US" dirty="0"/>
          </a:p>
          <a:p>
            <a:pPr lvl="1"/>
            <a:r>
              <a:rPr lang="en-US" dirty="0"/>
              <a:t>John Papa, </a:t>
            </a:r>
            <a:r>
              <a:rPr lang="en-US" dirty="0" err="1"/>
              <a:t>Pluralsight</a:t>
            </a:r>
            <a:r>
              <a:rPr lang="en-US" dirty="0"/>
              <a:t> </a:t>
            </a:r>
            <a:r>
              <a:rPr lang="en-US" dirty="0" smtClean="0"/>
              <a:t>course</a:t>
            </a:r>
          </a:p>
          <a:p>
            <a:pPr lvl="1"/>
            <a:endParaRPr lang="en-US" dirty="0"/>
          </a:p>
          <a:p>
            <a:r>
              <a:rPr lang="en-US" dirty="0" smtClean="0">
                <a:hlinkClick r:id="rId7"/>
              </a:rPr>
              <a:t>VS Code ES6 Sample Project</a:t>
            </a:r>
            <a:endParaRPr lang="en-US" dirty="0" smtClean="0"/>
          </a:p>
          <a:p>
            <a:pPr lvl="1"/>
            <a:r>
              <a:rPr lang="en-US" dirty="0" smtClean="0"/>
              <a:t>GitHub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VS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editor, not an IDE</a:t>
            </a:r>
          </a:p>
          <a:p>
            <a:pPr lvl="1"/>
            <a:r>
              <a:rPr lang="en-US" dirty="0" smtClean="0"/>
              <a:t>Based on GitHub’s Electron shell</a:t>
            </a:r>
          </a:p>
          <a:p>
            <a:pPr lvl="1"/>
            <a:r>
              <a:rPr lang="en-US" dirty="0" smtClean="0"/>
              <a:t>Designed by engineers who created:</a:t>
            </a:r>
          </a:p>
          <a:p>
            <a:pPr lvl="2"/>
            <a:r>
              <a:rPr lang="en-US" dirty="0" smtClean="0"/>
              <a:t>Eclipse @ IBM</a:t>
            </a:r>
          </a:p>
          <a:p>
            <a:pPr lvl="2"/>
            <a:r>
              <a:rPr lang="en-US" dirty="0" smtClean="0"/>
              <a:t>Monaco @ Microsoft</a:t>
            </a:r>
          </a:p>
          <a:p>
            <a:r>
              <a:rPr lang="en-US" dirty="0" smtClean="0"/>
              <a:t>Launched at //Build/ conference on April 29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Cross-platform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17789" y="4990566"/>
            <a:ext cx="3986665" cy="1280985"/>
            <a:chOff x="1159476" y="5307443"/>
            <a:chExt cx="3986665" cy="12809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76" y="5307443"/>
              <a:ext cx="1280984" cy="128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065" y="5307444"/>
              <a:ext cx="1067487" cy="128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157" y="5307443"/>
              <a:ext cx="1280984" cy="1280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3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Tour of the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214651"/>
            <a:ext cx="10153934" cy="550004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7243762" y="1381186"/>
            <a:ext cx="3195638" cy="371475"/>
            <a:chOff x="7243762" y="1381186"/>
            <a:chExt cx="3195638" cy="371475"/>
          </a:xfrm>
        </p:grpSpPr>
        <p:sp>
          <p:nvSpPr>
            <p:cNvPr id="11" name="Down Arrow 10"/>
            <p:cNvSpPr/>
            <p:nvPr/>
          </p:nvSpPr>
          <p:spPr>
            <a:xfrm rot="5400000">
              <a:off x="7522368" y="1102580"/>
              <a:ext cx="371475" cy="9286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72449" y="1381186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Command Palette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19161" y="2194733"/>
            <a:ext cx="3195638" cy="371475"/>
            <a:chOff x="919161" y="2194733"/>
            <a:chExt cx="3195638" cy="371475"/>
          </a:xfrm>
        </p:grpSpPr>
        <p:sp>
          <p:nvSpPr>
            <p:cNvPr id="10" name="Down Arrow 9"/>
            <p:cNvSpPr/>
            <p:nvPr/>
          </p:nvSpPr>
          <p:spPr>
            <a:xfrm rot="5400000">
              <a:off x="1197767" y="1916127"/>
              <a:ext cx="371475" cy="9286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47848" y="2195804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Debugger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19162" y="1423990"/>
            <a:ext cx="3195637" cy="387472"/>
            <a:chOff x="919162" y="1423990"/>
            <a:chExt cx="3195637" cy="387472"/>
          </a:xfrm>
        </p:grpSpPr>
        <p:sp>
          <p:nvSpPr>
            <p:cNvPr id="7" name="Down Arrow 6"/>
            <p:cNvSpPr/>
            <p:nvPr/>
          </p:nvSpPr>
          <p:spPr>
            <a:xfrm rot="5400000">
              <a:off x="1197768" y="1145384"/>
              <a:ext cx="371475" cy="9286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47848" y="1442130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File Explorer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19162" y="1672326"/>
            <a:ext cx="3195637" cy="374861"/>
            <a:chOff x="919162" y="1672326"/>
            <a:chExt cx="3195637" cy="374861"/>
          </a:xfrm>
        </p:grpSpPr>
        <p:sp>
          <p:nvSpPr>
            <p:cNvPr id="8" name="Down Arrow 7"/>
            <p:cNvSpPr/>
            <p:nvPr/>
          </p:nvSpPr>
          <p:spPr>
            <a:xfrm rot="5400000">
              <a:off x="1197768" y="1393720"/>
              <a:ext cx="371475" cy="9286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47848" y="1677855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File Search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19161" y="1923608"/>
            <a:ext cx="3195638" cy="394264"/>
            <a:chOff x="919161" y="1923608"/>
            <a:chExt cx="3195638" cy="394264"/>
          </a:xfrm>
        </p:grpSpPr>
        <p:sp>
          <p:nvSpPr>
            <p:cNvPr id="9" name="Down Arrow 8"/>
            <p:cNvSpPr/>
            <p:nvPr/>
          </p:nvSpPr>
          <p:spPr>
            <a:xfrm rot="5400000">
              <a:off x="1197767" y="1667791"/>
              <a:ext cx="371475" cy="9286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47848" y="1923608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Git</a:t>
              </a:r>
              <a:r>
                <a:rPr lang="en-US" dirty="0" smtClean="0">
                  <a:solidFill>
                    <a:schemeClr val="bg1"/>
                  </a:solidFill>
                </a:rPr>
                <a:t> Tools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 rot="20400896">
            <a:off x="886426" y="5824309"/>
            <a:ext cx="3195638" cy="371476"/>
            <a:chOff x="7243762" y="1381185"/>
            <a:chExt cx="3195638" cy="371476"/>
          </a:xfrm>
        </p:grpSpPr>
        <p:sp>
          <p:nvSpPr>
            <p:cNvPr id="24" name="Down Arrow 23"/>
            <p:cNvSpPr/>
            <p:nvPr/>
          </p:nvSpPr>
          <p:spPr>
            <a:xfrm rot="5400000">
              <a:off x="7522368" y="1102580"/>
              <a:ext cx="371475" cy="9286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72449" y="1381185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Git</a:t>
              </a:r>
              <a:r>
                <a:rPr lang="en-US" dirty="0" smtClean="0">
                  <a:solidFill>
                    <a:schemeClr val="bg1"/>
                  </a:solidFill>
                </a:rPr>
                <a:t> Repo Branch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83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Notable JSON 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01158"/>
              </p:ext>
            </p:extLst>
          </p:nvPr>
        </p:nvGraphicFramePr>
        <p:xfrm>
          <a:off x="790054" y="2220920"/>
          <a:ext cx="957998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Uses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jsconfig.json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root or subfolder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 ES6 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launch.json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vscode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configuration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settings.json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vscode</a:t>
                      </a:r>
                      <a:r>
                        <a:rPr lang="en-US" dirty="0" smtClean="0"/>
                        <a:t>/ - or -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%APPDATA%\Code\User\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Override </a:t>
                      </a:r>
                      <a:r>
                        <a:rPr lang="en-US" dirty="0" smtClean="0"/>
                        <a:t>editor settings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tasks.json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vscode</a:t>
                      </a:r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custom tasks </a:t>
                      </a:r>
                      <a:r>
                        <a:rPr lang="en-US" baseline="0" dirty="0" smtClean="0"/>
                        <a:t>to run with built-in task runner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jsconfig.json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732157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launch.json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1035343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settings.json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3690342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tasks.json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723678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38FD6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webextension1.xml><?xml version="1.0" encoding="utf-8"?>
<we:webextension xmlns:we="http://schemas.microsoft.com/office/webextensions/webextension/2010/11" id="{8E5C912E-BA4F-44E9-BE88-AB040198C5D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ompilerOptions\&quot;: {\n        \&quot;target\&quot;: \&quot;ES6\&quot;,\n        \&quot;module\&quot;: \&quot;commonjs\&quot;,\n        \&quot;experimentalDecorators\&quot;: true,\n        \&quot;diagnostics\&quot;: true\n    }\n}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8D0E892-A898-47B8-BFE1-B20E4EF14779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Debug Mocha Test\&quot;,\n            \&quot;type\&quot;: \&quot;node\&quot;,\n            \&quot;address\&quot;: \&quot;localhost\&quot;,\n            \&quot;port\&quot;: 5858,\n            \&quot;sourceMaps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2F097D2-DE99-4ED8-B9D1-F0389C563C00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javascript.validate.lint.missingSemicolon\&quot;: \&quot;error\&quot;,\n    \&quot;javascript.validate.lint.undeclaredVariables\&quot;: \&quot;error\&quot;,\n    \&quot;css.lint.ieHack\&quot;: \&quot;error\&quot;,\n    \&quot;editor.tabSize\&quot;: 2,\n    \&quot;jshint.enable\&quot;: true,\n    \&quot;files.trimTrailingWhitespace\&quot;: true,\n    \&quot;telemetry.enableCrashReporter\&quot;: false\n}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650C954-1855-40C8-BC20-C24FC11F177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webpack\&quot;,\n    \&quot;isShellCommand\&quot;: true,\n    \&quot;args\&quot;: [ \&quot;--display-modules\&quot;, \&quot;--progress\&quot; ],\n    \&quot;echoCommand\&quot;: true,\n    \&quot;tasks\&quot;: [\n        {\n            \&quot;args\&quot;: [ \&quot;-p\&quot; ],\n            \&quot;suppressTaskName\&quot;: true,\n            \&quot;taskName\&quot;: \&quot;webpack dist\&quot;,\n            \&quot;isBuildCommand\&quot;: false\n        }\n    ]\n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2049</TotalTime>
  <Words>347</Words>
  <Application>Microsoft Office PowerPoint</Application>
  <PresentationFormat>Widescreen</PresentationFormat>
  <Paragraphs>137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Lucida Console</vt:lpstr>
      <vt:lpstr>Trebuchet MS</vt:lpstr>
      <vt:lpstr>Wingdings 3</vt:lpstr>
      <vt:lpstr>Facet</vt:lpstr>
      <vt:lpstr>Intro to JavaScript Tooling in Visual Studio Code</vt:lpstr>
      <vt:lpstr>About me and this talk</vt:lpstr>
      <vt:lpstr>About VS Code</vt:lpstr>
      <vt:lpstr>A Quick Tour of the Editor</vt:lpstr>
      <vt:lpstr>4 Notable JSON Configuration Files</vt:lpstr>
      <vt:lpstr>1. jsconfig.json</vt:lpstr>
      <vt:lpstr>2. launch.json</vt:lpstr>
      <vt:lpstr>3. settings.json</vt:lpstr>
      <vt:lpstr>4. tasks.json</vt:lpstr>
      <vt:lpstr>JSON Schema Support json.schemastore.org</vt:lpstr>
      <vt:lpstr>package.json Schema</vt:lpstr>
      <vt:lpstr>Demo</vt:lpstr>
      <vt:lpstr>IntelliSense</vt:lpstr>
      <vt:lpstr>Enable IntelliSense in Command Shell</vt:lpstr>
      <vt:lpstr>…or Enable IntelliSense in Editor</vt:lpstr>
      <vt:lpstr>IntelliSense in Action</vt:lpstr>
      <vt:lpstr>Demo</vt:lpstr>
      <vt:lpstr>JS Task Runners</vt:lpstr>
      <vt:lpstr>Task Output</vt:lpstr>
      <vt:lpstr>Demo</vt:lpstr>
      <vt:lpstr>Demo</vt:lpstr>
      <vt:lpstr>Demo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&amp; JS Task Automation Made Easy with Gulp</dc:title>
  <dc:creator>Scott Addie</dc:creator>
  <cp:lastModifiedBy>Scott Addie</cp:lastModifiedBy>
  <cp:revision>404</cp:revision>
  <dcterms:created xsi:type="dcterms:W3CDTF">2015-07-01T00:55:22Z</dcterms:created>
  <dcterms:modified xsi:type="dcterms:W3CDTF">2015-11-07T19:41:40Z</dcterms:modified>
</cp:coreProperties>
</file>