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  <p:sldMasterId id="2147483847" r:id="rId2"/>
  </p:sldMasterIdLst>
  <p:notesMasterIdLst>
    <p:notesMasterId r:id="rId24"/>
  </p:notesMasterIdLst>
  <p:sldIdLst>
    <p:sldId id="342" r:id="rId3"/>
    <p:sldId id="322" r:id="rId4"/>
    <p:sldId id="304" r:id="rId5"/>
    <p:sldId id="337" r:id="rId6"/>
    <p:sldId id="324" r:id="rId7"/>
    <p:sldId id="332" r:id="rId8"/>
    <p:sldId id="333" r:id="rId9"/>
    <p:sldId id="340" r:id="rId10"/>
    <p:sldId id="338" r:id="rId11"/>
    <p:sldId id="334" r:id="rId12"/>
    <p:sldId id="325" r:id="rId13"/>
    <p:sldId id="329" r:id="rId14"/>
    <p:sldId id="327" r:id="rId15"/>
    <p:sldId id="328" r:id="rId16"/>
    <p:sldId id="330" r:id="rId17"/>
    <p:sldId id="319" r:id="rId18"/>
    <p:sldId id="336" r:id="rId19"/>
    <p:sldId id="335" r:id="rId20"/>
    <p:sldId id="341" r:id="rId21"/>
    <p:sldId id="346" r:id="rId22"/>
    <p:sldId id="320" r:id="rId23"/>
  </p:sldIdLst>
  <p:sldSz cx="12192000" cy="6858000"/>
  <p:notesSz cx="6858000" cy="9144000"/>
  <p:custShowLst>
    <p:custShow name="Main Slides" id="0">
      <p:sldLst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  <p:sld r:id="rId16"/>
        <p:sld r:id="rId17"/>
        <p:sld r:id="rId18"/>
        <p:sld r:id="rId19"/>
        <p:sld r:id="rId20"/>
        <p:sld r:id="rId21"/>
        <p:sld r:id="rId22"/>
        <p:sld r:id="rId23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lides" id="{BD4AE434-FB75-488A-BE53-0A8BF7EA68DF}">
          <p14:sldIdLst>
            <p14:sldId id="342"/>
            <p14:sldId id="322"/>
            <p14:sldId id="304"/>
            <p14:sldId id="337"/>
            <p14:sldId id="324"/>
            <p14:sldId id="332"/>
            <p14:sldId id="333"/>
            <p14:sldId id="340"/>
            <p14:sldId id="338"/>
            <p14:sldId id="334"/>
            <p14:sldId id="325"/>
            <p14:sldId id="329"/>
            <p14:sldId id="327"/>
            <p14:sldId id="328"/>
            <p14:sldId id="330"/>
            <p14:sldId id="319"/>
            <p14:sldId id="336"/>
            <p14:sldId id="335"/>
            <p14:sldId id="341"/>
            <p14:sldId id="346"/>
            <p14:sldId id="32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251"/>
    <a:srgbClr val="A0C4E5"/>
    <a:srgbClr val="9CBDDE"/>
    <a:srgbClr val="8AAECD"/>
    <a:srgbClr val="676767"/>
    <a:srgbClr val="383A3E"/>
    <a:srgbClr val="647B8C"/>
    <a:srgbClr val="A0C0E5"/>
    <a:srgbClr val="7FA6C8"/>
    <a:srgbClr val="86A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9" autoAdjust="0"/>
    <p:restoredTop sz="67059" autoAdjust="0"/>
  </p:normalViewPr>
  <p:slideViewPr>
    <p:cSldViewPr snapToGrid="0">
      <p:cViewPr varScale="1">
        <p:scale>
          <a:sx n="69" d="100"/>
          <a:sy n="69" d="100"/>
        </p:scale>
        <p:origin x="1074" y="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7D1B5-D667-42F5-9E38-2FD202ABDFA0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7904-88DE-4022-A424-ACD2E6FC17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9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081516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552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Similar to partial view</a:t>
            </a:r>
          </a:p>
          <a:p>
            <a:pPr marL="171450" indent="-171450">
              <a:buFontTx/>
              <a:buChar char="-"/>
            </a:pPr>
            <a:r>
              <a:rPr lang="en-US" dirty="0"/>
              <a:t>Only depends on data you provide when calling into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047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Can’t use filters w/ them since they don’t participate in lifecycle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181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Also possible to: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decorate class w/ [</a:t>
            </a:r>
            <a:r>
              <a:rPr lang="en-US" dirty="0" err="1"/>
              <a:t>ViewComponent</a:t>
            </a:r>
            <a:r>
              <a:rPr lang="en-US" dirty="0"/>
              <a:t>] instead of inheritance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Suffix class w/ “</a:t>
            </a:r>
            <a:r>
              <a:rPr lang="en-US" dirty="0" err="1"/>
              <a:t>ViewComponent</a:t>
            </a:r>
            <a:r>
              <a:rPr lang="en-US"/>
              <a:t>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558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Runtime searches in 2 paths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Views/Shared… is recommended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856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Tag Helper </a:t>
            </a:r>
            <a:r>
              <a:rPr lang="en-US" dirty="0">
                <a:sym typeface="Wingdings" panose="05000000000000000000" pitchFamily="2" charset="2"/>
              </a:rPr>
              <a:t> ASP.NET Core 1.1+ ONLY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1970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30350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186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VCs</a:t>
            </a:r>
            <a:r>
              <a:rPr lang="en-US" baseline="0" dirty="0"/>
              <a:t> enforce Separation of Concerns; PVs don’t</a:t>
            </a:r>
          </a:p>
          <a:p>
            <a:pPr marL="628650" lvl="1" indent="-171450">
              <a:buFontTx/>
              <a:buChar char="-"/>
            </a:pPr>
            <a:r>
              <a:rPr lang="en-US" baseline="0" dirty="0"/>
              <a:t>C# code in class vs. C# </a:t>
            </a:r>
            <a:r>
              <a:rPr lang="en-US" baseline="0"/>
              <a:t>code in view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560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32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97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6352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A87904-88DE-4022-A424-ACD2E6FC17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728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805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use View Component instead for code execution need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679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59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Razor </a:t>
            </a:r>
            <a:r>
              <a:rPr lang="en-US"/>
              <a:t>Language Services </a:t>
            </a:r>
            <a:r>
              <a:rPr lang="en-US" dirty="0"/>
              <a:t>ext. for VS 2017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851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Target Element = canned </a:t>
            </a:r>
            <a:r>
              <a:rPr lang="en-US"/>
              <a:t>or custom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80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- Mention Dave Paquette’s Bootstrap tag helpers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8059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87904-88DE-4022-A424-ACD2E6FC175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36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64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5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69239" y="2077800"/>
            <a:ext cx="6274974" cy="2696029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ltGray">
          <a:xfrm>
            <a:off x="448213" y="6092098"/>
            <a:ext cx="1421436" cy="300619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 bwMode="white">
          <a:xfrm>
            <a:off x="232220" y="2077801"/>
            <a:ext cx="5083026" cy="1591899"/>
            <a:chOff x="305456" y="2253658"/>
            <a:chExt cx="5184951" cy="1623589"/>
          </a:xfrm>
        </p:grpSpPr>
        <p:sp>
          <p:nvSpPr>
            <p:cNvPr id="3" name="TextBox 2"/>
            <p:cNvSpPr txBox="1"/>
            <p:nvPr userDrawn="1"/>
          </p:nvSpPr>
          <p:spPr bwMode="white">
            <a:xfrm>
              <a:off x="305456" y="2253658"/>
              <a:ext cx="5156271" cy="1318133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dotnet</a:t>
              </a:r>
              <a:r>
                <a:rPr lang="en-US" sz="7056" dirty="0" err="1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Segoe UI Semilight" panose="020B0402040204020203" pitchFamily="34" charset="0"/>
                  <a:cs typeface="Segoe UI Semilight" panose="020B0402040204020203" pitchFamily="34" charset="0"/>
                </a:rPr>
                <a:t>Conf</a:t>
              </a:r>
              <a:endParaRPr lang="en-US" sz="705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endParaRPr>
            </a:p>
          </p:txBody>
        </p:sp>
        <p:sp>
          <p:nvSpPr>
            <p:cNvPr id="10" name="TextBox 9"/>
            <p:cNvSpPr txBox="1"/>
            <p:nvPr userDrawn="1"/>
          </p:nvSpPr>
          <p:spPr bwMode="white">
            <a:xfrm>
              <a:off x="328316" y="3152130"/>
              <a:ext cx="5162091" cy="725117"/>
            </a:xfrm>
            <a:prstGeom prst="rect">
              <a:avLst/>
            </a:prstGeom>
            <a:noFill/>
          </p:spPr>
          <p:txBody>
            <a:bodyPr wrap="none" lIns="182880" tIns="146304" rIns="182880" bIns="146304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588"/>
                </a:spcAft>
              </a:pPr>
              <a:r>
                <a:rPr lang="en-US" sz="2941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Virtual event</a:t>
              </a:r>
              <a:r>
                <a:rPr lang="en-US" sz="2941" baseline="0" dirty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  <a:latin typeface="+mj-lt"/>
                  <a:cs typeface="Segoe UI Semibold" panose="020B0702040204020203" pitchFamily="34" charset="0"/>
                </a:rPr>
                <a:t>   June 7–9, 2016</a:t>
              </a:r>
              <a:endParaRPr lang="en-US" sz="294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endParaRPr>
            </a:p>
          </p:txBody>
        </p:sp>
        <p:cxnSp>
          <p:nvCxnSpPr>
            <p:cNvPr id="5" name="Straight Connector 4"/>
            <p:cNvCxnSpPr/>
            <p:nvPr userDrawn="1"/>
          </p:nvCxnSpPr>
          <p:spPr bwMode="white">
            <a:xfrm>
              <a:off x="2682596" y="3314384"/>
              <a:ext cx="0" cy="36643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1606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rgbClr val="1E1A20">
              <a:alpha val="75000"/>
            </a:srgb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5713" rIns="0" bIns="45713" numCol="1" rtlCol="0" anchor="ctr" anchorCtr="0" compatLnSpc="1">
            <a:prstTxWarp prst="textNoShape">
              <a:avLst/>
            </a:prstTxWarp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0204" y="6119147"/>
            <a:ext cx="1253377" cy="26878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269302" y="1646860"/>
            <a:ext cx="8964185" cy="1793090"/>
          </a:xfrm>
          <a:noFill/>
        </p:spPr>
        <p:txBody>
          <a:bodyPr lIns="146304" tIns="91440" rIns="146304" bIns="91440" anchor="t" anchorCtr="0"/>
          <a:lstStyle>
            <a:lvl1pPr>
              <a:defRPr sz="5293" spc="-98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269302" y="3441247"/>
            <a:ext cx="7171337" cy="1792326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6092098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497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223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8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54" indent="0">
              <a:buNone/>
              <a:defRPr/>
            </a:lvl3pPr>
            <a:lvl4pPr marL="448107" indent="0">
              <a:buNone/>
              <a:defRPr/>
            </a:lvl4pPr>
            <a:lvl5pPr marL="672161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718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01638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2030"/>
          </a:xfrm>
        </p:spPr>
        <p:txBody>
          <a:bodyPr>
            <a:spAutoFit/>
          </a:bodyPr>
          <a:lstStyle>
            <a:lvl1pPr>
              <a:defRPr sz="392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5840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82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5"/>
            <a:ext cx="5378548" cy="1877004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136"/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05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0157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946751"/>
          </a:xfrm>
        </p:spPr>
        <p:txBody>
          <a:bodyPr wrap="square">
            <a:spAutoFit/>
          </a:bodyPr>
          <a:lstStyle>
            <a:lvl1pPr marL="281623" indent="-281623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136"/>
            </a:lvl1pPr>
            <a:lvl2pPr marL="520602" indent="-228557">
              <a:defRPr sz="2353"/>
            </a:lvl2pPr>
            <a:lvl3pPr marL="685671" indent="-165070">
              <a:tabLst/>
              <a:defRPr sz="1961"/>
            </a:lvl3pPr>
            <a:lvl4pPr marL="863437" indent="-177767">
              <a:defRPr/>
            </a:lvl4pPr>
            <a:lvl5pPr marL="1028506" indent="-165070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960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470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6548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1" y="3877277"/>
            <a:ext cx="8067822" cy="724246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136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50378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7"/>
            <a:ext cx="8067822" cy="1158793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6518206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82908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957746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3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89377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1217195"/>
            <a:ext cx="5378548" cy="1973570"/>
          </a:xfrm>
        </p:spPr>
        <p:txBody>
          <a:bodyPr>
            <a:spAutoFit/>
          </a:bodyPr>
          <a:lstStyle>
            <a:lvl1pPr>
              <a:defRPr sz="646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097556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7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028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4787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3535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0908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2377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5" tIns="45715" rIns="45715" bIns="4571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3"/>
            <a:ext cx="11653522" cy="1956973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661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979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836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30094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0652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69239" y="6171617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59" tIns="143407" rIns="179259" bIns="143407" numCol="1" anchor="t" anchorCtr="0" compatLnSpc="1">
            <a:prstTxWarp prst="textNoShape">
              <a:avLst/>
            </a:prstTxWarp>
            <a:spAutoFit/>
          </a:bodyPr>
          <a:lstStyle/>
          <a:p>
            <a:pPr defTabSz="913748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48213" y="470067"/>
            <a:ext cx="1421436" cy="30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1064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735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134" indent="-275401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869" indent="-284735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923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976" indent="-224054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26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50-50 Right Photo Layout"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54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/>
          <a:srcRect t="9142"/>
          <a:stretch/>
        </p:blipFill>
        <p:spPr>
          <a:xfrm>
            <a:off x="0" y="-66411"/>
            <a:ext cx="12192000" cy="69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183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11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8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57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62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3160E-2579-4584-9765-DC1BA0B358F9}" type="datetimeFigureOut">
              <a:rPr lang="en-US" smtClean="0"/>
              <a:t>2/9/2018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E71B6-810B-4E00-9712-EF79E9AB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509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2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370901" y="-8231"/>
            <a:ext cx="936854" cy="5662635"/>
            <a:chOff x="12618968" y="-8396"/>
            <a:chExt cx="955640" cy="5775363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1" y="1040743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49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13927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49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49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13927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9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79639" y="256928"/>
              <a:ext cx="860293" cy="32964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6692" y="4228746"/>
              <a:ext cx="2647253" cy="326834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14192" rtl="0" eaLnBrk="1" latinLnBrk="0" hangingPunct="1">
                <a:lnSpc>
                  <a:spcPct val="90000"/>
                </a:lnSpc>
                <a:spcAft>
                  <a:spcPts val="588"/>
                </a:spcAft>
              </a:pPr>
              <a:r>
                <a:rPr lang="en-US" sz="98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49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49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1392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13927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49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663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  <p:sldLayoutId id="2147483864" r:id="rId17"/>
    <p:sldLayoutId id="2147483865" r:id="rId18"/>
    <p:sldLayoutId id="2147483866" r:id="rId19"/>
    <p:sldLayoutId id="2147483867" r:id="rId20"/>
    <p:sldLayoutId id="2147483868" r:id="rId21"/>
    <p:sldLayoutId id="2147483869" r:id="rId22"/>
    <p:sldLayoutId id="2147483870" r:id="rId23"/>
    <p:sldLayoutId id="2147483871" r:id="rId24"/>
    <p:sldLayoutId id="2147483872" r:id="rId25"/>
  </p:sldLayoutIdLst>
  <p:transition>
    <p:fade/>
  </p:transition>
  <p:txStyles>
    <p:titleStyle>
      <a:lvl1pPr algn="l" defTabSz="914192" rtl="0" eaLnBrk="1" latinLnBrk="0" hangingPunct="1">
        <a:lnSpc>
          <a:spcPct val="90000"/>
        </a:lnSpc>
        <a:spcBef>
          <a:spcPct val="0"/>
        </a:spcBef>
        <a:buNone/>
        <a:defRPr lang="en-US" sz="470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80" marR="0" indent="-33608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81" marR="0" indent="-236500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87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241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294" marR="0" indent="-224054" algn="l" defTabSz="91419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26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123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219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5315" indent="-228548" algn="l" defTabSz="914192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92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383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9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575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670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767" algn="l" defTabSz="914192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4.wdp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5.wdp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png"/><Relationship Id="rId5" Type="http://schemas.openxmlformats.org/officeDocument/2006/relationships/hyperlink" Target="http://bit.ly/2wMgO3p" TargetMode="External"/><Relationship Id="rId4" Type="http://schemas.openxmlformats.org/officeDocument/2006/relationships/hyperlink" Target="http://bit.ly/2uIU7M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solidFill>
            <a:srgbClr val="505050">
              <a:alpha val="75000"/>
            </a:srgbClr>
          </a:solidFill>
        </p:spPr>
        <p:txBody>
          <a:bodyPr anchor="ctr">
            <a:normAutofit/>
          </a:bodyPr>
          <a:lstStyle/>
          <a:p>
            <a:r>
              <a:rPr lang="en-US" sz="4800" b="1" dirty="0"/>
              <a:t>Building Reusable UI Components</a:t>
            </a:r>
            <a:br>
              <a:rPr lang="en-US" sz="4900" b="1" dirty="0"/>
            </a:br>
            <a:r>
              <a:rPr lang="en-US" sz="4000" b="1" dirty="0"/>
              <a:t>in ASP.</a:t>
            </a:r>
            <a:r>
              <a:rPr lang="en-US" sz="4000" b="1"/>
              <a:t>NET Core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03109"/>
            <a:ext cx="9144000" cy="104054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sz="4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5361606"/>
            <a:ext cx="925166" cy="923546"/>
          </a:xfrm>
          <a:prstGeom prst="rect">
            <a:avLst/>
          </a:prstGeom>
        </p:spPr>
      </p:pic>
      <p:pic>
        <p:nvPicPr>
          <p:cNvPr id="11" name="MS logo white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8813209" y="5655611"/>
            <a:ext cx="1731976" cy="3705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588866" y="5361606"/>
            <a:ext cx="30181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Scott Addie</a:t>
            </a:r>
          </a:p>
          <a:p>
            <a:r>
              <a:rPr lang="en-US" sz="1600" b="1" dirty="0"/>
              <a:t>Senior Content Developer</a:t>
            </a:r>
          </a:p>
          <a:p>
            <a:r>
              <a:rPr lang="en-US" sz="1600" b="1" dirty="0"/>
              <a:t>@</a:t>
            </a:r>
            <a:r>
              <a:rPr lang="en-US" sz="1600" b="1" dirty="0" err="1"/>
              <a:t>Scott_Addie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312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23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78" y="1775299"/>
            <a:ext cx="5659877" cy="56598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7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Replace Child Actions in ASP.NET Core</a:t>
            </a:r>
          </a:p>
          <a:p>
            <a:pPr lvl="1"/>
            <a:r>
              <a:rPr lang="en-US" dirty="0"/>
              <a:t>Lighter weight</a:t>
            </a:r>
          </a:p>
          <a:p>
            <a:pPr lvl="1"/>
            <a:r>
              <a:rPr lang="en-US" dirty="0"/>
              <a:t>Don’t participate in controller lifecycle</a:t>
            </a:r>
          </a:p>
          <a:p>
            <a:r>
              <a:rPr lang="en-US" dirty="0"/>
              <a:t>Designed with testing in mind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34A844C9-5B87-46E1-A743-8F0A18111321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364188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Class (inherits from </a:t>
            </a:r>
            <a:r>
              <a:rPr lang="en-US" i="1" dirty="0" err="1"/>
              <a:t>ViewComponent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Razor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290002"/>
              </p:ext>
            </p:extLst>
          </p:nvPr>
        </p:nvGraphicFramePr>
        <p:xfrm>
          <a:off x="902827" y="3288711"/>
          <a:ext cx="10964918" cy="31963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4918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19639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: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Task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IViewComponentResult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&gt;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city,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                        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string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OpenWeatherMapResponse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_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svc.GetCurrentWeatherAsync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(city,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VM.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weather =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currentWeather.MapToWeather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View(weather);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}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96566" y="2842143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CurrentWeather.cs</a:t>
            </a:r>
            <a:endParaRPr lang="en-US" b="1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860" y="2454166"/>
            <a:ext cx="8455885" cy="43102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3392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Search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Views/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controller_name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r>
              <a:rPr lang="en-US" dirty="0"/>
              <a:t>Views/Shared/Components/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vc_name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  <a:r>
              <a:rPr lang="en-US" dirty="0"/>
              <a:t>/</a:t>
            </a:r>
            <a:r>
              <a:rPr lang="en-US" dirty="0">
                <a:solidFill>
                  <a:srgbClr val="A0C0E5"/>
                </a:solidFill>
              </a:rPr>
              <a:t>&lt;</a:t>
            </a:r>
            <a:r>
              <a:rPr lang="en-US" dirty="0" err="1">
                <a:solidFill>
                  <a:srgbClr val="A0C0E5"/>
                </a:solidFill>
              </a:rPr>
              <a:t>view_name</a:t>
            </a:r>
            <a:r>
              <a:rPr lang="en-US" dirty="0">
                <a:solidFill>
                  <a:srgbClr val="A0C0E5"/>
                </a:solidFill>
              </a:rPr>
              <a:t>&gt;</a:t>
            </a:r>
          </a:p>
          <a:p>
            <a:endParaRPr lang="en-US" dirty="0"/>
          </a:p>
          <a:p>
            <a:r>
              <a:rPr lang="en-US" dirty="0"/>
              <a:t>Default view = </a:t>
            </a:r>
            <a:r>
              <a:rPr lang="en-US" b="1" i="1" dirty="0" err="1"/>
              <a:t>Default.cshtml</a:t>
            </a:r>
            <a:endParaRPr lang="en-US" b="1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65368" y1="64358" x2="82973" y2="82684"/>
                        <a14:foregroundMark x1="60462" y1="60462" x2="55556" y2="54113"/>
                        <a14:foregroundMark x1="55556" y1="54113" x2="59596" y2="42857"/>
                        <a14:foregroundMark x1="59596" y1="42857" x2="60173" y2="32468"/>
                        <a14:foregroundMark x1="60173" y1="32468" x2="56277" y2="24242"/>
                        <a14:foregroundMark x1="56277" y1="24242" x2="50505" y2="18326"/>
                        <a14:foregroundMark x1="50505" y1="18326" x2="37951" y2="13853"/>
                        <a14:foregroundMark x1="37951" y1="13853" x2="27273" y2="16017"/>
                        <a14:foregroundMark x1="27273" y1="16017" x2="18759" y2="22511"/>
                        <a14:foregroundMark x1="55123" y1="52237" x2="47042" y2="59307"/>
                        <a14:foregroundMark x1="47763" y1="58297" x2="36219" y2="60895"/>
                        <a14:foregroundMark x1="19481" y1="21212" x2="14430" y2="32179"/>
                        <a14:foregroundMark x1="14430" y1="32179" x2="14430" y2="42136"/>
                        <a14:foregroundMark x1="14430" y1="42136" x2="17316" y2="49784"/>
                        <a14:foregroundMark x1="17316" y1="49784" x2="23954" y2="56999"/>
                        <a14:foregroundMark x1="24820" y1="57143" x2="35786" y2="61039"/>
                        <a14:foregroundMark x1="26696" y1="50649" x2="21501" y2="42857"/>
                        <a14:foregroundMark x1="21789" y1="42857" x2="20924" y2="33478"/>
                        <a14:foregroundMark x1="20924" y1="33478" x2="25974" y2="256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499" y="2741578"/>
            <a:ext cx="4103451" cy="410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65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Component Invocation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Traditional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Tag Helper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Controller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7954"/>
              </p:ext>
            </p:extLst>
          </p:nvPr>
        </p:nvGraphicFramePr>
        <p:xfrm>
          <a:off x="4031754" y="200145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await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Component.InvokeAsync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025492" y="155489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054468"/>
              </p:ext>
            </p:extLst>
          </p:nvPr>
        </p:nvGraphicFramePr>
        <p:xfrm>
          <a:off x="4031754" y="3386238"/>
          <a:ext cx="7545203" cy="7988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7988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dirty="0" err="1">
                          <a:solidFill>
                            <a:srgbClr val="800000"/>
                          </a:solidFill>
                          <a:latin typeface="Consolas" panose="020B0609020204030204" pitchFamily="49" charset="0"/>
                        </a:rPr>
                        <a:t>vc:current-weather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city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  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state-abbrev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="IL"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025492" y="2939670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449954"/>
              </p:ext>
            </p:extLst>
          </p:nvPr>
        </p:nvGraphicFramePr>
        <p:xfrm>
          <a:off x="904832" y="4319842"/>
          <a:ext cx="75452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45203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1716715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public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IActionResult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ControllerInvocation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() {</a:t>
                      </a:r>
                    </a:p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    return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ViewComponent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nameof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CurrentWeather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 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city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"Chicago"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stateAbbrev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"IL"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});</a:t>
                      </a:r>
                    </a:p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}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898570" y="3873274"/>
            <a:ext cx="2101236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HomeController.cs</a:t>
            </a:r>
            <a:endParaRPr lang="en-US" b="1" dirty="0"/>
          </a:p>
        </p:txBody>
      </p:sp>
      <p:cxnSp>
        <p:nvCxnSpPr>
          <p:cNvPr id="13" name="Straight Arrow Connector 12"/>
          <p:cNvCxnSpPr>
            <a:cxnSpLocks/>
            <a:endCxn id="5" idx="1"/>
          </p:cNvCxnSpPr>
          <p:nvPr/>
        </p:nvCxnSpPr>
        <p:spPr>
          <a:xfrm flipV="1">
            <a:off x="3061607" y="1778174"/>
            <a:ext cx="963885" cy="2232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  <a:endCxn id="7" idx="1"/>
          </p:cNvCxnSpPr>
          <p:nvPr/>
        </p:nvCxnSpPr>
        <p:spPr>
          <a:xfrm>
            <a:off x="3061607" y="2579914"/>
            <a:ext cx="963885" cy="583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  <a:endCxn id="11" idx="0"/>
          </p:cNvCxnSpPr>
          <p:nvPr/>
        </p:nvCxnSpPr>
        <p:spPr>
          <a:xfrm>
            <a:off x="1949188" y="3254829"/>
            <a:ext cx="0" cy="6184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96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91837" l="0" r="4059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65" y="2593320"/>
            <a:ext cx="8053025" cy="35075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View Components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8050" y="1466850"/>
            <a:ext cx="10928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4964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HTML Helpers </a:t>
            </a:r>
            <a:r>
              <a:rPr lang="en-US" sz="2000" i="1" dirty="0"/>
              <a:t>vs.</a:t>
            </a:r>
            <a:r>
              <a:rPr lang="en-US" sz="2000" dirty="0"/>
              <a:t> Tag Helpers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Tag Helpers when…</a:t>
            </a:r>
          </a:p>
          <a:p>
            <a:pPr lvl="1"/>
            <a:r>
              <a:rPr lang="en-US" dirty="0"/>
              <a:t>Razor isn’t appealing, but HTML is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endParaRPr lang="en-US" dirty="0"/>
          </a:p>
          <a:p>
            <a:r>
              <a:rPr lang="en-US" dirty="0"/>
              <a:t>Prefer HTML Helpers when…</a:t>
            </a:r>
          </a:p>
          <a:p>
            <a:pPr lvl="1"/>
            <a:r>
              <a:rPr lang="en-US" dirty="0"/>
              <a:t>Razor is appealing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365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br>
              <a:rPr lang="en-US" dirty="0"/>
            </a:br>
            <a:r>
              <a:rPr lang="en-US" sz="2000" dirty="0"/>
              <a:t>Partial Views </a:t>
            </a:r>
            <a:r>
              <a:rPr lang="en-US" sz="2000" i="1" dirty="0"/>
              <a:t>vs.</a:t>
            </a:r>
            <a:r>
              <a:rPr lang="en-US" sz="2000" dirty="0"/>
              <a:t> View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Prefer View Components when…</a:t>
            </a:r>
          </a:p>
          <a:p>
            <a:pPr lvl="1"/>
            <a:r>
              <a:rPr lang="en-US" dirty="0"/>
              <a:t>Complex rendering logic is needed</a:t>
            </a:r>
          </a:p>
          <a:p>
            <a:pPr lvl="1"/>
            <a:r>
              <a:rPr lang="en-US" dirty="0"/>
              <a:t>Testability is important</a:t>
            </a:r>
          </a:p>
          <a:p>
            <a:pPr lvl="1"/>
            <a:r>
              <a:rPr lang="en-US" dirty="0"/>
              <a:t>Tag Helper support is desired</a:t>
            </a:r>
          </a:p>
          <a:p>
            <a:pPr lvl="1"/>
            <a:endParaRPr lang="en-US" dirty="0"/>
          </a:p>
          <a:p>
            <a:r>
              <a:rPr lang="en-US" dirty="0"/>
              <a:t>Prefer Partial Views when…</a:t>
            </a:r>
          </a:p>
          <a:p>
            <a:pPr lvl="1"/>
            <a:r>
              <a:rPr lang="en-US" dirty="0"/>
              <a:t>Simplifying large views into small components</a:t>
            </a:r>
          </a:p>
          <a:p>
            <a:pPr lvl="1"/>
            <a:r>
              <a:rPr lang="en-US" dirty="0"/>
              <a:t>Reducing duplication of view content</a:t>
            </a:r>
          </a:p>
          <a:p>
            <a:pPr lvl="1"/>
            <a:r>
              <a:rPr lang="en-US" dirty="0"/>
              <a:t>Porting app from ASP.NET proper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22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344" y="1825625"/>
            <a:ext cx="5424456" cy="1376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Resources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Telerik</a:t>
            </a:r>
            <a:r>
              <a:rPr lang="en-US" b="1" dirty="0"/>
              <a:t> Developer Network </a:t>
            </a:r>
            <a:r>
              <a:rPr lang="en-US" dirty="0"/>
              <a:t>article</a:t>
            </a:r>
          </a:p>
          <a:p>
            <a:pPr marL="0" indent="0">
              <a:buNone/>
            </a:pPr>
            <a:r>
              <a:rPr lang="en-US" sz="2400" i="1" dirty="0"/>
              <a:t>Building Reusable UI Components</a:t>
            </a:r>
          </a:p>
          <a:p>
            <a:pPr marL="0" indent="0">
              <a:buNone/>
            </a:pPr>
            <a:r>
              <a:rPr lang="en-US" sz="2400" i="1" dirty="0"/>
              <a:t>  in ASP.NET Core</a:t>
            </a:r>
          </a:p>
          <a:p>
            <a:pPr marL="0" indent="0">
              <a:buNone/>
            </a:pPr>
            <a:r>
              <a:rPr lang="en-US" sz="2400" dirty="0">
                <a:hlinkClick r:id="rId4"/>
              </a:rPr>
              <a:t>bit.ly/2uIU7Mc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Eat, Sleep, Code</a:t>
            </a:r>
            <a:r>
              <a:rPr lang="en-US" dirty="0"/>
              <a:t> podcast</a:t>
            </a:r>
          </a:p>
          <a:p>
            <a:pPr marL="0" indent="0">
              <a:buNone/>
            </a:pPr>
            <a:r>
              <a:rPr lang="en-US" sz="2400" i="1" dirty="0"/>
              <a:t>Implementing ASP.NET Core UIs</a:t>
            </a:r>
          </a:p>
          <a:p>
            <a:pPr marL="0" indent="0">
              <a:buNone/>
            </a:pPr>
            <a:r>
              <a:rPr lang="en-US" sz="2400" dirty="0">
                <a:hlinkClick r:id="rId5"/>
              </a:rPr>
              <a:t>bit.ly/2wMgO3p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2076" y="3951475"/>
            <a:ext cx="4441723" cy="2225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97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Options</a:t>
            </a:r>
          </a:p>
          <a:p>
            <a:r>
              <a:rPr lang="en-US" dirty="0"/>
              <a:t>Tag Helpers</a:t>
            </a:r>
          </a:p>
          <a:p>
            <a:r>
              <a:rPr lang="en-US" dirty="0"/>
              <a:t>View Components</a:t>
            </a:r>
          </a:p>
          <a:p>
            <a:r>
              <a:rPr lang="en-US" dirty="0"/>
              <a:t>View Components as Tag Helpers</a:t>
            </a:r>
          </a:p>
          <a:p>
            <a:r>
              <a:rPr lang="en-US" dirty="0"/>
              <a:t>Recommended Use Cases</a:t>
            </a:r>
          </a:p>
        </p:txBody>
      </p:sp>
    </p:spTree>
    <p:extLst>
      <p:ext uri="{BB962C8B-B14F-4D97-AF65-F5344CB8AC3E}">
        <p14:creationId xmlns:p14="http://schemas.microsoft.com/office/powerpoint/2010/main" val="302404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68" y="579103"/>
            <a:ext cx="1077733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Build with Microsoft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6162" y="2309226"/>
            <a:ext cx="9444902" cy="4061659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Explore developer tools, platforms, and APIs </a:t>
            </a:r>
          </a:p>
          <a:p>
            <a:pPr marL="0" indent="0" algn="ctr">
              <a:buNone/>
            </a:pPr>
            <a:endParaRPr lang="en-US" sz="4000" i="1" dirty="0">
              <a:solidFill>
                <a:srgbClr val="00B0F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ctr">
              <a:buNone/>
            </a:pPr>
            <a:r>
              <a:rPr lang="en-US" sz="5400" dirty="0">
                <a:solidFill>
                  <a:srgbClr val="00B0F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docs.microsoft.com </a:t>
            </a:r>
          </a:p>
        </p:txBody>
      </p:sp>
      <p:pic>
        <p:nvPicPr>
          <p:cNvPr id="1026" name="DE0816EB-0799-461B-8CAB-F8639086CFFD" descr="1078F4CF-61B7-46A5-815D-338F62390895@hsd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340" y="-247034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C1E29E4C-1F3B-47B1-972B-2B7120147472" descr="FD91B74B-F96D-4EAD-BB2E-6CCF265D6248@hsd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34278" y="4904077"/>
            <a:ext cx="33432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89476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67DEF7-8355-48DA-8CC9-023735514038}"/>
              </a:ext>
            </a:extLst>
          </p:cNvPr>
          <p:cNvSpPr txBox="1"/>
          <p:nvPr/>
        </p:nvSpPr>
        <p:spPr>
          <a:xfrm>
            <a:off x="7529945" y="5507182"/>
            <a:ext cx="4003964" cy="900545"/>
          </a:xfrm>
          <a:prstGeom prst="rect">
            <a:avLst/>
          </a:prstGeom>
          <a:solidFill>
            <a:srgbClr val="50525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27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Invoked as methods inside of HTML in Razor views</a:t>
            </a:r>
          </a:p>
          <a:p>
            <a:r>
              <a:rPr lang="en-US" dirty="0"/>
              <a:t>Poor IntelliSense support</a:t>
            </a:r>
          </a:p>
          <a:p>
            <a:r>
              <a:rPr lang="en-US" dirty="0"/>
              <a:t>Context switching between HTML and C#/VB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242232"/>
              </p:ext>
            </p:extLst>
          </p:nvPr>
        </p:nvGraphicFramePr>
        <p:xfrm>
          <a:off x="937490" y="2354697"/>
          <a:ext cx="10416310" cy="584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Consolas" panose="020B0609020204030204" pitchFamily="49" charset="0"/>
                        </a:rPr>
                        <a:t>@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Html.Label(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"FirstName"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"First Name:"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new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{ @class = </a:t>
                      </a:r>
                      <a:r>
                        <a:rPr lang="en-US" sz="200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"caption"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DE2292C5-9764-4416-991B-EDD49197C68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125102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Allow for sharing of common view elements</a:t>
            </a:r>
          </a:p>
          <a:p>
            <a:r>
              <a:rPr lang="en-US" dirty="0"/>
              <a:t>Commonly used with </a:t>
            </a:r>
            <a:r>
              <a:rPr lang="en-US" b="1" i="1" dirty="0" err="1"/>
              <a:t>ChildAction</a:t>
            </a:r>
            <a:endParaRPr lang="en-US" b="1" i="1" dirty="0"/>
          </a:p>
          <a:p>
            <a:r>
              <a:rPr lang="en-US" dirty="0"/>
              <a:t>Not recommended when code execution is needed</a:t>
            </a:r>
          </a:p>
          <a:p>
            <a:r>
              <a:rPr lang="en-US" dirty="0"/>
              <a:t>Not designed with testing in mind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173427"/>
              </p:ext>
            </p:extLst>
          </p:nvPr>
        </p:nvGraphicFramePr>
        <p:xfrm>
          <a:off x="937490" y="2354697"/>
          <a:ext cx="104163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@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Html.Partial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"_</a:t>
                      </a:r>
                      <a:r>
                        <a:rPr kumimoji="0" lang="en-US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AuthorPartial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A31515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, author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931228" y="1908128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6" name="Star: 12 Points 5">
            <a:extLst>
              <a:ext uri="{FF2B5EF4-FFF2-40B4-BE49-F238E27FC236}">
                <a16:creationId xmlns:a16="http://schemas.microsoft.com/office/drawing/2014/main" id="{97450780-50A5-4398-AF1F-02BB82FF4B25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4.x, Core</a:t>
            </a:r>
          </a:p>
        </p:txBody>
      </p:sp>
    </p:spTree>
    <p:extLst>
      <p:ext uri="{BB962C8B-B14F-4D97-AF65-F5344CB8AC3E}">
        <p14:creationId xmlns:p14="http://schemas.microsoft.com/office/powerpoint/2010/main" val="181343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A0C0E5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37" b="89748" l="5145" r="95383">
                        <a14:foregroundMark x1="29815" y1="25394" x2="11346" y2="45741"/>
                        <a14:foregroundMark x1="57652" y1="21767" x2="42348" y2="73975"/>
                        <a14:foregroundMark x1="72032" y1="26814" x2="87335" y2="46215"/>
                        <a14:foregroundMark x1="87863" y1="48423" x2="72823" y2="651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" y="2208372"/>
            <a:ext cx="4975956" cy="41619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 server-side processing via HTML elements</a:t>
            </a:r>
          </a:p>
          <a:p>
            <a:r>
              <a:rPr lang="en-US" dirty="0"/>
              <a:t>Attach to HTML elements in Razor views</a:t>
            </a:r>
          </a:p>
          <a:p>
            <a:r>
              <a:rPr lang="en-US" dirty="0"/>
              <a:t>Great IntelliSense support</a:t>
            </a:r>
          </a:p>
          <a:p>
            <a:r>
              <a:rPr lang="en-US" dirty="0"/>
              <a:t>Eliminate context switching between HTML and C#</a:t>
            </a:r>
          </a:p>
          <a:p>
            <a:r>
              <a:rPr lang="en-US" dirty="0"/>
              <a:t>Designed with testing in mind</a:t>
            </a:r>
          </a:p>
        </p:txBody>
      </p:sp>
      <p:sp>
        <p:nvSpPr>
          <p:cNvPr id="4" name="Star: 12 Points 3">
            <a:extLst>
              <a:ext uri="{FF2B5EF4-FFF2-40B4-BE49-F238E27FC236}">
                <a16:creationId xmlns:a16="http://schemas.microsoft.com/office/drawing/2014/main" id="{B4607067-2C80-45AB-BAE2-1172211A0728}"/>
              </a:ext>
            </a:extLst>
          </p:cNvPr>
          <p:cNvSpPr/>
          <p:nvPr/>
        </p:nvSpPr>
        <p:spPr>
          <a:xfrm>
            <a:off x="9746901" y="422031"/>
            <a:ext cx="2034792" cy="1572567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ASP.NET Core</a:t>
            </a:r>
          </a:p>
        </p:txBody>
      </p:sp>
    </p:spTree>
    <p:extLst>
      <p:ext uri="{BB962C8B-B14F-4D97-AF65-F5344CB8AC3E}">
        <p14:creationId xmlns:p14="http://schemas.microsoft.com/office/powerpoint/2010/main" val="213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 Helpers: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688232"/>
              </p:ext>
            </p:extLst>
          </p:nvPr>
        </p:nvGraphicFramePr>
        <p:xfrm>
          <a:off x="937490" y="2272193"/>
          <a:ext cx="10416310" cy="3831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383142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label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class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="caption"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asp-for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FirstName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31228" y="1825625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110648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Element</a:t>
            </a:r>
          </a:p>
        </p:txBody>
      </p:sp>
      <p:sp>
        <p:nvSpPr>
          <p:cNvPr id="8" name="Rectangle 7"/>
          <p:cNvSpPr/>
          <p:nvPr/>
        </p:nvSpPr>
        <p:spPr>
          <a:xfrm>
            <a:off x="4398328" y="3652202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Tag Helper Attribute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623060" y="2651760"/>
            <a:ext cx="93382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  <a:stCxn id="8" idx="0"/>
          </p:cNvCxnSpPr>
          <p:nvPr/>
        </p:nvCxnSpPr>
        <p:spPr>
          <a:xfrm flipH="1" flipV="1">
            <a:off x="4792980" y="2651760"/>
            <a:ext cx="1055748" cy="10004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889568" y="4875927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Standard HTML Attribute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 flipV="1">
            <a:off x="2381628" y="2651760"/>
            <a:ext cx="1967056" cy="2224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46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53486"/>
              </p:ext>
            </p:extLst>
          </p:nvPr>
        </p:nvGraphicFramePr>
        <p:xfrm>
          <a:off x="937490" y="2318102"/>
          <a:ext cx="1041631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16310">
                  <a:extLst>
                    <a:ext uri="{9D8B030D-6E8A-4147-A177-3AD203B41FA5}">
                      <a16:colId xmlns:a16="http://schemas.microsoft.com/office/drawing/2014/main" val="1057070397"/>
                    </a:ext>
                  </a:extLst>
                </a:gridCol>
              </a:tblGrid>
              <a:tr h="58444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kendo-</a:t>
                      </a:r>
                      <a:r>
                        <a:rPr lang="en-US" sz="2000" b="1" dirty="0" err="1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datepicker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name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startDate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start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depth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CalendarView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.Year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format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="MMMM </a:t>
                      </a:r>
                      <a:r>
                        <a:rPr lang="en-US" sz="2000" b="0" dirty="0" err="1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yyyy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en-US" sz="2000" b="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  <a:p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                 </a:t>
                      </a:r>
                      <a:r>
                        <a:rPr lang="en-US" sz="2000" b="1" dirty="0">
                          <a:solidFill>
                            <a:srgbClr val="800080"/>
                          </a:solidFill>
                          <a:latin typeface="Consolas" panose="020B0609020204030204" pitchFamily="49" charset="0"/>
                        </a:rPr>
                        <a:t>value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='</a:t>
                      </a:r>
                      <a:r>
                        <a:rPr lang="en-US" sz="2000" b="0" dirty="0" err="1">
                          <a:solidFill>
                            <a:srgbClr val="2B91AF"/>
                          </a:solidFill>
                          <a:latin typeface="Consolas" panose="020B0609020204030204" pitchFamily="49" charset="0"/>
                        </a:rPr>
                        <a:t>DateTime</a:t>
                      </a:r>
                      <a:r>
                        <a:rPr lang="en-US" sz="2000" b="0" dirty="0" err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.Parse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2000" b="0" dirty="0">
                          <a:solidFill>
                            <a:srgbClr val="A31515"/>
                          </a:solidFill>
                          <a:latin typeface="Consolas" panose="020B0609020204030204" pitchFamily="49" charset="0"/>
                        </a:rPr>
                        <a:t>"November 2011"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US" sz="2000" b="0" dirty="0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2000" b="0" dirty="0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/&gt;</a:t>
                      </a:r>
                      <a:endParaRPr lang="en-US" sz="2000" dirty="0">
                        <a:solidFill>
                          <a:srgbClr val="00000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2269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931228" y="1871533"/>
            <a:ext cx="2900800" cy="44656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Index.cshtml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Party Tag Helpers</a:t>
            </a:r>
            <a:br>
              <a:rPr lang="en-US" dirty="0"/>
            </a:br>
            <a:r>
              <a:rPr lang="en-US" sz="2000" b="1" dirty="0" err="1"/>
              <a:t>Telerik</a:t>
            </a:r>
            <a:r>
              <a:rPr lang="en-US" sz="2000" dirty="0"/>
              <a:t> UI for ASP.NET Core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753" y="3217568"/>
            <a:ext cx="8612221" cy="3355087"/>
          </a:xfrm>
          <a:prstGeom prst="rect">
            <a:avLst/>
          </a:prstGeom>
        </p:spPr>
      </p:pic>
      <p:sp>
        <p:nvSpPr>
          <p:cNvPr id="11" name="Arrow: Bent-Up 10"/>
          <p:cNvSpPr/>
          <p:nvPr/>
        </p:nvSpPr>
        <p:spPr>
          <a:xfrm rot="5400000">
            <a:off x="1805573" y="3124952"/>
            <a:ext cx="1756508" cy="1070042"/>
          </a:xfrm>
          <a:prstGeom prst="bent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Rendered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042" y="1175673"/>
            <a:ext cx="1098923" cy="32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0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Helpers vs. Tag Helpers</a:t>
            </a:r>
            <a:br>
              <a:rPr lang="en-US" dirty="0"/>
            </a:br>
            <a:r>
              <a:rPr lang="en-US" sz="2000"/>
              <a:t>Side-by-side Comparison</a:t>
            </a:r>
            <a:endParaRPr lang="en-US" sz="2000" dirty="0"/>
          </a:p>
        </p:txBody>
      </p:sp>
      <p:pic>
        <p:nvPicPr>
          <p:cNvPr id="1026" name="Picture 2" descr="imag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803"/>
            <a:ext cx="5181600" cy="400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9224" y="1825625"/>
            <a:ext cx="504755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506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47D8FF"/>
      </a:hlink>
      <a:folHlink>
        <a:srgbClr val="954F72"/>
      </a:folHlink>
    </a:clrScheme>
    <a:fontScheme name="Custom 1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-30707_dotnetConf_Template">
  <a:themeElements>
    <a:clrScheme name="dotnetConf">
      <a:dk1>
        <a:srgbClr val="1E1A20"/>
      </a:dk1>
      <a:lt1>
        <a:srgbClr val="FFFFFF"/>
      </a:lt1>
      <a:dk2>
        <a:srgbClr val="107C10"/>
      </a:dk2>
      <a:lt2>
        <a:srgbClr val="F8F8F8"/>
      </a:lt2>
      <a:accent1>
        <a:srgbClr val="107C10"/>
      </a:accent1>
      <a:accent2>
        <a:srgbClr val="D83B01"/>
      </a:accent2>
      <a:accent3>
        <a:srgbClr val="0078D7"/>
      </a:accent3>
      <a:accent4>
        <a:srgbClr val="FFB900"/>
      </a:accent4>
      <a:accent5>
        <a:srgbClr val="D2D2D2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otnetConf_2016_16x9_Template" id="{C0749003-9B83-4EC7-9CCE-0827D34B3F3D}" vid="{573B5C64-E77A-410B-B9D9-EC179F4A09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3988</TotalTime>
  <Words>754</Words>
  <Application>Microsoft Office PowerPoint</Application>
  <PresentationFormat>Widescreen</PresentationFormat>
  <Paragraphs>171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  <vt:variant>
        <vt:lpstr>Custom Shows</vt:lpstr>
      </vt:variant>
      <vt:variant>
        <vt:i4>1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Segoe UI Light</vt:lpstr>
      <vt:lpstr>Segoe UI Semibold</vt:lpstr>
      <vt:lpstr>Segoe UI Semilight</vt:lpstr>
      <vt:lpstr>Wingdings</vt:lpstr>
      <vt:lpstr>Office Theme</vt:lpstr>
      <vt:lpstr>8-30707_dotnetConf_Template</vt:lpstr>
      <vt:lpstr>Building Reusable UI Components in ASP.NET Core</vt:lpstr>
      <vt:lpstr>Agenda</vt:lpstr>
      <vt:lpstr>HTML Helpers</vt:lpstr>
      <vt:lpstr>Partial Views</vt:lpstr>
      <vt:lpstr>Tag Helpers</vt:lpstr>
      <vt:lpstr>Tag Helpers: Overview</vt:lpstr>
      <vt:lpstr>Tag Helpers: Anatomy</vt:lpstr>
      <vt:lpstr>3rd Party Tag Helpers Telerik UI for ASP.NET Core</vt:lpstr>
      <vt:lpstr>HTML Helpers vs. Tag Helpers Side-by-side Comparison</vt:lpstr>
      <vt:lpstr>Demo</vt:lpstr>
      <vt:lpstr>View Components</vt:lpstr>
      <vt:lpstr>View Components: Overview</vt:lpstr>
      <vt:lpstr>View Components: Anatomy</vt:lpstr>
      <vt:lpstr>View Search Paths</vt:lpstr>
      <vt:lpstr>View Component Invocation Approaches</vt:lpstr>
      <vt:lpstr>Demo</vt:lpstr>
      <vt:lpstr>Recommendations HTML Helpers vs. Tag Helpers</vt:lpstr>
      <vt:lpstr>Recommendations Partial Views vs. View Components</vt:lpstr>
      <vt:lpstr>Supplementary Resources</vt:lpstr>
      <vt:lpstr>Build with Microsoft Tech</vt:lpstr>
      <vt:lpstr>PowerPoint Presentation</vt:lpstr>
      <vt:lpstr>Main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Reusable UI Components in ASP.NET Core MVC</dc:title>
  <dc:creator>Scott Addie</dc:creator>
  <cp:keywords>.NET, ASP.NET, MVC, ASP.NET Core, Visual Studio</cp:keywords>
  <cp:lastModifiedBy>Scott Addie</cp:lastModifiedBy>
  <cp:revision>864</cp:revision>
  <dcterms:created xsi:type="dcterms:W3CDTF">2016-07-13T16:00:36Z</dcterms:created>
  <dcterms:modified xsi:type="dcterms:W3CDTF">2018-02-09T15:55:44Z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Owner">
    <vt:lpwstr>scaddie@microsoft.com</vt:lpwstr>
  </property>
  <property fmtid="{D5CDD505-2E9C-101B-9397-08002B2CF9AE}" pid="6" name="MSIP_Label_f42aa342-8706-4288-bd11-ebb85995028c_SetDate">
    <vt:lpwstr>2017-09-06T15:58:31.7545223-05:00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