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56" r:id="rId3"/>
    <p:sldId id="257" r:id="rId4"/>
    <p:sldId id="322" r:id="rId5"/>
    <p:sldId id="342" r:id="rId6"/>
    <p:sldId id="328" r:id="rId7"/>
    <p:sldId id="330" r:id="rId8"/>
    <p:sldId id="323" r:id="rId9"/>
    <p:sldId id="337" r:id="rId10"/>
    <p:sldId id="348" r:id="rId11"/>
    <p:sldId id="332" r:id="rId12"/>
    <p:sldId id="333" r:id="rId13"/>
    <p:sldId id="343" r:id="rId14"/>
    <p:sldId id="338" r:id="rId15"/>
    <p:sldId id="335" r:id="rId16"/>
    <p:sldId id="336" r:id="rId17"/>
    <p:sldId id="339" r:id="rId18"/>
    <p:sldId id="345" r:id="rId19"/>
    <p:sldId id="341" r:id="rId20"/>
    <p:sldId id="349" r:id="rId21"/>
    <p:sldId id="331" r:id="rId22"/>
    <p:sldId id="334" r:id="rId23"/>
    <p:sldId id="32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5050"/>
    <a:srgbClr val="4472C4"/>
    <a:srgbClr val="498B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918" autoAdjust="0"/>
  </p:normalViewPr>
  <p:slideViewPr>
    <p:cSldViewPr snapToGrid="0" showGuides="1">
      <p:cViewPr varScale="1">
        <p:scale>
          <a:sx n="55" d="100"/>
          <a:sy n="55" d="100"/>
        </p:scale>
        <p:origin x="1638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86B9A-ACA2-4D2C-AAF6-D8003DE9669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55A08-0E86-45D7-AB2B-D5F1B665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8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127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419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 err="1"/>
              <a:t>secrets.json</a:t>
            </a:r>
            <a:r>
              <a:rPr lang="en-US" b="1" dirty="0"/>
              <a:t>:</a:t>
            </a:r>
            <a:r>
              <a:rPr lang="en-US" dirty="0"/>
              <a:t> “Event”: { “Name”: “KCDC – </a:t>
            </a:r>
            <a:r>
              <a:rPr lang="en-US" dirty="0" err="1"/>
              <a:t>secrets.json</a:t>
            </a:r>
            <a:r>
              <a:rPr lang="en-US" dirty="0"/>
              <a:t>”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Index.cshtml.cs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private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readonly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IConfiguration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_config;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IndexModel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IConfiguration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config) =&gt;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_config = config;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string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 get; set; 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public void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OnGet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_config["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Event:Name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"];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Index.cshtml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@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</a:t>
            </a:r>
            <a:r>
              <a:rPr lang="en-US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EventName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5464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Azure Cloud Shell </a:t>
            </a:r>
            <a:r>
              <a:rPr lang="en-US" dirty="0">
                <a:sym typeface="Wingdings" panose="05000000000000000000" pitchFamily="2" charset="2"/>
              </a:rPr>
              <a:t> the best CLI is the one you don’t have </a:t>
            </a:r>
            <a:r>
              <a:rPr lang="en-US">
                <a:sym typeface="Wingdings" panose="05000000000000000000" pitchFamily="2" charset="2"/>
              </a:rPr>
              <a:t>to install</a:t>
            </a:r>
            <a:endParaRPr lang="en-US"/>
          </a:p>
          <a:p>
            <a:r>
              <a:rPr lang="en-US" dirty="0"/>
              <a:t>- VS 15.7 introduces Connected Services node Key Vault creation</a:t>
            </a:r>
          </a:p>
          <a:p>
            <a:r>
              <a:rPr lang="en-US" dirty="0"/>
              <a:t>- Key Vault takes precedence over Secret Manager at runtime, since it’s more secure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8339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13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898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Download secrets from key vault with build task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Can use secrets as task variables in other build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5389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Managed Service Identity</a:t>
            </a:r>
          </a:p>
          <a:p>
            <a:r>
              <a:rPr lang="en-US" dirty="0"/>
              <a:t>Allow your app service to communicate w/ other Azure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5909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yourself for local development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787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--object-id = GUID that identifies the principal that will receive permissions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55A08-0E86-45D7-AB2B-D5F1B665F0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3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D1BC4C-DBBA-1A46-BD21-33C27A8934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739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Vault – secrets stored as sequences of octets (8-bit bytes) w/ max. size of 25 </a:t>
            </a:r>
            <a:r>
              <a:rPr lang="en-US"/>
              <a:t>kbs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734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Program.ConfigureKeyVault</a:t>
            </a:r>
            <a:r>
              <a:rPr lang="en-US" dirty="0"/>
              <a:t> in </a:t>
            </a:r>
            <a:r>
              <a:rPr lang="en-US" dirty="0" err="1"/>
              <a:t>ViewComponentsDemo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295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797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“Meet John: an overworked, 10x developer fueled by caffeine and pizza.”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926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51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605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FIPS = Federal Information Processing Standard</a:t>
            </a:r>
          </a:p>
          <a:p>
            <a:endParaRPr lang="en-US" dirty="0"/>
          </a:p>
          <a:p>
            <a:r>
              <a:rPr lang="en-US" dirty="0"/>
              <a:t>1 solution to this problem is Secret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370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VS SUPPORT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Core support ONLY in 15.7 (</a:t>
            </a:r>
            <a:r>
              <a:rPr lang="en-US" dirty="0" err="1"/>
              <a:t>secrets.json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Framework support in 15.8 (secrets.xml)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.NET Core SDK 2.1.300 bundles user-secrets 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958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 command ONLY </a:t>
            </a:r>
            <a:r>
              <a:rPr lang="en-US"/>
              <a:t>in SDK 3.0</a:t>
            </a:r>
            <a:r>
              <a:rPr lang="en-US" dirty="0"/>
              <a:t>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863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431B-6F61-4131-8791-6087567D0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ED84-6CE0-4163-8350-CEC7CC97A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B0E-77DE-4753-BC19-C7FBDC59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BCCA-A401-4E41-889A-F4F29C8C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AF28-5E37-4703-B745-260544D4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4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7136-BDD6-4366-B1B8-00806C3E4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78C7-6E13-4291-A1C9-6565E03F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519B-C3C4-4B1D-B1AD-68B23692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C8F1-68F8-41D6-9514-FBECD8A4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222-9E55-4898-B6F0-5A178309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2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42D19D-A21A-447C-B2D5-871DDB9C9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759DA-117A-470F-8DA4-910CF1EB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FE40-6354-45F1-B342-140D9B26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FFD5-5236-4E05-95E9-153B7E74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768B-3159-4A2B-9F04-25260D7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20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47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118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54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0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7102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392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3354-43B8-4176-A9B2-F03FC82F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FF98-2B17-48F1-8913-6239D286A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F57D2-32C2-4AA7-A060-B2F7CC8D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2577-C7F9-4485-9EC9-C899A373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0B8DC-092E-499C-B1A4-9D7F8E94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54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0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31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89CAC-91C0-4F8C-BCA1-442A8544B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8366B-C743-450D-92D0-0F80398B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7962-F2B9-4EB1-800F-78DB5225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8F7-A1E0-404B-A261-644C5552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3586B-F38F-4D81-A20C-EA09EA16D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9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A913A-575B-4C0E-9BC4-F72E980E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48F1F-C79C-4299-B4DE-2B5A1C9BE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051D4-1717-4E27-97F6-C7A8795D4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91214-0042-4D0D-9DDD-8F0A712B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C7B05-5CCD-41ED-82A4-EA174FFA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003C4-D149-4D0D-9E40-B1AD9551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0ABC2-3C95-495F-8666-38CDA7E14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45E9D-33C9-4AE0-83BE-16FB44D60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531B-055F-4D7A-861D-1CCA8ED61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A1990-957A-4E67-8A79-F1DB04D4A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319736-9954-499C-833D-B80E14332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DF96D-3B9F-463B-A5F0-9854F458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02AB6D-CD75-4EFA-A193-0B33C772D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616D0-8475-4237-A95E-3BB37278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0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AC91-DA49-4771-946E-46775E1D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5BAD3-F9C3-4B6E-964D-113E7C18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06BA4-CB95-49B0-A9C0-476E7C7C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50B-373D-4A94-BD43-56784748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9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D9423-4A57-4694-BBAF-FA425D3BA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A4124-052F-4B11-AA63-5AC8BA58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48BE6-6126-4E47-94FD-5D4B2474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EBBF-1F95-46A0-A719-B5510C4E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B8433-F602-45AB-AE04-EEA127B73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96607-1252-4AC6-9734-F1C77911E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01919-719F-4C66-847E-40CDCC67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05029-368B-4496-B3EF-5B42BBA8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48800-ABA2-46E5-AA0B-C0593C6C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0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A664-C4DD-45B8-895F-F4AE576B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C2BCD5-A163-448F-A63E-DB86A6327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ADA5C-974F-44F4-ADB5-2FDAAD0A1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ABFE-34B7-43A8-BDB6-C3BE3B58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86D52-4857-4668-9EB7-B41E21252CF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AA429-2AC5-4FA0-9E77-B02B71C6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EDB5-23F7-492C-99A4-53E0DFC7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225A9-2099-414D-90C3-2BA9260E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265B7-9DDF-40A0-B62C-15AC2812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2AFF-6378-4A44-B950-6C61C7A74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86D52-4857-4668-9EB7-B41E21252CF7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C315-F9E5-404E-A1A4-BAE46B971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EB31-1714-45C5-9251-C27E81276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42AAE-06E7-470D-90C2-2FB1D417B3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8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emf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34" Type="http://schemas.openxmlformats.org/officeDocument/2006/relationships/image" Target="../media/image35.png"/><Relationship Id="rId42" Type="http://schemas.openxmlformats.org/officeDocument/2006/relationships/image" Target="../media/image43.jpe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7" Type="http://schemas.openxmlformats.org/officeDocument/2006/relationships/image" Target="../media/image8.png"/><Relationship Id="rId12" Type="http://schemas.openxmlformats.org/officeDocument/2006/relationships/image" Target="../media/image13.emf"/><Relationship Id="rId17" Type="http://schemas.openxmlformats.org/officeDocument/2006/relationships/image" Target="../media/image18.jpe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jpeg"/><Relationship Id="rId46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41" Type="http://schemas.openxmlformats.org/officeDocument/2006/relationships/image" Target="../media/image42.jpeg"/><Relationship Id="rId54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jpeg"/><Relationship Id="rId53" Type="http://schemas.openxmlformats.org/officeDocument/2006/relationships/image" Target="../media/image54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jpe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4" Type="http://schemas.openxmlformats.org/officeDocument/2006/relationships/image" Target="../media/image5.png"/><Relationship Id="rId9" Type="http://schemas.openxmlformats.org/officeDocument/2006/relationships/image" Target="../media/image10.emf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jpeg"/><Relationship Id="rId48" Type="http://schemas.openxmlformats.org/officeDocument/2006/relationships/image" Target="../media/image49.png"/><Relationship Id="rId8" Type="http://schemas.openxmlformats.org/officeDocument/2006/relationships/image" Target="../media/image9.png"/><Relationship Id="rId51" Type="http://schemas.openxmlformats.org/officeDocument/2006/relationships/image" Target="../media/image5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hyperlink" Target="https://docs.microsoft.com/azure/key-vault/vs-key-vault-add-connected-service" TargetMode="External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ka.ms/app-secrets-code" TargetMode="External"/><Relationship Id="rId5" Type="http://schemas.openxmlformats.org/officeDocument/2006/relationships/hyperlink" Target="https://aka.ms/app-secrets-slides" TargetMode="External"/><Relationship Id="rId4" Type="http://schemas.openxmlformats.org/officeDocument/2006/relationships/hyperlink" Target="https://aka.ms/az-key-vault" TargetMode="External"/><Relationship Id="rId9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5" Type="http://schemas.openxmlformats.org/officeDocument/2006/relationships/image" Target="../media/image56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6FC11E2E-9797-4FEA-90FD-894E32A20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 33">
            <a:extLst>
              <a:ext uri="{FF2B5EF4-FFF2-40B4-BE49-F238E27FC236}">
                <a16:creationId xmlns:a16="http://schemas.microsoft.com/office/drawing/2014/main" id="{F8828EFD-56F8-4B00-9A0D-B623CC07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02096" y="3608996"/>
            <a:ext cx="4522796" cy="3249004"/>
          </a:xfrm>
          <a:custGeom>
            <a:avLst/>
            <a:gdLst>
              <a:gd name="connsiteX0" fmla="*/ 3018081 w 4522796"/>
              <a:gd name="connsiteY0" fmla="*/ 0 h 3249004"/>
              <a:gd name="connsiteX1" fmla="*/ 0 w 4522796"/>
              <a:gd name="connsiteY1" fmla="*/ 0 h 3249004"/>
              <a:gd name="connsiteX2" fmla="*/ 0 w 4522796"/>
              <a:gd name="connsiteY2" fmla="*/ 3249004 h 3249004"/>
              <a:gd name="connsiteX3" fmla="*/ 4522796 w 4522796"/>
              <a:gd name="connsiteY3" fmla="*/ 3249004 h 324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3249004">
                <a:moveTo>
                  <a:pt x="3018081" y="0"/>
                </a:moveTo>
                <a:lnTo>
                  <a:pt x="0" y="0"/>
                </a:lnTo>
                <a:lnTo>
                  <a:pt x="0" y="3249004"/>
                </a:lnTo>
                <a:lnTo>
                  <a:pt x="4522796" y="3249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D0596-1061-47F4-A651-94E3F1B43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8" y="3107691"/>
            <a:ext cx="6618051" cy="1355750"/>
          </a:xfrm>
        </p:spPr>
        <p:txBody>
          <a:bodyPr>
            <a:normAutofit/>
          </a:bodyPr>
          <a:lstStyle/>
          <a:p>
            <a:pPr algn="l"/>
            <a:r>
              <a:rPr lang="en-US" sz="4600" dirty="0"/>
              <a:t>Protecting App Secrets</a:t>
            </a:r>
            <a:br>
              <a:rPr lang="en-US" sz="4600" dirty="0"/>
            </a:br>
            <a:r>
              <a:rPr lang="en-US" sz="4600" dirty="0"/>
              <a:t>with .NET Core &amp;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11E06-7CDF-4EC3-9BEB-AF30B91D2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399" y="5558445"/>
            <a:ext cx="6618051" cy="1299556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Scott Addie</a:t>
            </a:r>
          </a:p>
          <a:p>
            <a:pPr algn="l"/>
            <a:r>
              <a:rPr lang="en-US" sz="2000" b="1" dirty="0"/>
              <a:t>@</a:t>
            </a:r>
            <a:r>
              <a:rPr lang="en-US" sz="2000" b="1" dirty="0" err="1"/>
              <a:t>Scott_Addie</a:t>
            </a:r>
            <a:endParaRPr lang="en-US" sz="2000" b="1" dirty="0"/>
          </a:p>
          <a:p>
            <a:pPr algn="l"/>
            <a:r>
              <a:rPr lang="en-US" sz="2000" b="1" dirty="0"/>
              <a:t>Senior Content Developer</a:t>
            </a:r>
          </a:p>
        </p:txBody>
      </p:sp>
      <p:sp>
        <p:nvSpPr>
          <p:cNvPr id="13" name="Freeform 24">
            <a:extLst>
              <a:ext uri="{FF2B5EF4-FFF2-40B4-BE49-F238E27FC236}">
                <a16:creationId xmlns:a16="http://schemas.microsoft.com/office/drawing/2014/main" id="{3D4697C8-4A0D-4493-B526-7CC15E0EE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A085B63A-2D2F-4B09-9BFB-E2080686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MS logo white">
            <a:extLst>
              <a:ext uri="{FF2B5EF4-FFF2-40B4-BE49-F238E27FC236}">
                <a16:creationId xmlns:a16="http://schemas.microsoft.com/office/drawing/2014/main" id="{6133ABA2-A03B-41E7-861B-1D6BFE8654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112435" y="5836077"/>
            <a:ext cx="3079129" cy="662012"/>
          </a:xfrm>
          <a:prstGeom prst="rect">
            <a:avLst/>
          </a:prstGeom>
        </p:spPr>
      </p:pic>
      <p:pic>
        <p:nvPicPr>
          <p:cNvPr id="8" name="Picture 7" descr="A picture containing indoor, floor&#10;&#10;Description generated with high confidence">
            <a:extLst>
              <a:ext uri="{FF2B5EF4-FFF2-40B4-BE49-F238E27FC236}">
                <a16:creationId xmlns:a16="http://schemas.microsoft.com/office/drawing/2014/main" id="{3FBEDCD0-3F7F-4524-BD17-DB57A53603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0" y="1638626"/>
            <a:ext cx="5080000" cy="3810000"/>
          </a:xfrm>
          <a:prstGeom prst="rect">
            <a:avLst/>
          </a:prstGeom>
          <a:solidFill>
            <a:srgbClr val="498BE9"/>
          </a:solidFill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B3B26C48-91D1-462E-9257-94BEED7FE8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35" y="127847"/>
            <a:ext cx="2641206" cy="264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3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Movies:Password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“pass123”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user-secrets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Movies:User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“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7C1FFF0-174A-454A-90B0-BBEC81F03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91548"/>
              </p:ext>
            </p:extLst>
          </p:nvPr>
        </p:nvGraphicFramePr>
        <p:xfrm>
          <a:off x="6544491" y="5248939"/>
          <a:ext cx="4150726" cy="1188720"/>
        </p:xfrm>
        <a:graphic>
          <a:graphicData uri="http://schemas.openxmlformats.org/drawingml/2006/table">
            <a:tbl>
              <a:tblPr firstRow="1" bandRow="1"/>
              <a:tblGrid>
                <a:gridCol w="4150726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"pass123",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8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EE34EF64-5E28-4C84-9F46-DB4686EB6269}"/>
              </a:ext>
            </a:extLst>
          </p:cNvPr>
          <p:cNvSpPr/>
          <p:nvPr/>
        </p:nvSpPr>
        <p:spPr>
          <a:xfrm>
            <a:off x="6541905" y="4796367"/>
            <a:ext cx="1374817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>
                <a:solidFill>
                  <a:prstClr val="black"/>
                </a:solidFill>
                <a:latin typeface="Segoe UI Light"/>
              </a:rPr>
              <a:t>secret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73650"/>
              </p:ext>
            </p:extLst>
          </p:nvPr>
        </p:nvGraphicFramePr>
        <p:xfrm>
          <a:off x="838665" y="3357095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netcoreapp3.0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1" name="Rounded Rectangle 33">
            <a:extLst>
              <a:ext uri="{FF2B5EF4-FFF2-40B4-BE49-F238E27FC236}">
                <a16:creationId xmlns:a16="http://schemas.microsoft.com/office/drawing/2014/main" id="{6AFE4F7A-E550-4C62-A076-FB8E38CCBF2C}"/>
              </a:ext>
            </a:extLst>
          </p:cNvPr>
          <p:cNvSpPr/>
          <p:nvPr/>
        </p:nvSpPr>
        <p:spPr>
          <a:xfrm>
            <a:off x="832403" y="4938045"/>
            <a:ext cx="4923882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~/.</a:t>
            </a:r>
            <a:r>
              <a:rPr lang="en-US" b="1" dirty="0" err="1"/>
              <a:t>microsoft</a:t>
            </a:r>
            <a:r>
              <a:rPr lang="en-US" b="1" dirty="0"/>
              <a:t>/</a:t>
            </a:r>
            <a:r>
              <a:rPr lang="en-US" b="1" dirty="0" err="1"/>
              <a:t>usersecrets</a:t>
            </a:r>
            <a:r>
              <a:rPr lang="en-US" b="1" dirty="0"/>
              <a:t>/&lt;id&gt;/</a:t>
            </a:r>
          </a:p>
        </p:txBody>
      </p:sp>
      <p:pic>
        <p:nvPicPr>
          <p:cNvPr id="22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E7649DFC-684E-4B40-B1F3-772480D7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13" y="5012110"/>
            <a:ext cx="507863" cy="49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5D81AF3-B696-42DE-ADDB-C258A83509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328" y="5012110"/>
            <a:ext cx="385752" cy="454164"/>
          </a:xfrm>
          <a:prstGeom prst="rect">
            <a:avLst/>
          </a:prstGeom>
        </p:spPr>
      </p:pic>
      <p:sp>
        <p:nvSpPr>
          <p:cNvPr id="30" name="Rounded Rectangle 33">
            <a:extLst>
              <a:ext uri="{FF2B5EF4-FFF2-40B4-BE49-F238E27FC236}">
                <a16:creationId xmlns:a16="http://schemas.microsoft.com/office/drawing/2014/main" id="{C42CA6AF-7109-4AFA-A004-B35DCE3D8F3A}"/>
              </a:ext>
            </a:extLst>
          </p:cNvPr>
          <p:cNvSpPr/>
          <p:nvPr/>
        </p:nvSpPr>
        <p:spPr>
          <a:xfrm>
            <a:off x="832402" y="5645640"/>
            <a:ext cx="4934427" cy="6911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/>
              <a:t>%APPDATA%\Microsoft\</a:t>
            </a:r>
            <a:r>
              <a:rPr lang="en-US" b="1" dirty="0" err="1"/>
              <a:t>UserSecrets</a:t>
            </a:r>
            <a:r>
              <a:rPr lang="en-US" b="1" dirty="0"/>
              <a:t>\&lt;id&gt;\</a:t>
            </a:r>
          </a:p>
        </p:txBody>
      </p:sp>
      <p:pic>
        <p:nvPicPr>
          <p:cNvPr id="15" name="Picture 6" descr="C:\temp\WinAzure_rgb_Wht_S.png">
            <a:extLst>
              <a:ext uri="{FF2B5EF4-FFF2-40B4-BE49-F238E27FC236}">
                <a16:creationId xmlns:a16="http://schemas.microsoft.com/office/drawing/2014/main" id="{9E236C65-B717-4E03-A30D-5799CF2DF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45120" y="5759716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 rot="2065940">
            <a:off x="4705829" y="2613040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CCD985B-8017-47CC-868C-6B7DA89AA851}"/>
              </a:ext>
            </a:extLst>
          </p:cNvPr>
          <p:cNvSpPr/>
          <p:nvPr/>
        </p:nvSpPr>
        <p:spPr>
          <a:xfrm rot="19265801">
            <a:off x="4649274" y="4367720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6657C575-E8A6-409F-8D48-3C1718512A67}"/>
              </a:ext>
            </a:extLst>
          </p:cNvPr>
          <p:cNvSpPr/>
          <p:nvPr/>
        </p:nvSpPr>
        <p:spPr>
          <a:xfrm rot="16200000">
            <a:off x="5953976" y="5204124"/>
            <a:ext cx="424254" cy="8802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3C5F33-C267-44A2-98A4-E0AE5E5503EF}"/>
              </a:ext>
            </a:extLst>
          </p:cNvPr>
          <p:cNvSpPr/>
          <p:nvPr/>
        </p:nvSpPr>
        <p:spPr>
          <a:xfrm>
            <a:off x="5089007" y="5155298"/>
            <a:ext cx="465280" cy="99324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2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1" grpId="0" animBg="1"/>
      <p:bldP spid="30" grpId="0" animBg="1"/>
      <p:bldP spid="26" grpId="0" animBg="1"/>
      <p:bldP spid="31" grpId="0" animBg="1"/>
      <p:bldP spid="27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Retrieval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85447"/>
              </p:ext>
            </p:extLst>
          </p:nvPr>
        </p:nvGraphicFramePr>
        <p:xfrm>
          <a:off x="844462" y="1920876"/>
          <a:ext cx="9165812" cy="432816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005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private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_connection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null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=&gt; Configuration = configuration;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ConfigureServices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IServiceCollection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services)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SqlConnectionStringBuilder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Configuration.GetConnectionString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));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builder.UserID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Movies:User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builder.Password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Configuration[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Movies:Password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];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_connection =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builder.ConnectionString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19132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147430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prstClr val="black"/>
                </a:solidFill>
                <a:latin typeface="Segoe UI Light"/>
              </a:rPr>
              <a:t>Startup.cs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9F2D8-89AD-4C13-B6B2-AF06F5805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5673" y="5135418"/>
            <a:ext cx="5902036" cy="5172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89" y="3632287"/>
            <a:ext cx="1515975" cy="151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834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Key Vault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Azure CLI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sz="3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endParaRPr lang="en-US" sz="3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sz="3100" dirty="0"/>
              <a:t>Azure subscription</a:t>
            </a:r>
          </a:p>
          <a:p>
            <a:r>
              <a:rPr lang="en-US" sz="3100" dirty="0"/>
              <a:t>.NET Core SDK v2.1+</a:t>
            </a:r>
          </a:p>
          <a:p>
            <a:r>
              <a:rPr lang="en-US" sz="3100" dirty="0"/>
              <a:t>VS 2017 15.7+</a:t>
            </a:r>
          </a:p>
          <a:p>
            <a:pPr lvl="1"/>
            <a:r>
              <a:rPr lang="en-US" sz="3100" dirty="0"/>
              <a:t>.NET Core cross-platform development</a:t>
            </a:r>
          </a:p>
          <a:p>
            <a:pPr lvl="1"/>
            <a:r>
              <a:rPr lang="en-US" sz="3100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3400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double-click Connected Services </a:t>
            </a:r>
            <a:r>
              <a:rPr lang="en-US" sz="43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Secure Secrets with Azure Key Vault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181600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45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Azure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    --resource-group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MoviesRG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    --location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eastus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secret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--vault-name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`Password`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--value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`pass123`</a:t>
            </a:r>
            <a:endParaRPr lang="en-US" b="1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secret set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--vault-name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--name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`User`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		   --value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johndoe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1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ASP.NET Core app: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18C7D4-3492-4E4E-800A-CAFC344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47681"/>
              </p:ext>
            </p:extLst>
          </p:nvPr>
        </p:nvGraphicFramePr>
        <p:xfrm>
          <a:off x="844462" y="2915796"/>
          <a:ext cx="9165812" cy="2133600"/>
        </p:xfrm>
        <a:graphic>
          <a:graphicData uri="http://schemas.openxmlformats.org/drawingml/2006/table">
            <a:tbl>
              <a:tblPr firstRow="1" bandRow="1"/>
              <a:tblGrid>
                <a:gridCol w="9165812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541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@page</a:t>
                      </a: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@model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IndexModel</a:t>
                      </a:r>
                      <a:endParaRPr lang="en-US" sz="1600" dirty="0">
                        <a:solidFill>
                          <a:srgbClr val="000000"/>
                        </a:solidFill>
                        <a:highlight>
                          <a:srgbClr val="FFFF00"/>
                        </a:highlight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@inject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Microsoft.Extensions.Configuration.IConfiguration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Username: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"User"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Password: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strong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config[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"Password"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15474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8B1320-9F80-48D4-8F49-987C2A75ECD9}"/>
              </a:ext>
            </a:extLst>
          </p:cNvPr>
          <p:cNvSpPr/>
          <p:nvPr/>
        </p:nvSpPr>
        <p:spPr>
          <a:xfrm>
            <a:off x="838200" y="2469226"/>
            <a:ext cx="197889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Index.cshtml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6605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Retrieval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DDD-9C6F-4C98-B29C-D7570234B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Azure Pipelines build:</a:t>
            </a:r>
          </a:p>
          <a:p>
            <a:pPr lvl="1"/>
            <a:r>
              <a:rPr lang="en-US" dirty="0"/>
              <a:t>Azure Key Vault task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61853C-59CC-49CF-A4E2-54A3B3A2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25" y="1576388"/>
            <a:ext cx="5210175" cy="4600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E02EFB-0CE1-466A-BCC7-C684081FF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3361" y="1801851"/>
            <a:ext cx="722780" cy="7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379C1-F107-4D23-BA80-6D6A87828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459" y="2987320"/>
            <a:ext cx="3286125" cy="2733675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7807FDB-B944-4A3B-9C81-715F4B8CCB09}"/>
              </a:ext>
            </a:extLst>
          </p:cNvPr>
          <p:cNvSpPr/>
          <p:nvPr/>
        </p:nvSpPr>
        <p:spPr>
          <a:xfrm rot="14773509">
            <a:off x="4985029" y="3828606"/>
            <a:ext cx="424254" cy="2142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52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portal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BA38B8A-1E67-44A0-B7DE-47E0ADFFB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68BC33-F10B-4F4F-8386-BBF220F15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8249801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16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portal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811D25-5A94-4382-AD6B-B6F8A24C1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5780" y="1805218"/>
            <a:ext cx="263717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71DCE1-58E5-454B-9E00-505CC5F52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5452136" cy="43575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33B12-2E78-4E84-8699-A6C11F13B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2857" y="2440668"/>
            <a:ext cx="2633682" cy="29527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0E20085-73EB-424C-A3FC-37C6B46F76FD}"/>
              </a:ext>
            </a:extLst>
          </p:cNvPr>
          <p:cNvSpPr/>
          <p:nvPr/>
        </p:nvSpPr>
        <p:spPr>
          <a:xfrm rot="14773509">
            <a:off x="5555692" y="1963016"/>
            <a:ext cx="424254" cy="18128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FF33B08-6944-44F1-9883-DFD480ABD01D}"/>
              </a:ext>
            </a:extLst>
          </p:cNvPr>
          <p:cNvSpPr/>
          <p:nvPr/>
        </p:nvSpPr>
        <p:spPr>
          <a:xfrm rot="14773509">
            <a:off x="7841689" y="3315120"/>
            <a:ext cx="424254" cy="997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8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77D7-080D-49CB-9A0B-C43A678A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Vault: Configure access via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3141-237E-41E8-BDC1-6D8AA08DD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Enable Managed Service Identity on web app</a:t>
            </a:r>
          </a:p>
          <a:p>
            <a:pPr marL="0" indent="0">
              <a:buNone/>
            </a:pP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identity assign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sz="2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webAppName</a:t>
            </a:r>
            <a:endParaRPr lang="en-US" sz="26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6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webAppPrincipalId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=$(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identity show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		--name </a:t>
            </a:r>
            <a:r>
              <a:rPr lang="en-US" sz="2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		--query 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				--output 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keyvault</a:t>
            </a:r>
            <a:r>
              <a:rPr lang="en-US" sz="2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set-policy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--name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MoviesVault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--object-id </a:t>
            </a:r>
            <a:r>
              <a:rPr lang="en-US" sz="2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6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webAppPrincipalId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--secret-permissions </a:t>
            </a:r>
            <a:r>
              <a:rPr lang="en-US" sz="2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list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7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9746" y="76339"/>
          <a:ext cx="8956888" cy="154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44480">
                <a:tc>
                  <a:txBody>
                    <a:bodyPr/>
                    <a:lstStyle/>
                    <a:p>
                      <a:pPr algn="l"/>
                      <a:r>
                        <a:rPr lang="en-US" sz="2400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Titanium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01504" y="1699266"/>
          <a:ext cx="8956888" cy="241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15534">
                <a:tc>
                  <a:txBody>
                    <a:bodyPr/>
                    <a:lstStyle/>
                    <a:p>
                      <a:r>
                        <a:rPr lang="en-US" sz="2000" u="sng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Platinum</a:t>
                      </a:r>
                      <a:r>
                        <a:rPr lang="en-US" sz="2000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 Sponsors</a:t>
                      </a:r>
                      <a:endParaRPr lang="en-US" sz="2000" u="sng" dirty="0">
                        <a:solidFill>
                          <a:schemeClr val="tx1"/>
                        </a:solidFill>
                        <a:uFill>
                          <a:solidFill>
                            <a:srgbClr val="9B26B1"/>
                          </a:solidFill>
                        </a:u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Picture 10" descr="Adaptive Solutions Gro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9480" y="2354899"/>
            <a:ext cx="2002766" cy="393878"/>
          </a:xfrm>
          <a:prstGeom prst="rect">
            <a:avLst/>
          </a:prstGeom>
        </p:spPr>
      </p:pic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09746" y="4210495"/>
          <a:ext cx="8956888" cy="254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6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5905">
                <a:tc>
                  <a:txBody>
                    <a:bodyPr/>
                    <a:lstStyle/>
                    <a:p>
                      <a:r>
                        <a:rPr lang="en-US" u="sng" baseline="0" dirty="0">
                          <a:solidFill>
                            <a:schemeClr val="tx1"/>
                          </a:solidFill>
                          <a:uFill>
                            <a:solidFill>
                              <a:srgbClr val="9B26B1"/>
                            </a:solidFill>
                          </a:uFill>
                        </a:rPr>
                        <a:t>Gold Sponsors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24" descr="Cerne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7223" y="4266550"/>
            <a:ext cx="1102182" cy="299164"/>
          </a:xfrm>
          <a:prstGeom prst="rect">
            <a:avLst/>
          </a:prstGeom>
        </p:spPr>
      </p:pic>
      <p:pic>
        <p:nvPicPr>
          <p:cNvPr id="29" name="Picture 28" descr="Garmin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0725" y="5126488"/>
            <a:ext cx="1000426" cy="271544"/>
          </a:xfrm>
          <a:prstGeom prst="rect">
            <a:avLst/>
          </a:prstGeom>
        </p:spPr>
      </p:pic>
      <p:pic>
        <p:nvPicPr>
          <p:cNvPr id="31" name="Picture 30" descr="Keyhole Softwar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4111" y="2301221"/>
            <a:ext cx="1551299" cy="561424"/>
          </a:xfrm>
          <a:prstGeom prst="rect">
            <a:avLst/>
          </a:prstGeom>
        </p:spPr>
      </p:pic>
      <p:pic>
        <p:nvPicPr>
          <p:cNvPr id="16" name="Picture 15" descr="Jack Henry And Associate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59365" y="1741905"/>
            <a:ext cx="1941419" cy="460394"/>
          </a:xfrm>
          <a:prstGeom prst="rect">
            <a:avLst/>
          </a:prstGeom>
        </p:spPr>
      </p:pic>
      <p:pic>
        <p:nvPicPr>
          <p:cNvPr id="17" name="Picture 16" descr="2011_Commerce_4C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37052" y="4275220"/>
            <a:ext cx="1600315" cy="252814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9577" y="2051737"/>
            <a:ext cx="1941419" cy="44827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4826" y="4784768"/>
            <a:ext cx="1204718" cy="3907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1397000" y="4318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8892" y="4257157"/>
            <a:ext cx="1039564" cy="381538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2342" y="4667533"/>
            <a:ext cx="1130970" cy="461272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3563600" y="39243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6414" y="1756486"/>
            <a:ext cx="2138666" cy="319734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64523" y="4257236"/>
            <a:ext cx="1110362" cy="4561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1211" y="4318000"/>
            <a:ext cx="750975" cy="3212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5657" y="3173409"/>
            <a:ext cx="1569215" cy="92215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3FB1235-1864-4148-9CA8-16D79A4EBB5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5915" y="4228012"/>
            <a:ext cx="859263" cy="7353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DF7118-042A-0B4F-9E38-1693A3AFFB53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8431" y="4558599"/>
            <a:ext cx="730889" cy="46127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38E847A-0E24-7C4A-9A49-72639F0E4EF4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6124" y="4771252"/>
            <a:ext cx="1786122" cy="271704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33EE7928-FA2A-E34F-A31F-932D58B0BA2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33739" y="5174991"/>
            <a:ext cx="1302221" cy="25617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33893CC-9A1A-BA48-9D67-F2A2E57D866B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000" y="5158734"/>
            <a:ext cx="763660" cy="4612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6F7D1C-9566-8B43-97F8-879B5592F34F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9595" y="103159"/>
            <a:ext cx="2265817" cy="1508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D9FA3B-1361-B34B-8ADA-A2DD9B023512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4385" y="472613"/>
            <a:ext cx="4275673" cy="121961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6627" y="117907"/>
            <a:ext cx="3397151" cy="77987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1" y="765669"/>
            <a:ext cx="2431589" cy="820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3F089C-BF55-8546-AE23-D3D502ADC73C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4692" y="3173090"/>
            <a:ext cx="2194895" cy="5081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AC18DD-C595-074C-BFFD-21BA9AAB91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117225" y="1759733"/>
            <a:ext cx="1758467" cy="4425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399FF4-AE36-4844-8D25-C9BB549444E8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8017" y="3589997"/>
            <a:ext cx="1941419" cy="58587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52ED706-62B7-2243-97AC-CB0106715AF3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0982" y="2568640"/>
            <a:ext cx="2059279" cy="108515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125974B-32E5-4B41-A98F-E34BB2C62FA6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5678" y="2238848"/>
            <a:ext cx="1758467" cy="44547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22AA8DD-1695-AE4D-8139-0668F38A4BE0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0630" y="3131857"/>
            <a:ext cx="1498929" cy="45467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792DBF4-1505-ED48-95CE-AEF1D479A3B8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4609" y="2319500"/>
            <a:ext cx="963475" cy="78150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A23C553C-F146-854F-91A3-CAEE111AC63E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7835" y="3550185"/>
            <a:ext cx="2004636" cy="48941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4C5AF33B-0E36-6649-87D3-72E4A457B194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1372" y="2939736"/>
            <a:ext cx="2197100" cy="2540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F7336F90-F814-8141-8220-3A488A4081D6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2435" y="3580277"/>
            <a:ext cx="2002766" cy="60083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B399AAC7-DFF1-0444-9FED-14AD844CCD05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5430" y="2418165"/>
            <a:ext cx="2295924" cy="99634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E4817B25-1FAD-5F44-BDCF-5F98686ED15E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7598" y="5121881"/>
            <a:ext cx="1752938" cy="32566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45E21C4-2E39-674F-A5F8-6C26B07C5495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2245" y="6058712"/>
            <a:ext cx="1682849" cy="77669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B490DD07-80B9-024D-AAE4-C41264FB0DD3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4175" y="5619687"/>
            <a:ext cx="1162124" cy="439025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C14A3AC-4C57-3340-ABB0-32E178A2DF72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18649" y="6256630"/>
            <a:ext cx="1158770" cy="405678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ABDADE6B-AD2F-894F-AABB-ACA93593B19B}"/>
              </a:ext>
            </a:extLst>
          </p:cNvPr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1491" y="5616967"/>
            <a:ext cx="1301163" cy="313742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13368BA-FE70-824D-ABAA-15858D627C18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9851" y="6270694"/>
            <a:ext cx="1752938" cy="388887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FB3619F7-C50A-5845-B2A1-846D826B0604}"/>
              </a:ext>
            </a:extLst>
          </p:cNvPr>
          <p:cNvPicPr>
            <a:picLocks noChangeAspect="1"/>
          </p:cNvPicPr>
          <p:nvPr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094" y="5782553"/>
            <a:ext cx="1241431" cy="206905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CB69673E-79D1-A746-87B7-9477375308B5}"/>
              </a:ext>
            </a:extLst>
          </p:cNvPr>
          <p:cNvPicPr>
            <a:picLocks noChangeAspect="1"/>
          </p:cNvPicPr>
          <p:nvPr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9049" y="5447542"/>
            <a:ext cx="1238215" cy="123821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9068400E-A1C2-AE46-BCFB-1EAEA88DBC57}"/>
              </a:ext>
            </a:extLst>
          </p:cNvPr>
          <p:cNvPicPr>
            <a:picLocks noChangeAspect="1"/>
          </p:cNvPicPr>
          <p:nvPr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0177" y="6307680"/>
            <a:ext cx="1109466" cy="31939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16AAE60B-B902-CD49-9470-0237A7612080}"/>
              </a:ext>
            </a:extLst>
          </p:cNvPr>
          <p:cNvPicPr>
            <a:picLocks noChangeAspect="1"/>
          </p:cNvPicPr>
          <p:nvPr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52229" y="5512477"/>
            <a:ext cx="750179" cy="776700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3B877897-42AF-C74D-8BF0-6AC8B47D1CE7}"/>
              </a:ext>
            </a:extLst>
          </p:cNvPr>
          <p:cNvPicPr>
            <a:picLocks noChangeAspect="1"/>
          </p:cNvPicPr>
          <p:nvPr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7714" y="4650724"/>
            <a:ext cx="1736624" cy="321999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7F2F04C1-1150-F442-84D5-F3C041E3C549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4939207" y="5603714"/>
            <a:ext cx="1485900" cy="14859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D7941B0E-AB56-0049-9C23-0B66F5F8031F}"/>
              </a:ext>
            </a:extLst>
          </p:cNvPr>
          <p:cNvPicPr>
            <a:picLocks noChangeAspect="1"/>
          </p:cNvPicPr>
          <p:nvPr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7339153" y="5566129"/>
            <a:ext cx="981458" cy="48891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5B266E19-AD97-EB45-A064-F993B993E1A4}"/>
              </a:ext>
            </a:extLst>
          </p:cNvPr>
          <p:cNvPicPr>
            <a:picLocks noChangeAspect="1"/>
          </p:cNvPicPr>
          <p:nvPr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9061" y="5214710"/>
            <a:ext cx="1109057" cy="321357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C96C6131-90B0-F540-BA96-34F63B98605A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6413168" y="5269342"/>
            <a:ext cx="905147" cy="2715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1B5CD-39E4-A441-9884-61E5F3DBBA57}"/>
              </a:ext>
            </a:extLst>
          </p:cNvPr>
          <p:cNvPicPr>
            <a:picLocks noChangeAspect="1"/>
          </p:cNvPicPr>
          <p:nvPr/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5995" y="5615558"/>
            <a:ext cx="1062502" cy="53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54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Comparison of solutions</a:t>
            </a:r>
          </a:p>
        </p:txBody>
      </p:sp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B11B5F89-CEA0-4F9B-8FF2-082E53048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795578"/>
              </p:ext>
            </p:extLst>
          </p:nvPr>
        </p:nvGraphicFramePr>
        <p:xfrm>
          <a:off x="1287463" y="3042655"/>
          <a:ext cx="10066338" cy="31194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870368">
                  <a:extLst>
                    <a:ext uri="{9D8B030D-6E8A-4147-A177-3AD203B41FA5}">
                      <a16:colId xmlns:a16="http://schemas.microsoft.com/office/drawing/2014/main" val="3393553294"/>
                    </a:ext>
                  </a:extLst>
                </a:gridCol>
                <a:gridCol w="3118873">
                  <a:extLst>
                    <a:ext uri="{9D8B030D-6E8A-4147-A177-3AD203B41FA5}">
                      <a16:colId xmlns:a16="http://schemas.microsoft.com/office/drawing/2014/main" val="3103465248"/>
                    </a:ext>
                  </a:extLst>
                </a:gridCol>
                <a:gridCol w="3077097">
                  <a:extLst>
                    <a:ext uri="{9D8B030D-6E8A-4147-A177-3AD203B41FA5}">
                      <a16:colId xmlns:a16="http://schemas.microsoft.com/office/drawing/2014/main" val="1329647999"/>
                    </a:ext>
                  </a:extLst>
                </a:gridCol>
              </a:tblGrid>
              <a:tr h="460831">
                <a:tc>
                  <a:txBody>
                    <a:bodyPr/>
                    <a:lstStyle/>
                    <a:p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Secret Manager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Azure Key Vault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1056126699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dirty="0"/>
                        <a:t>Environments</a:t>
                      </a:r>
                      <a:endParaRPr lang="en-US" sz="2300" b="1" dirty="0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Dev, Prod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600246297"/>
                  </a:ext>
                </a:extLst>
              </a:tr>
              <a:tr h="8153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Pricing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Free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$0.03 / 10k operations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324269560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Encryption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No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Yes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113498180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Storage</a:t>
                      </a:r>
                      <a:endParaRPr lang="en-US" sz="2300" b="1"/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Local machine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Azure Storage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2053637856"/>
                  </a:ext>
                </a:extLst>
              </a:tr>
              <a:tr h="460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dirty="0"/>
                        <a:t>Scope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User profile</a:t>
                      </a:r>
                    </a:p>
                  </a:txBody>
                  <a:tcPr marL="75961" marR="75961" marT="37981" marB="37981"/>
                </a:tc>
                <a:tc>
                  <a:txBody>
                    <a:bodyPr/>
                    <a:lstStyle/>
                    <a:p>
                      <a:r>
                        <a:rPr lang="en-US" sz="2300" dirty="0"/>
                        <a:t>App</a:t>
                      </a:r>
                    </a:p>
                  </a:txBody>
                  <a:tcPr marL="75961" marR="75961" marT="37981" marB="37981"/>
                </a:tc>
                <a:extLst>
                  <a:ext uri="{0D108BD9-81ED-4DB2-BD59-A6C34878D82A}">
                    <a16:rowId xmlns:a16="http://schemas.microsoft.com/office/drawing/2014/main" val="48121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126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azure key vault">
            <a:extLst>
              <a:ext uri="{FF2B5EF4-FFF2-40B4-BE49-F238E27FC236}">
                <a16:creationId xmlns:a16="http://schemas.microsoft.com/office/drawing/2014/main" id="{6061F9CD-076F-4429-BE2C-CFC00CE4E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95" y="2956896"/>
            <a:ext cx="260032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C483B-E1AE-440E-BC8D-2AA2A6FD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dirty="0"/>
              <a:t>Secret Manager + Azure Key Vault</a:t>
            </a:r>
          </a:p>
        </p:txBody>
      </p:sp>
      <p:pic>
        <p:nvPicPr>
          <p:cNvPr id="6" name="Picture 5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02AC1B6C-66AF-40EE-9B7A-82FA201F2F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625" y="3127682"/>
            <a:ext cx="838202" cy="8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1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4110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Docs 									</a:t>
            </a:r>
            <a:r>
              <a:rPr lang="en-US" dirty="0"/>
              <a:t>@</a:t>
            </a:r>
            <a:r>
              <a:rPr lang="en-US" dirty="0" err="1"/>
              <a:t>Scott_Addie</a:t>
            </a: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aka.ms/dotnet-secret-mgr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aka.ms/</a:t>
            </a:r>
            <a:r>
              <a:rPr lang="en-US" dirty="0" err="1">
                <a:hlinkClick r:id="rId4"/>
              </a:rPr>
              <a:t>az</a:t>
            </a:r>
            <a:r>
              <a:rPr lang="en-US" dirty="0">
                <a:hlinkClick r:id="rId4"/>
              </a:rPr>
              <a:t>-key-vault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Slides</a:t>
            </a:r>
          </a:p>
          <a:p>
            <a:pPr marL="0" indent="0">
              <a:buNone/>
            </a:pPr>
            <a:r>
              <a:rPr lang="en-US" dirty="0">
                <a:hlinkClick r:id="rId5"/>
              </a:rPr>
              <a:t>aka.ms/app-secrets-slides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Code</a:t>
            </a:r>
          </a:p>
          <a:p>
            <a:pPr marL="0" indent="0">
              <a:buNone/>
            </a:pPr>
            <a:r>
              <a:rPr lang="en-US" dirty="0">
                <a:hlinkClick r:id="rId6"/>
              </a:rPr>
              <a:t>aka.ms/app-secrets-code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E2C7C-B662-43BA-A5DB-0A1A5D5542D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876" y="1753612"/>
            <a:ext cx="682893" cy="555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EAFBD-EBC0-4665-8891-DDEC61E19A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9977" y="4501541"/>
            <a:ext cx="3340898" cy="2261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5929FE-5E07-494B-A7F9-349E51255D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3040" y="3415126"/>
            <a:ext cx="3340898" cy="2261812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FD61B34-5DDF-4160-BC16-3296F9AF6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605" y="2862710"/>
            <a:ext cx="4352925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987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the problem</a:t>
            </a:r>
          </a:p>
          <a:p>
            <a:r>
              <a:rPr lang="en-US" dirty="0"/>
              <a:t>Solutions</a:t>
            </a:r>
          </a:p>
          <a:p>
            <a:pPr lvl="1"/>
            <a:r>
              <a:rPr lang="en-US" dirty="0"/>
              <a:t>Secret Manager</a:t>
            </a:r>
          </a:p>
          <a:p>
            <a:pPr lvl="1"/>
            <a:r>
              <a:rPr lang="en-US" dirty="0"/>
              <a:t>Azure Key Vault</a:t>
            </a:r>
          </a:p>
          <a:p>
            <a:r>
              <a:rPr lang="en-US" dirty="0"/>
              <a:t>Comparison of solutions</a:t>
            </a:r>
          </a:p>
          <a:p>
            <a:r>
              <a:rPr lang="en-US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Fotolia_76024062_V_S">
            <a:hlinkClick r:id="" action="ppaction://media"/>
            <a:extLst>
              <a:ext uri="{FF2B5EF4-FFF2-40B4-BE49-F238E27FC236}">
                <a16:creationId xmlns:a16="http://schemas.microsoft.com/office/drawing/2014/main" id="{B31ABEEA-A3E5-4B5D-9413-0B23A4238CB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97"/>
                </p14:media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-1"/>
            <a:ext cx="8065360" cy="454386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47C73-C79E-4342-88F3-274D5A6BA3F9}"/>
              </a:ext>
            </a:extLst>
          </p:cNvPr>
          <p:cNvGraphicFramePr>
            <a:graphicFrameLocks noGrp="1"/>
          </p:cNvGraphicFramePr>
          <p:nvPr/>
        </p:nvGraphicFramePr>
        <p:xfrm>
          <a:off x="1775690" y="4656406"/>
          <a:ext cx="9614799" cy="1920240"/>
        </p:xfrm>
        <a:graphic>
          <a:graphicData uri="http://schemas.openxmlformats.org/drawingml/2006/table">
            <a:tbl>
              <a:tblPr firstRow="1" bandRow="1"/>
              <a:tblGrid>
                <a:gridCol w="961479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ConnectionStrings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2E75B6"/>
                          </a:solidFill>
                          <a:latin typeface="Consolas" panose="020B0609020204030204" pitchFamily="49" charset="0"/>
                        </a:rPr>
                        <a:t>"Movies"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"Server=(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localdb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)\\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mssqllocaldb;Database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=Movie-1;User Id=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johndoe;Password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=pass123;MultipleActiveResultSets=true"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6770562-2FDF-4CDD-A6C1-8993A8BDF880}"/>
              </a:ext>
            </a:extLst>
          </p:cNvPr>
          <p:cNvSpPr/>
          <p:nvPr/>
        </p:nvSpPr>
        <p:spPr>
          <a:xfrm>
            <a:off x="1769428" y="4209837"/>
            <a:ext cx="2900800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appsettings.json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C3BD9FA-65EB-4386-801D-29957407726C}"/>
              </a:ext>
            </a:extLst>
          </p:cNvPr>
          <p:cNvSpPr/>
          <p:nvPr/>
        </p:nvSpPr>
        <p:spPr>
          <a:xfrm flipV="1">
            <a:off x="1362891" y="2901542"/>
            <a:ext cx="1800665" cy="1308294"/>
          </a:xfrm>
          <a:prstGeom prst="bentUpArrow">
            <a:avLst/>
          </a:prstGeom>
          <a:solidFill>
            <a:srgbClr val="4472C4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57BB9-2330-486F-9C16-E1B2A227C476}"/>
              </a:ext>
            </a:extLst>
          </p:cNvPr>
          <p:cNvSpPr/>
          <p:nvPr/>
        </p:nvSpPr>
        <p:spPr>
          <a:xfrm>
            <a:off x="2269067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C8A40-85D1-4203-A0B0-AC5EECB8A621}"/>
              </a:ext>
            </a:extLst>
          </p:cNvPr>
          <p:cNvSpPr/>
          <p:nvPr/>
        </p:nvSpPr>
        <p:spPr>
          <a:xfrm>
            <a:off x="4646336" y="5610578"/>
            <a:ext cx="1011077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0F965-92A7-4C9C-9B62-C7C2A5EDDC39}"/>
              </a:ext>
            </a:extLst>
          </p:cNvPr>
          <p:cNvSpPr txBox="1"/>
          <p:nvPr/>
        </p:nvSpPr>
        <p:spPr>
          <a:xfrm>
            <a:off x="0" y="-1129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add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4A697C-8B6E-41A5-9C40-0276CB55C4A9}"/>
              </a:ext>
            </a:extLst>
          </p:cNvPr>
          <p:cNvSpPr txBox="1"/>
          <p:nvPr/>
        </p:nvSpPr>
        <p:spPr>
          <a:xfrm>
            <a:off x="0" y="327511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commit –m “Add connection string to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appsettings.json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93489-0C2B-42E6-8A48-D28D60218A08}"/>
              </a:ext>
            </a:extLst>
          </p:cNvPr>
          <p:cNvSpPr txBox="1"/>
          <p:nvPr/>
        </p:nvSpPr>
        <p:spPr>
          <a:xfrm>
            <a:off x="0" y="667110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push origin master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39763A-D482-48C4-87E9-CF77260226F3}"/>
              </a:ext>
            </a:extLst>
          </p:cNvPr>
          <p:cNvSpPr txBox="1"/>
          <p:nvPr/>
        </p:nvSpPr>
        <p:spPr>
          <a:xfrm>
            <a:off x="0" y="1002867"/>
            <a:ext cx="7428089" cy="338554"/>
          </a:xfrm>
          <a:prstGeom prst="rect">
            <a:avLst/>
          </a:prstGeom>
          <a:solidFill>
            <a:srgbClr val="505050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asdfkasdfkjlasdflkhadfgjfg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26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12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0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7500"/>
                                  </p:stCondLst>
                                  <p:iterate type="lt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0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9" grpId="0" animBg="1"/>
      <p:bldP spid="2" grpId="0" animBg="1"/>
      <p:bldP spid="3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5534025"/>
            <a:ext cx="10515600" cy="8223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next morning…</a:t>
            </a:r>
          </a:p>
        </p:txBody>
      </p:sp>
      <p:pic>
        <p:nvPicPr>
          <p:cNvPr id="8" name="Picture 7" descr="A group of people sitting at a table&#10;&#10;Description generated with high confidence">
            <a:extLst>
              <a:ext uri="{FF2B5EF4-FFF2-40B4-BE49-F238E27FC236}">
                <a16:creationId xmlns:a16="http://schemas.microsoft.com/office/drawing/2014/main" id="{71FCADA6-696A-4ED2-990A-3F2CBE5023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4"/>
          <a:stretch/>
        </p:blipFill>
        <p:spPr>
          <a:xfrm>
            <a:off x="1871581" y="643466"/>
            <a:ext cx="8448838" cy="4752445"/>
          </a:xfrm>
          <a:prstGeom prst="rect">
            <a:avLst/>
          </a:prstGeom>
        </p:spPr>
      </p:pic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B9FB39A-A549-4D46-9791-26E2867AFCEA}"/>
              </a:ext>
            </a:extLst>
          </p:cNvPr>
          <p:cNvSpPr/>
          <p:nvPr/>
        </p:nvSpPr>
        <p:spPr>
          <a:xfrm flipH="1">
            <a:off x="2050962" y="115900"/>
            <a:ext cx="2743199" cy="181952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Ugh, this is bad!</a:t>
            </a: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E8181221-97DC-410E-AA41-4CF0C1DAAD06}"/>
              </a:ext>
            </a:extLst>
          </p:cNvPr>
          <p:cNvSpPr/>
          <p:nvPr/>
        </p:nvSpPr>
        <p:spPr>
          <a:xfrm>
            <a:off x="7647558" y="95660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Did John push his credentials to the repo last night?</a:t>
            </a:r>
          </a:p>
        </p:txBody>
      </p: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AF4DF97-FC4A-43FB-9BB9-0F87856EA94D}"/>
              </a:ext>
            </a:extLst>
          </p:cNvPr>
          <p:cNvSpPr/>
          <p:nvPr/>
        </p:nvSpPr>
        <p:spPr>
          <a:xfrm>
            <a:off x="5535060" y="371513"/>
            <a:ext cx="2672861" cy="1308295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It appears so…</a:t>
            </a:r>
          </a:p>
        </p:txBody>
      </p:sp>
    </p:spTree>
    <p:extLst>
      <p:ext uri="{BB962C8B-B14F-4D97-AF65-F5344CB8AC3E}">
        <p14:creationId xmlns:p14="http://schemas.microsoft.com/office/powerpoint/2010/main" val="2776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8B3BE2-6CEC-4113-AD2B-C2B921B8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A ticking time bomb in a public repo…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70BC1-75C4-4866-8ECB-CDBC588B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3" y="1716258"/>
            <a:ext cx="11894014" cy="4489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836FFB-654E-4CD8-B9A0-724062B5D912}"/>
              </a:ext>
            </a:extLst>
          </p:cNvPr>
          <p:cNvSpPr/>
          <p:nvPr/>
        </p:nvSpPr>
        <p:spPr>
          <a:xfrm>
            <a:off x="372533" y="5305778"/>
            <a:ext cx="3612445" cy="34995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Developer:</a:t>
            </a:r>
          </a:p>
          <a:p>
            <a:pPr marL="0" indent="0">
              <a:buNone/>
            </a:pPr>
            <a:r>
              <a:rPr lang="en-US" dirty="0"/>
              <a:t>“I want my ASP.NET Core app’s sensitive configuration data to be protected, without having to write the code myself.”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CISO:</a:t>
            </a:r>
          </a:p>
          <a:p>
            <a:pPr marL="0" indent="0">
              <a:buNone/>
            </a:pPr>
            <a:r>
              <a:rPr lang="en-US" dirty="0"/>
              <a:t>“I want to know that our apps comply with FIPS 140-2 Level 2 HSMs for secure key management.”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1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Secret Manager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FC969-AA43-422D-90BF-A85F00DB3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dotnet user-secrets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C9AF0-AA09-4AB1-A66F-A4F1038AE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21854" y="1681163"/>
            <a:ext cx="5933534" cy="823912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6258C-CBD9-4682-9583-5FEA1E9B2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21854" y="2505075"/>
            <a:ext cx="5933534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Prerequisites</a:t>
            </a:r>
          </a:p>
          <a:p>
            <a:r>
              <a:rPr lang="en-US" dirty="0"/>
              <a:t>.NET Core SDK v2.1+</a:t>
            </a:r>
          </a:p>
          <a:p>
            <a:r>
              <a:rPr lang="en-US" dirty="0"/>
              <a:t>VS 2017 15.7+</a:t>
            </a:r>
          </a:p>
          <a:p>
            <a:pPr lvl="1"/>
            <a:r>
              <a:rPr lang="en-US" dirty="0"/>
              <a:t>.NET Core cross-platform development</a:t>
            </a:r>
          </a:p>
          <a:p>
            <a:pPr lvl="1"/>
            <a:r>
              <a:rPr lang="en-US" dirty="0"/>
              <a:t>ASP.NET and web development</a:t>
            </a:r>
          </a:p>
          <a:p>
            <a:pPr marL="0" indent="0">
              <a:buNone/>
            </a:pP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4"/>
                </a:solidFill>
              </a:rPr>
              <a:t>Usage</a:t>
            </a:r>
          </a:p>
          <a:p>
            <a:pPr marL="0" indent="0">
              <a:buNone/>
            </a:pPr>
            <a:r>
              <a:rPr lang="en-US" dirty="0"/>
              <a:t>Solution Explorer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right-click project </a:t>
            </a:r>
            <a:r>
              <a:rPr lang="en-US" sz="3600" b="1" dirty="0">
                <a:solidFill>
                  <a:schemeClr val="accent4"/>
                </a:solidFill>
              </a:rPr>
              <a:t>&gt;</a:t>
            </a:r>
            <a:r>
              <a:rPr lang="en-US" dirty="0"/>
              <a:t> Manage User Secrets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94C23-5E74-4562-86A4-F6B443133B32}"/>
              </a:ext>
            </a:extLst>
          </p:cNvPr>
          <p:cNvCxnSpPr/>
          <p:nvPr/>
        </p:nvCxnSpPr>
        <p:spPr>
          <a:xfrm>
            <a:off x="5267661" y="1925619"/>
            <a:ext cx="0" cy="426404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5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 Manager: .NET Core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user-secrets </a:t>
            </a:r>
            <a:r>
              <a:rPr lang="en-US" sz="24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713F803-C21F-4FEC-B9B8-F341DE095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661273"/>
              </p:ext>
            </p:extLst>
          </p:nvPr>
        </p:nvGraphicFramePr>
        <p:xfrm>
          <a:off x="832402" y="3357093"/>
          <a:ext cx="8082419" cy="1310640"/>
        </p:xfrm>
        <a:graphic>
          <a:graphicData uri="http://schemas.openxmlformats.org/drawingml/2006/table">
            <a:tbl>
              <a:tblPr firstRow="1" bandRow="1"/>
              <a:tblGrid>
                <a:gridCol w="808241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6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netcoreapp3.0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0087f3aa-237b-4c08-a9dc-5927be11eadd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UserSecretsId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16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5940E52A-4BCB-4A62-AA2C-726ACE00FA72}"/>
              </a:ext>
            </a:extLst>
          </p:cNvPr>
          <p:cNvSpPr/>
          <p:nvPr/>
        </p:nvSpPr>
        <p:spPr>
          <a:xfrm>
            <a:off x="832403" y="2910526"/>
            <a:ext cx="2195881" cy="446567"/>
          </a:xfrm>
          <a:prstGeom prst="rect">
            <a:avLst/>
          </a:prstGeom>
          <a:gradFill rotWithShape="1">
            <a:gsLst>
              <a:gs pos="0">
                <a:srgbClr val="5B9BD5">
                  <a:lumMod val="110000"/>
                  <a:satMod val="105000"/>
                  <a:tint val="67000"/>
                </a:srgbClr>
              </a:gs>
              <a:gs pos="50000">
                <a:srgbClr val="5B9BD5">
                  <a:lumMod val="105000"/>
                  <a:satMod val="103000"/>
                  <a:tint val="73000"/>
                </a:srgbClr>
              </a:gs>
              <a:gs pos="100000">
                <a:srgbClr val="5B9BD5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noProof="0" dirty="0" err="1">
                <a:solidFill>
                  <a:prstClr val="black"/>
                </a:solidFill>
                <a:latin typeface="Segoe UI Light"/>
              </a:rPr>
              <a:t>MovieCatalog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75402EAC-AD68-45D5-9633-1E3F2946480E}"/>
              </a:ext>
            </a:extLst>
          </p:cNvPr>
          <p:cNvSpPr/>
          <p:nvPr/>
        </p:nvSpPr>
        <p:spPr>
          <a:xfrm>
            <a:off x="4649273" y="2339088"/>
            <a:ext cx="424254" cy="16319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232EE9-6DC4-4EAA-9752-FC7A7A739EBE}"/>
              </a:ext>
            </a:extLst>
          </p:cNvPr>
          <p:cNvSpPr/>
          <p:nvPr/>
        </p:nvSpPr>
        <p:spPr>
          <a:xfrm>
            <a:off x="1324372" y="4125462"/>
            <a:ext cx="7525630" cy="27763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0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3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1004</Words>
  <Application>Microsoft Office PowerPoint</Application>
  <PresentationFormat>Widescreen</PresentationFormat>
  <Paragraphs>244</Paragraphs>
  <Slides>22</Slides>
  <Notes>22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Segoe UI Light</vt:lpstr>
      <vt:lpstr>Office Theme</vt:lpstr>
      <vt:lpstr>1_Office Theme</vt:lpstr>
      <vt:lpstr>Protecting App Secrets with .NET Core &amp; Azure</vt:lpstr>
      <vt:lpstr>PowerPoint Presentation</vt:lpstr>
      <vt:lpstr>Agenda</vt:lpstr>
      <vt:lpstr>PowerPoint Presentation</vt:lpstr>
      <vt:lpstr>The next morning…</vt:lpstr>
      <vt:lpstr>A ticking time bomb in a public repo…</vt:lpstr>
      <vt:lpstr>Problem statements</vt:lpstr>
      <vt:lpstr>Secret Manager</vt:lpstr>
      <vt:lpstr>Secret Manager: .NET Core CLI</vt:lpstr>
      <vt:lpstr>Secret Manager: .NET Core CLI (cont.)</vt:lpstr>
      <vt:lpstr>Secret Manager: Retrieval</vt:lpstr>
      <vt:lpstr>Demo</vt:lpstr>
      <vt:lpstr>Azure Key Vault</vt:lpstr>
      <vt:lpstr>Key Vault: Azure CLI</vt:lpstr>
      <vt:lpstr>Key Vault: Retrieval</vt:lpstr>
      <vt:lpstr>Key Vault: Retrieval (cont.)</vt:lpstr>
      <vt:lpstr>Key Vault: Configure access via portal</vt:lpstr>
      <vt:lpstr>Key Vault: Configure access via portal (cont.)</vt:lpstr>
      <vt:lpstr>Key Vault: Configure access via CLI</vt:lpstr>
      <vt:lpstr>Comparison of solutions</vt:lpstr>
      <vt:lpstr>Demo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Protecting App Secrets with .NET Core &amp; Azure</dc:title>
  <dc:creator>Scott Addie</dc:creator>
  <cp:lastModifiedBy>Scott Addie</cp:lastModifiedBy>
  <cp:revision>157</cp:revision>
  <dcterms:created xsi:type="dcterms:W3CDTF">2018-09-01T03:50:04Z</dcterms:created>
  <dcterms:modified xsi:type="dcterms:W3CDTF">2019-07-18T15:04:06Z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2018-09-01T03:50:18.5473418Z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