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15"/>
  </p:notesMasterIdLst>
  <p:handoutMasterIdLst>
    <p:handoutMasterId r:id="rId16"/>
  </p:handoutMasterIdLst>
  <p:sldIdLst>
    <p:sldId id="3782" r:id="rId5"/>
    <p:sldId id="3772" r:id="rId6"/>
    <p:sldId id="3778" r:id="rId7"/>
    <p:sldId id="3783" r:id="rId8"/>
    <p:sldId id="3780" r:id="rId9"/>
    <p:sldId id="3779" r:id="rId10"/>
    <p:sldId id="3774" r:id="rId11"/>
    <p:sldId id="3775" r:id="rId12"/>
    <p:sldId id="3776" r:id="rId13"/>
    <p:sldId id="326" r:id="rId14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C52222-EEFB-42B6-90E5-8E2490915D26}">
          <p14:sldIdLst>
            <p14:sldId id="3782"/>
            <p14:sldId id="3772"/>
            <p14:sldId id="3778"/>
            <p14:sldId id="3783"/>
            <p14:sldId id="3780"/>
            <p14:sldId id="3779"/>
            <p14:sldId id="3774"/>
            <p14:sldId id="3775"/>
            <p14:sldId id="3776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37373"/>
    <a:srgbClr val="008272"/>
    <a:srgbClr val="EAEAEA"/>
    <a:srgbClr val="0078D7"/>
    <a:srgbClr val="2560E0"/>
    <a:srgbClr val="CB2E6D"/>
    <a:srgbClr val="854CC7"/>
    <a:srgbClr val="D83B01"/>
    <a:srgbClr val="00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847" autoAdjust="0"/>
  </p:normalViewPr>
  <p:slideViewPr>
    <p:cSldViewPr snapToGrid="0">
      <p:cViewPr varScale="1">
        <p:scale>
          <a:sx n="80" d="100"/>
          <a:sy n="80" d="100"/>
        </p:scale>
        <p:origin x="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Inclusion in 2.1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typically pushed from server to clients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HubConnection</a:t>
            </a:r>
            <a:r>
              <a:rPr lang="en-US" dirty="0"/>
              <a:t> = </a:t>
            </a:r>
            <a:r>
              <a:rPr lang="en-US" dirty="0" err="1"/>
              <a:t>SignalR’s</a:t>
            </a:r>
            <a:r>
              <a:rPr lang="en-US" dirty="0"/>
              <a:t> abstraction of a persistent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Like kids asking “Are we there yet?”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Reduces chattiness and network congestion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Without </a:t>
            </a:r>
            <a:r>
              <a:rPr lang="en-US" dirty="0" err="1"/>
              <a:t>WebSockets</a:t>
            </a:r>
            <a:r>
              <a:rPr lang="en-US" dirty="0"/>
              <a:t>, there’s no way for a server to send an unsolicited </a:t>
            </a:r>
            <a:r>
              <a:rPr lang="en-US"/>
              <a:t>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1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Hub registration in </a:t>
            </a:r>
            <a:r>
              <a:rPr lang="en-US" dirty="0" err="1"/>
              <a:t>Startup.Configure</a:t>
            </a:r>
            <a:endParaRPr lang="en-US" dirty="0"/>
          </a:p>
          <a:p>
            <a:r>
              <a:rPr lang="en-US" dirty="0"/>
              <a:t>- Strongly typed Hubs avoid magic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UI support for </a:t>
            </a:r>
            <a:r>
              <a:rPr lang="en-US" dirty="0" err="1"/>
              <a:t>LibMan</a:t>
            </a:r>
            <a:r>
              <a:rPr lang="en-US" dirty="0"/>
              <a:t> as of VS 2017 15.8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 not an option, as it as in ASP.NET 4.x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3" y="2590884"/>
            <a:ext cx="7054558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3" y="4429278"/>
            <a:ext cx="705455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B56DE-35B4-4011-AD7D-3475F2DB8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0" y="2590884"/>
            <a:ext cx="5458946" cy="42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04" r:id="rId2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3F78-5F4E-4236-A124-F949734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Real-time Web with ASP.NET Core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3DEB-BA8A-4937-84EE-6597E058DA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Scott Addie</a:t>
            </a:r>
          </a:p>
          <a:p>
            <a:r>
              <a:rPr lang="en-GB" dirty="0"/>
              <a:t>Senior Content Developer</a:t>
            </a:r>
          </a:p>
          <a:p>
            <a:r>
              <a:rPr lang="en-GB" dirty="0"/>
              <a:t>@</a:t>
            </a:r>
            <a:r>
              <a:rPr lang="en-GB" dirty="0" err="1"/>
              <a:t>Scott_Addie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7FADB-2684-4781-9CD5-F0D3F4D0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93" y="3392376"/>
            <a:ext cx="79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  <a:r>
              <a:rPr lang="en-US" b="1" dirty="0"/>
              <a:t> 							</a:t>
            </a:r>
            <a:r>
              <a:rPr lang="en-US" sz="1800" b="1" dirty="0">
                <a:solidFill>
                  <a:schemeClr val="tx1"/>
                </a:solidFill>
              </a:rPr>
              <a:t>@</a:t>
            </a:r>
            <a:r>
              <a:rPr lang="en-US" sz="1800" b="1" dirty="0" err="1">
                <a:solidFill>
                  <a:schemeClr val="tx1"/>
                </a:solidFill>
              </a:rPr>
              <a:t>Scott_Addie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7" y="1861968"/>
            <a:ext cx="10618304" cy="4437962"/>
          </a:xfrm>
        </p:spPr>
        <p:txBody>
          <a:bodyPr>
            <a:normAutofit/>
          </a:bodyPr>
          <a:lstStyle/>
          <a:p>
            <a:r>
              <a:rPr lang="en-US" b="1" dirty="0"/>
              <a:t>Docs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b="1" dirty="0"/>
              <a:t>Slides</a:t>
            </a:r>
          </a:p>
          <a:p>
            <a:endParaRPr lang="en-US" b="1" dirty="0"/>
          </a:p>
          <a:p>
            <a:r>
              <a:rPr lang="en-US" b="1" dirty="0"/>
              <a:t>Sample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27" y="398415"/>
            <a:ext cx="696488" cy="56624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C2EABF2-4F4C-4D1E-9741-A847CD7C234F}"/>
              </a:ext>
            </a:extLst>
          </p:cNvPr>
          <p:cNvSpPr txBox="1">
            <a:spLocks/>
          </p:cNvSpPr>
          <p:nvPr/>
        </p:nvSpPr>
        <p:spPr>
          <a:xfrm>
            <a:off x="1437656" y="2359510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/core/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30BD0-1FFE-4CA8-8AA2-40AEC8C2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297211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86EFB08-97BC-4E9B-B741-EF010F3D06C9}"/>
              </a:ext>
            </a:extLst>
          </p:cNvPr>
          <p:cNvSpPr txBox="1">
            <a:spLocks/>
          </p:cNvSpPr>
          <p:nvPr/>
        </p:nvSpPr>
        <p:spPr>
          <a:xfrm>
            <a:off x="1437656" y="2864236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docs.microsoft.com/azure/azure-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2DA66B-024B-4EB9-AB88-26E2CF6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801937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DFEC56-4FB6-463D-9673-ECCF9812AF8C}"/>
              </a:ext>
            </a:extLst>
          </p:cNvPr>
          <p:cNvSpPr txBox="1">
            <a:spLocks/>
          </p:cNvSpPr>
          <p:nvPr/>
        </p:nvSpPr>
        <p:spPr>
          <a:xfrm>
            <a:off x="1437656" y="4183349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aka.ms/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nop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signalr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-slides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C22DE0-CB03-4AF7-B37B-128FB729E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4121050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6B51AA-6835-4D28-8062-D45663C1EA0F}"/>
              </a:ext>
            </a:extLst>
          </p:cNvPr>
          <p:cNvSpPr txBox="1">
            <a:spLocks/>
          </p:cNvSpPr>
          <p:nvPr/>
        </p:nvSpPr>
        <p:spPr>
          <a:xfrm>
            <a:off x="1437656" y="5382553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github.com/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-samples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EF5D5-BD71-40AA-B7CD-BB3DE2115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5320254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3E9A39-A236-474F-8824-5CF3D2493C7E}"/>
              </a:ext>
            </a:extLst>
          </p:cNvPr>
          <p:cNvGrpSpPr/>
          <p:nvPr/>
        </p:nvGrpSpPr>
        <p:grpSpPr>
          <a:xfrm>
            <a:off x="6660490" y="2020844"/>
            <a:ext cx="5337835" cy="4120209"/>
            <a:chOff x="7116717" y="2055624"/>
            <a:chExt cx="5337835" cy="41202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0AD7A4-2A86-4C20-A592-6188B205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3654" y="3914021"/>
              <a:ext cx="3340898" cy="22618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BA83AD-6A88-4F61-84B4-B7DCA94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6717" y="2827606"/>
              <a:ext cx="3340898" cy="226181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ADE9DE0-BDA4-46F1-8A99-787EEB7D8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763" y="2055624"/>
              <a:ext cx="3790950" cy="353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bullets">
            <a:extLst>
              <a:ext uri="{FF2B5EF4-FFF2-40B4-BE49-F238E27FC236}">
                <a16:creationId xmlns:a16="http://schemas.microsoft.com/office/drawing/2014/main" id="{7CCA4CB6-36EB-4852-9C20-63AAE2617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Started as pet project in effort to build cloud-based IDE</a:t>
            </a:r>
          </a:p>
          <a:p>
            <a:r>
              <a:rPr lang="en-US" dirty="0"/>
              <a:t>Rewritten in ASP.NET Core</a:t>
            </a:r>
          </a:p>
          <a:p>
            <a:r>
              <a:rPr lang="en-US" dirty="0"/>
              <a:t>Real-time web app model</a:t>
            </a:r>
          </a:p>
          <a:p>
            <a:r>
              <a:rPr lang="en-US" dirty="0"/>
              <a:t>Bi-directional HTTP communication between server &amp; client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3A0A74D-6624-4F55-8260-9DCDB392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what</a:t>
            </a:r>
          </a:p>
        </p:txBody>
      </p:sp>
      <p:pic>
        <p:nvPicPr>
          <p:cNvPr id="7" name="Client icon">
            <a:extLst>
              <a:ext uri="{FF2B5EF4-FFF2-40B4-BE49-F238E27FC236}">
                <a16:creationId xmlns:a16="http://schemas.microsoft.com/office/drawing/2014/main" id="{EFE324FB-55B6-4020-B8C3-79BAB9D21A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15" y="3741529"/>
            <a:ext cx="2211030" cy="20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nection types">
            <a:extLst>
              <a:ext uri="{FF2B5EF4-FFF2-40B4-BE49-F238E27FC236}">
                <a16:creationId xmlns:a16="http://schemas.microsoft.com/office/drawing/2014/main" id="{809E957B-3503-47AB-92F3-6B2F79410431}"/>
              </a:ext>
            </a:extLst>
          </p:cNvPr>
          <p:cNvSpPr txBox="1"/>
          <p:nvPr/>
        </p:nvSpPr>
        <p:spPr>
          <a:xfrm>
            <a:off x="2570809" y="5283149"/>
            <a:ext cx="2235653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WebSockets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Server-sent Events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Long Polling</a:t>
            </a:r>
          </a:p>
        </p:txBody>
      </p:sp>
      <p:sp>
        <p:nvSpPr>
          <p:cNvPr id="6" name="Connection arrow">
            <a:extLst>
              <a:ext uri="{FF2B5EF4-FFF2-40B4-BE49-F238E27FC236}">
                <a16:creationId xmlns:a16="http://schemas.microsoft.com/office/drawing/2014/main" id="{AD25B51F-BEC3-4E37-9041-4CCCB52FE0FC}"/>
              </a:ext>
            </a:extLst>
          </p:cNvPr>
          <p:cNvSpPr/>
          <p:nvPr/>
        </p:nvSpPr>
        <p:spPr>
          <a:xfrm>
            <a:off x="2415578" y="4256093"/>
            <a:ext cx="2111249" cy="6914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HubConnection</a:t>
            </a:r>
            <a:endParaRPr sz="1800" dirty="0"/>
          </a:p>
        </p:txBody>
      </p:sp>
      <p:sp>
        <p:nvSpPr>
          <p:cNvPr id="8" name="Connection text">
            <a:extLst>
              <a:ext uri="{FF2B5EF4-FFF2-40B4-BE49-F238E27FC236}">
                <a16:creationId xmlns:a16="http://schemas.microsoft.com/office/drawing/2014/main" id="{7A860042-41A5-4EEC-A7DF-B4B197DB14F9}"/>
              </a:ext>
            </a:extLst>
          </p:cNvPr>
          <p:cNvSpPr txBox="1"/>
          <p:nvPr/>
        </p:nvSpPr>
        <p:spPr>
          <a:xfrm>
            <a:off x="2513137" y="3393118"/>
            <a:ext cx="177732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connection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Server icon">
            <a:extLst>
              <a:ext uri="{FF2B5EF4-FFF2-40B4-BE49-F238E27FC236}">
                <a16:creationId xmlns:a16="http://schemas.microsoft.com/office/drawing/2014/main" id="{03C07870-543E-426C-9981-20FE450ABA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353" y="3885843"/>
            <a:ext cx="1719652" cy="17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lient text">
            <a:extLst>
              <a:ext uri="{FF2B5EF4-FFF2-40B4-BE49-F238E27FC236}">
                <a16:creationId xmlns:a16="http://schemas.microsoft.com/office/drawing/2014/main" id="{CDE323E7-7870-4383-908A-C4350D9B6D29}"/>
              </a:ext>
            </a:extLst>
          </p:cNvPr>
          <p:cNvSpPr txBox="1"/>
          <p:nvPr/>
        </p:nvSpPr>
        <p:spPr>
          <a:xfrm>
            <a:off x="924503" y="3393118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client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erver text">
            <a:extLst>
              <a:ext uri="{FF2B5EF4-FFF2-40B4-BE49-F238E27FC236}">
                <a16:creationId xmlns:a16="http://schemas.microsoft.com/office/drawing/2014/main" id="{E4D3263A-02A3-42D6-8FB4-737973976AB0}"/>
              </a:ext>
            </a:extLst>
          </p:cNvPr>
          <p:cNvSpPr txBox="1"/>
          <p:nvPr/>
        </p:nvSpPr>
        <p:spPr>
          <a:xfrm>
            <a:off x="6006037" y="3393118"/>
            <a:ext cx="2056876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server (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Hub)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Client text - supported">
            <a:extLst>
              <a:ext uri="{FF2B5EF4-FFF2-40B4-BE49-F238E27FC236}">
                <a16:creationId xmlns:a16="http://schemas.microsoft.com/office/drawing/2014/main" id="{ED0F812E-224B-4B06-AD36-807874904659}"/>
              </a:ext>
            </a:extLst>
          </p:cNvPr>
          <p:cNvSpPr txBox="1"/>
          <p:nvPr/>
        </p:nvSpPr>
        <p:spPr>
          <a:xfrm>
            <a:off x="854560" y="4256093"/>
            <a:ext cx="1551491" cy="960263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.NET, JS, Java</a:t>
            </a:r>
          </a:p>
        </p:txBody>
      </p:sp>
      <p:sp>
        <p:nvSpPr>
          <p:cNvPr id="13" name="Client text - unofficial">
            <a:extLst>
              <a:ext uri="{FF2B5EF4-FFF2-40B4-BE49-F238E27FC236}">
                <a16:creationId xmlns:a16="http://schemas.microsoft.com/office/drawing/2014/main" id="{D7C7E4A6-2CBB-445B-8D72-6A8B7D473A4E}"/>
              </a:ext>
            </a:extLst>
          </p:cNvPr>
          <p:cNvSpPr txBox="1"/>
          <p:nvPr/>
        </p:nvSpPr>
        <p:spPr>
          <a:xfrm>
            <a:off x="921180" y="5283149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Unofficial: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C++, Swift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8906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8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46;p22">
            <a:extLst>
              <a:ext uri="{FF2B5EF4-FFF2-40B4-BE49-F238E27FC236}">
                <a16:creationId xmlns:a16="http://schemas.microsoft.com/office/drawing/2014/main" id="{B84E4076-B895-4C63-99C0-15C2E78A0B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160" y="4549115"/>
            <a:ext cx="1719652" cy="171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44;p22">
            <a:extLst>
              <a:ext uri="{FF2B5EF4-FFF2-40B4-BE49-F238E27FC236}">
                <a16:creationId xmlns:a16="http://schemas.microsoft.com/office/drawing/2014/main" id="{753B4F90-ACB4-4000-9E39-68E9434D76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16" y="3781617"/>
            <a:ext cx="3495354" cy="325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2D4D4-CB36-4F8B-B500-E76DCBD49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559675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Here you go.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233F7-42B6-4312-A8D6-C455DCC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967579-08D5-469F-9669-FA7F6D2F33A0}"/>
              </a:ext>
            </a:extLst>
          </p:cNvPr>
          <p:cNvSpPr/>
          <p:nvPr/>
        </p:nvSpPr>
        <p:spPr>
          <a:xfrm>
            <a:off x="2851593" y="4288524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30F53A-FE85-4F5D-A64F-6301A155BABD}"/>
              </a:ext>
            </a:extLst>
          </p:cNvPr>
          <p:cNvSpPr/>
          <p:nvPr/>
        </p:nvSpPr>
        <p:spPr>
          <a:xfrm flipH="1">
            <a:off x="2851593" y="4452665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1”, “Message 2”]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2FA0ED-4CED-4894-8BE3-149116D20C1D}"/>
              </a:ext>
            </a:extLst>
          </p:cNvPr>
          <p:cNvSpPr/>
          <p:nvPr/>
        </p:nvSpPr>
        <p:spPr>
          <a:xfrm>
            <a:off x="2851593" y="463591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F85E50-E869-4BD0-A4AD-A7BDF48D2F4F}"/>
              </a:ext>
            </a:extLst>
          </p:cNvPr>
          <p:cNvSpPr/>
          <p:nvPr/>
        </p:nvSpPr>
        <p:spPr>
          <a:xfrm flipH="1">
            <a:off x="2851593" y="480005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2F6F65-9E5C-4AD8-854C-B91709A0712E}"/>
              </a:ext>
            </a:extLst>
          </p:cNvPr>
          <p:cNvSpPr/>
          <p:nvPr/>
        </p:nvSpPr>
        <p:spPr>
          <a:xfrm>
            <a:off x="2851593" y="4999987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62BA62-C993-47CD-A6C7-B494A0A810A4}"/>
              </a:ext>
            </a:extLst>
          </p:cNvPr>
          <p:cNvSpPr/>
          <p:nvPr/>
        </p:nvSpPr>
        <p:spPr>
          <a:xfrm flipH="1">
            <a:off x="2851593" y="5164128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4A81D6-BD44-4862-9A1D-49374C60F153}"/>
              </a:ext>
            </a:extLst>
          </p:cNvPr>
          <p:cNvSpPr/>
          <p:nvPr/>
        </p:nvSpPr>
        <p:spPr>
          <a:xfrm>
            <a:off x="2851593" y="5347379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AD03A2-2B4E-4CA6-8665-4139BAB45B91}"/>
              </a:ext>
            </a:extLst>
          </p:cNvPr>
          <p:cNvSpPr/>
          <p:nvPr/>
        </p:nvSpPr>
        <p:spPr>
          <a:xfrm flipH="1">
            <a:off x="2851593" y="5511520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3”]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C34791-FD1E-4FB7-826D-95C7278D91AA}"/>
              </a:ext>
            </a:extLst>
          </p:cNvPr>
          <p:cNvSpPr/>
          <p:nvPr/>
        </p:nvSpPr>
        <p:spPr>
          <a:xfrm>
            <a:off x="2851593" y="570027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C3E8B7-4D5E-4ED9-B537-51FF30399ABC}"/>
              </a:ext>
            </a:extLst>
          </p:cNvPr>
          <p:cNvSpPr/>
          <p:nvPr/>
        </p:nvSpPr>
        <p:spPr>
          <a:xfrm flipH="1">
            <a:off x="2851593" y="586441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43078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7E1D9-A985-4706-9C58-93B0850E7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559675"/>
          </a:xfrm>
        </p:spPr>
        <p:txBody>
          <a:bodyPr/>
          <a:lstStyle/>
          <a:p>
            <a:r>
              <a:rPr lang="en-US" dirty="0"/>
              <a:t>Loan decisioning</a:t>
            </a:r>
          </a:p>
          <a:p>
            <a:r>
              <a:rPr lang="en-US" dirty="0"/>
              <a:t>Appointment scheduling</a:t>
            </a:r>
          </a:p>
          <a:p>
            <a:r>
              <a:rPr lang="en-US" dirty="0"/>
              <a:t>Virtual whiteboards</a:t>
            </a:r>
          </a:p>
          <a:p>
            <a:r>
              <a:rPr lang="en-US" dirty="0"/>
              <a:t>Live chat</a:t>
            </a:r>
          </a:p>
          <a:p>
            <a:r>
              <a:rPr lang="en-US" dirty="0"/>
              <a:t>Stock tickers</a:t>
            </a:r>
          </a:p>
          <a:p>
            <a:r>
              <a:rPr lang="en-US" dirty="0"/>
              <a:t>Gaming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13C9A-7E21-493E-ABE6-EE52DE8B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use cases</a:t>
            </a:r>
          </a:p>
        </p:txBody>
      </p:sp>
    </p:spTree>
    <p:extLst>
      <p:ext uri="{BB962C8B-B14F-4D97-AF65-F5344CB8AC3E}">
        <p14:creationId xmlns:p14="http://schemas.microsoft.com/office/powerpoint/2010/main" val="12519270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tartup.Configure">
            <a:extLst>
              <a:ext uri="{FF2B5EF4-FFF2-40B4-BE49-F238E27FC236}">
                <a16:creationId xmlns:a16="http://schemas.microsoft.com/office/drawing/2014/main" id="{53F7C56A-C40C-4612-99A5-9F4A7BE5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68435"/>
              </p:ext>
            </p:extLst>
          </p:nvPr>
        </p:nvGraphicFramePr>
        <p:xfrm>
          <a:off x="393256" y="4013272"/>
          <a:ext cx="5608959" cy="26517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60895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98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Configure(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IApplicationBuilder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app)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app.UseSignalR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(routes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routes.MapHub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075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11" name="Startup.cs label">
            <a:extLst>
              <a:ext uri="{FF2B5EF4-FFF2-40B4-BE49-F238E27FC236}">
                <a16:creationId xmlns:a16="http://schemas.microsoft.com/office/drawing/2014/main" id="{7DBF0117-658B-4227-8D20-B3BD3972E24D}"/>
              </a:ext>
            </a:extLst>
          </p:cNvPr>
          <p:cNvSpPr/>
          <p:nvPr/>
        </p:nvSpPr>
        <p:spPr>
          <a:xfrm>
            <a:off x="381223" y="3562751"/>
            <a:ext cx="1937273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7" name="ChatHub class">
            <a:extLst>
              <a:ext uri="{FF2B5EF4-FFF2-40B4-BE49-F238E27FC236}">
                <a16:creationId xmlns:a16="http://schemas.microsoft.com/office/drawing/2014/main" id="{52068594-5DDF-4894-A46E-03BF2ADC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447196"/>
              </p:ext>
            </p:extLst>
          </p:nvPr>
        </p:nvGraphicFramePr>
        <p:xfrm>
          <a:off x="6284410" y="1969410"/>
          <a:ext cx="6152065" cy="359787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6152065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Microsoft.AspNetCore.SignalR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Hub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Send(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user,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message)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Call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to update clients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Clients.All.SendAsync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user, message);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ChatHub.cs label">
            <a:extLst>
              <a:ext uri="{FF2B5EF4-FFF2-40B4-BE49-F238E27FC236}">
                <a16:creationId xmlns:a16="http://schemas.microsoft.com/office/drawing/2014/main" id="{F830D997-A3EE-4EA0-94DA-42A342C3117D}"/>
              </a:ext>
            </a:extLst>
          </p:cNvPr>
          <p:cNvSpPr/>
          <p:nvPr/>
        </p:nvSpPr>
        <p:spPr>
          <a:xfrm>
            <a:off x="6272378" y="1518891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ChatHub.cs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9F9ECF62-82B3-4FDF-94E0-DCAB43D66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grpSp>
        <p:nvGrpSpPr>
          <p:cNvPr id="13" name="Startup tablet group">
            <a:extLst>
              <a:ext uri="{FF2B5EF4-FFF2-40B4-BE49-F238E27FC236}">
                <a16:creationId xmlns:a16="http://schemas.microsoft.com/office/drawing/2014/main" id="{0D133280-5537-4203-B06D-2CB795982FCE}"/>
              </a:ext>
            </a:extLst>
          </p:cNvPr>
          <p:cNvGrpSpPr/>
          <p:nvPr/>
        </p:nvGrpSpPr>
        <p:grpSpPr>
          <a:xfrm>
            <a:off x="-1342563" y="2110970"/>
            <a:ext cx="8603173" cy="6691837"/>
            <a:chOff x="-1342563" y="2110970"/>
            <a:chExt cx="8603173" cy="6691837"/>
          </a:xfrm>
        </p:grpSpPr>
        <p:pic>
          <p:nvPicPr>
            <p:cNvPr id="9" name="Startup tablet">
              <a:extLst>
                <a:ext uri="{FF2B5EF4-FFF2-40B4-BE49-F238E27FC236}">
                  <a16:creationId xmlns:a16="http://schemas.microsoft.com/office/drawing/2014/main" id="{82439160-5E65-47C4-A790-671EC82ED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42563" y="2110970"/>
              <a:ext cx="7499086" cy="6691837"/>
            </a:xfrm>
            <a:prstGeom prst="rect">
              <a:avLst/>
            </a:prstGeom>
          </p:spPr>
        </p:pic>
        <p:cxnSp>
          <p:nvCxnSpPr>
            <p:cNvPr id="12" name="Startup tablet right border">
              <a:extLst>
                <a:ext uri="{FF2B5EF4-FFF2-40B4-BE49-F238E27FC236}">
                  <a16:creationId xmlns:a16="http://schemas.microsoft.com/office/drawing/2014/main" id="{46F82DEE-BAC1-4F0A-BD0A-D3B174646019}"/>
                </a:ext>
              </a:extLst>
            </p:cNvPr>
            <p:cNvCxnSpPr/>
            <p:nvPr/>
          </p:nvCxnSpPr>
          <p:spPr>
            <a:xfrm>
              <a:off x="7260610" y="6093679"/>
              <a:ext cx="0" cy="915867"/>
            </a:xfrm>
            <a:prstGeom prst="line">
              <a:avLst/>
            </a:prstGeom>
            <a:ln w="3048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bullets">
            <a:extLst>
              <a:ext uri="{FF2B5EF4-FFF2-40B4-BE49-F238E27FC236}">
                <a16:creationId xmlns:a16="http://schemas.microsoft.com/office/drawing/2014/main" id="{454C82DC-81A3-4DB5-8EA7-F972F2E05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5481731" cy="2103140"/>
          </a:xfrm>
        </p:spPr>
        <p:txBody>
          <a:bodyPr/>
          <a:lstStyle/>
          <a:p>
            <a:r>
              <a:rPr lang="en-US" dirty="0"/>
              <a:t>C# class deriving from Hub</a:t>
            </a:r>
          </a:p>
          <a:p>
            <a:r>
              <a:rPr lang="en-US" dirty="0"/>
              <a:t>Each Hub is mapped to a URL</a:t>
            </a:r>
          </a:p>
          <a:p>
            <a:r>
              <a:rPr lang="en-US" dirty="0"/>
              <a:t>Client connects to Hub, invokes public methods</a:t>
            </a:r>
          </a:p>
          <a:p>
            <a:r>
              <a:rPr lang="en-US" dirty="0"/>
              <a:t>Every Hub is a separate “copy” of </a:t>
            </a:r>
            <a:r>
              <a:rPr lang="en-US" dirty="0" err="1"/>
              <a:t>SignalR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5DA6696A-721A-4226-A4F7-935233FC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Hub</a:t>
            </a:r>
          </a:p>
        </p:txBody>
      </p:sp>
    </p:spTree>
    <p:extLst>
      <p:ext uri="{BB962C8B-B14F-4D97-AF65-F5344CB8AC3E}">
        <p14:creationId xmlns:p14="http://schemas.microsoft.com/office/powerpoint/2010/main" val="4149508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BCBF86-190B-453B-A70D-579366D6C2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318D1-BB7C-477C-A7A5-069BDC446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3801" y="1100540"/>
            <a:ext cx="11567160" cy="1128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68BF8-3105-4387-8B38-1D4F7136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Client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3AB17A-B424-4323-A7A8-EE501375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88717"/>
              </p:ext>
            </p:extLst>
          </p:nvPr>
        </p:nvGraphicFramePr>
        <p:xfrm>
          <a:off x="3354806" y="1830940"/>
          <a:ext cx="8466094" cy="414651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66094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Start the connection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connection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signalR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.HubConnectionBuilder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withUrl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'/chat'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a function the Hub can call to broadcast messages</a:t>
                      </a: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(name, message) =&gt;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Add the message to the page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document.createElement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'li'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listItem.innerHTML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`&lt;strong&gt;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&lt;/strong&gt;: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message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document.getElementById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'discussion'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appendChild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58528B-9E7F-4360-9614-C055C9C3B33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chat-hub.js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723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D37D8-0DA1-4F2B-8AB5-663659E5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SignalR</a:t>
            </a:r>
            <a:r>
              <a:rPr lang="en-US" dirty="0"/>
              <a:t> clients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D8B422-D946-447D-A8A1-AB9079492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4" y="1137076"/>
            <a:ext cx="5667375" cy="387656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.NET client</a:t>
            </a:r>
          </a:p>
          <a:p>
            <a:endParaRPr lang="en-US" sz="1800" dirty="0"/>
          </a:p>
          <a:p>
            <a:r>
              <a:rPr lang="en-US" sz="1800" dirty="0"/>
              <a:t>NuGet package: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Microsoft.AspNetCore.SignalR.Client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9BFA14-4CE0-448F-8FE7-00FC51D92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4127" y="1137076"/>
            <a:ext cx="5659119" cy="394467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TypeScript / JavaScript client</a:t>
            </a:r>
          </a:p>
          <a:p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package: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npm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CDN: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libman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r>
              <a:rPr lang="en-US" sz="1800" dirty="0"/>
              <a:t>        -p </a:t>
            </a:r>
            <a:r>
              <a:rPr lang="en-US" sz="1800" dirty="0" err="1"/>
              <a:t>unpkg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-d </a:t>
            </a:r>
            <a:r>
              <a:rPr lang="en-US" sz="1800" dirty="0" err="1"/>
              <a:t>wwwroot</a:t>
            </a:r>
            <a:r>
              <a:rPr lang="en-US" sz="1800" dirty="0"/>
              <a:t>/lib/</a:t>
            </a:r>
            <a:r>
              <a:rPr lang="en-US" sz="1800" dirty="0" err="1"/>
              <a:t>signalr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/browser/signalr.js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/browser/signalr.min.js</a:t>
            </a:r>
          </a:p>
        </p:txBody>
      </p:sp>
    </p:spTree>
    <p:extLst>
      <p:ext uri="{BB962C8B-B14F-4D97-AF65-F5344CB8AC3E}">
        <p14:creationId xmlns:p14="http://schemas.microsoft.com/office/powerpoint/2010/main" val="17303431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0973A0-3ED3-4D97-A8D4-00082C62E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Necessity with a server farm</a:t>
            </a:r>
          </a:p>
          <a:p>
            <a:r>
              <a:rPr lang="en-US" dirty="0"/>
              <a:t>Actions on 1 server need to be known to other servers</a:t>
            </a:r>
          </a:p>
          <a:p>
            <a:r>
              <a:rPr lang="en-US" dirty="0"/>
              <a:t>Azure </a:t>
            </a:r>
            <a:r>
              <a:rPr lang="en-US" dirty="0" err="1"/>
              <a:t>SignalR</a:t>
            </a:r>
            <a:r>
              <a:rPr lang="en-US" dirty="0"/>
              <a:t> Service or Redis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C44BE8-B21C-484A-B07D-325269E1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Scale-out with </a:t>
            </a:r>
            <a:r>
              <a:rPr lang="en-US" dirty="0" err="1"/>
              <a:t>SignalR</a:t>
            </a:r>
            <a:endParaRPr lang="en-US" dirty="0"/>
          </a:p>
        </p:txBody>
      </p:sp>
      <p:pic>
        <p:nvPicPr>
          <p:cNvPr id="9" name="Google Shape;360;p48">
            <a:extLst>
              <a:ext uri="{FF2B5EF4-FFF2-40B4-BE49-F238E27FC236}">
                <a16:creationId xmlns:a16="http://schemas.microsoft.com/office/drawing/2014/main" id="{1B9CE3BC-6F21-4E65-AE3B-F33691F3BE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2967841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61;p48">
            <a:extLst>
              <a:ext uri="{FF2B5EF4-FFF2-40B4-BE49-F238E27FC236}">
                <a16:creationId xmlns:a16="http://schemas.microsoft.com/office/drawing/2014/main" id="{F4E14E8F-5BD2-4CC0-A5A0-737AF2937B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575" y="3109688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62;p48">
            <a:extLst>
              <a:ext uri="{FF2B5EF4-FFF2-40B4-BE49-F238E27FC236}">
                <a16:creationId xmlns:a16="http://schemas.microsoft.com/office/drawing/2014/main" id="{5120C10D-157F-4893-ADA9-37892B11B7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3280954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63;p48">
            <a:extLst>
              <a:ext uri="{FF2B5EF4-FFF2-40B4-BE49-F238E27FC236}">
                <a16:creationId xmlns:a16="http://schemas.microsoft.com/office/drawing/2014/main" id="{D5C96566-7CD4-42E4-A433-4420619FB4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3640041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64;p48">
            <a:extLst>
              <a:ext uri="{FF2B5EF4-FFF2-40B4-BE49-F238E27FC236}">
                <a16:creationId xmlns:a16="http://schemas.microsoft.com/office/drawing/2014/main" id="{4E23EC43-6F35-49DA-AE90-6350859E5EC0}"/>
              </a:ext>
            </a:extLst>
          </p:cNvPr>
          <p:cNvSpPr/>
          <p:nvPr/>
        </p:nvSpPr>
        <p:spPr>
          <a:xfrm rot="349">
            <a:off x="992403" y="3434567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65;p48">
            <a:extLst>
              <a:ext uri="{FF2B5EF4-FFF2-40B4-BE49-F238E27FC236}">
                <a16:creationId xmlns:a16="http://schemas.microsoft.com/office/drawing/2014/main" id="{03970A86-BD23-43D4-9270-F01F99C58B6A}"/>
              </a:ext>
            </a:extLst>
          </p:cNvPr>
          <p:cNvSpPr/>
          <p:nvPr/>
        </p:nvSpPr>
        <p:spPr>
          <a:xfrm rot="349">
            <a:off x="992403" y="380153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367;p48">
            <a:extLst>
              <a:ext uri="{FF2B5EF4-FFF2-40B4-BE49-F238E27FC236}">
                <a16:creationId xmlns:a16="http://schemas.microsoft.com/office/drawing/2014/main" id="{B8F471F4-CDDD-4C8B-8313-852575E9C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4168316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68;p48">
            <a:extLst>
              <a:ext uri="{FF2B5EF4-FFF2-40B4-BE49-F238E27FC236}">
                <a16:creationId xmlns:a16="http://schemas.microsoft.com/office/drawing/2014/main" id="{D2648661-D3AA-4BC6-BB8F-CFB4B6B59C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575" y="4310163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69;p48">
            <a:extLst>
              <a:ext uri="{FF2B5EF4-FFF2-40B4-BE49-F238E27FC236}">
                <a16:creationId xmlns:a16="http://schemas.microsoft.com/office/drawing/2014/main" id="{F3115C64-20D5-4E59-98A6-947CEEA512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4481429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70;p48">
            <a:extLst>
              <a:ext uri="{FF2B5EF4-FFF2-40B4-BE49-F238E27FC236}">
                <a16:creationId xmlns:a16="http://schemas.microsoft.com/office/drawing/2014/main" id="{1E91BD1E-3315-4034-A002-3BE138F06F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4840516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71;p48">
            <a:extLst>
              <a:ext uri="{FF2B5EF4-FFF2-40B4-BE49-F238E27FC236}">
                <a16:creationId xmlns:a16="http://schemas.microsoft.com/office/drawing/2014/main" id="{CE5D5875-FF81-445E-8B03-5D3422797EC0}"/>
              </a:ext>
            </a:extLst>
          </p:cNvPr>
          <p:cNvSpPr/>
          <p:nvPr/>
        </p:nvSpPr>
        <p:spPr>
          <a:xfrm rot="349">
            <a:off x="992403" y="4635042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72;p48">
            <a:extLst>
              <a:ext uri="{FF2B5EF4-FFF2-40B4-BE49-F238E27FC236}">
                <a16:creationId xmlns:a16="http://schemas.microsoft.com/office/drawing/2014/main" id="{61D852CF-7C03-4771-AB05-EDF0779372DA}"/>
              </a:ext>
            </a:extLst>
          </p:cNvPr>
          <p:cNvSpPr/>
          <p:nvPr/>
        </p:nvSpPr>
        <p:spPr>
          <a:xfrm rot="349">
            <a:off x="992403" y="500200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73;p48">
            <a:extLst>
              <a:ext uri="{FF2B5EF4-FFF2-40B4-BE49-F238E27FC236}">
                <a16:creationId xmlns:a16="http://schemas.microsoft.com/office/drawing/2014/main" id="{21441945-F433-4423-AE48-395DB4DB7010}"/>
              </a:ext>
            </a:extLst>
          </p:cNvPr>
          <p:cNvSpPr/>
          <p:nvPr/>
        </p:nvSpPr>
        <p:spPr>
          <a:xfrm>
            <a:off x="5791524" y="2967839"/>
            <a:ext cx="850251" cy="2474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Redis </a:t>
            </a:r>
            <a:endParaRPr b="1" dirty="0"/>
          </a:p>
        </p:txBody>
      </p:sp>
      <p:sp>
        <p:nvSpPr>
          <p:cNvPr id="23" name="Google Shape;374;p48">
            <a:extLst>
              <a:ext uri="{FF2B5EF4-FFF2-40B4-BE49-F238E27FC236}">
                <a16:creationId xmlns:a16="http://schemas.microsoft.com/office/drawing/2014/main" id="{6FE5D8C9-7A90-4E70-9212-18E8FC6E0DC5}"/>
              </a:ext>
            </a:extLst>
          </p:cNvPr>
          <p:cNvSpPr/>
          <p:nvPr/>
        </p:nvSpPr>
        <p:spPr>
          <a:xfrm rot="-630280">
            <a:off x="4886853" y="4479330"/>
            <a:ext cx="1008928" cy="20500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75;p48">
            <a:extLst>
              <a:ext uri="{FF2B5EF4-FFF2-40B4-BE49-F238E27FC236}">
                <a16:creationId xmlns:a16="http://schemas.microsoft.com/office/drawing/2014/main" id="{0051A20C-E7DB-4EC8-9344-3A923D586EED}"/>
              </a:ext>
            </a:extLst>
          </p:cNvPr>
          <p:cNvSpPr/>
          <p:nvPr/>
        </p:nvSpPr>
        <p:spPr>
          <a:xfrm rot="406682">
            <a:off x="4887587" y="3342107"/>
            <a:ext cx="1008994" cy="20484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9;p48">
            <a:extLst>
              <a:ext uri="{FF2B5EF4-FFF2-40B4-BE49-F238E27FC236}">
                <a16:creationId xmlns:a16="http://schemas.microsoft.com/office/drawing/2014/main" id="{883984D1-A64A-4C62-8D98-37E1EFDB8C75}"/>
              </a:ext>
            </a:extLst>
          </p:cNvPr>
          <p:cNvSpPr/>
          <p:nvPr/>
        </p:nvSpPr>
        <p:spPr>
          <a:xfrm rot="699">
            <a:off x="992435" y="307904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6;p48">
            <a:extLst>
              <a:ext uri="{FF2B5EF4-FFF2-40B4-BE49-F238E27FC236}">
                <a16:creationId xmlns:a16="http://schemas.microsoft.com/office/drawing/2014/main" id="{780DE895-74A7-4686-98FC-EC17419F5475}"/>
              </a:ext>
            </a:extLst>
          </p:cNvPr>
          <p:cNvSpPr/>
          <p:nvPr/>
        </p:nvSpPr>
        <p:spPr>
          <a:xfrm rot="699">
            <a:off x="992435" y="427952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8131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DA346-6D40-4DA7-BA05-338A700F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6" y="2659324"/>
            <a:ext cx="10334624" cy="1862590"/>
          </a:xfrm>
        </p:spPr>
        <p:txBody>
          <a:bodyPr/>
          <a:lstStyle/>
          <a:p>
            <a:r>
              <a:rPr lang="en-GB" sz="4800" dirty="0"/>
              <a:t>Create your first ASP.NET Core </a:t>
            </a:r>
            <a:r>
              <a:rPr lang="en-GB" sz="4800" dirty="0" err="1"/>
              <a:t>SignalR</a:t>
            </a:r>
            <a:r>
              <a:rPr lang="en-GB" sz="4800" dirty="0"/>
              <a:t> app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6DB2D-A8B0-4570-AE0F-E9675BAC9CEB}"/>
              </a:ext>
            </a:extLst>
          </p:cNvPr>
          <p:cNvSpPr txBox="1"/>
          <p:nvPr/>
        </p:nvSpPr>
        <p:spPr>
          <a:xfrm>
            <a:off x="434975" y="2133026"/>
            <a:ext cx="981038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Demo</a:t>
            </a:r>
            <a:endParaRPr lang="en-US" sz="240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57B30-B27D-41CE-9E9B-D6A9BD44EC4D}"/>
              </a:ext>
            </a:extLst>
          </p:cNvPr>
          <p:cNvSpPr txBox="1"/>
          <p:nvPr/>
        </p:nvSpPr>
        <p:spPr>
          <a:xfrm>
            <a:off x="434975" y="4521914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86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DevOps.potx" id="{4900416B-8F5F-42C1-904C-5C917F43C81D}" vid="{B1AF2F06-2DB0-4AA7-B491-49BC8E4834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  <SharedWithUsers xmlns="af610f50-4aee-43ff-9d65-64420adb70d2">
      <UserInfo>
        <DisplayName>Shriram Natarajan</DisplayName>
        <AccountId>645</AccountId>
        <AccountType/>
      </UserInfo>
      <UserInfo>
        <DisplayName>Siddique Juman</DisplayName>
        <AccountId>79219</AccountId>
        <AccountType/>
      </UserInfo>
      <UserInfo>
        <DisplayName>Tiberiu Radu</DisplayName>
        <AccountId>42551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A15399-885A-441B-A114-CB6E80EBF6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c98cf3-0896-4040-874f-f436925621df"/>
    <ds:schemaRef ds:uri="http://schemas.microsoft.com/sharepoint/v3"/>
    <ds:schemaRef ds:uri="http://schemas.microsoft.com/sharepoint/v4"/>
    <ds:schemaRef ds:uri="af610f50-4aee-43ff-9d65-64420adb70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Azure_DevOps</Template>
  <TotalTime>401</TotalTime>
  <Words>632</Words>
  <Application>Microsoft Office PowerPoint</Application>
  <PresentationFormat>Custom</PresentationFormat>
  <Paragraphs>141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Roboto</vt:lpstr>
      <vt:lpstr>Segoe UI</vt:lpstr>
      <vt:lpstr>Segoe UI Light</vt:lpstr>
      <vt:lpstr>Segoe UI Semibold</vt:lpstr>
      <vt:lpstr>Wingdings</vt:lpstr>
      <vt:lpstr>Azure PPT Template - 2018</vt:lpstr>
      <vt:lpstr>Building the Real-time Web with ASP.NET Core SignalR</vt:lpstr>
      <vt:lpstr>SignalR: The what</vt:lpstr>
      <vt:lpstr>SignalR: The why</vt:lpstr>
      <vt:lpstr>SignalR use cases</vt:lpstr>
      <vt:lpstr>Architectural components: Hub</vt:lpstr>
      <vt:lpstr>Architectural components: Client </vt:lpstr>
      <vt:lpstr>SignalR clients</vt:lpstr>
      <vt:lpstr>Scale-out with SignalR</vt:lpstr>
      <vt:lpstr>Create your first ASP.NET Core SignalR app</vt:lpstr>
      <vt:lpstr>Resources         @Scott_Addie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Scott Addie</dc:creator>
  <cp:keywords/>
  <cp:lastModifiedBy>Scott Addie</cp:lastModifiedBy>
  <cp:revision>163</cp:revision>
  <dcterms:created xsi:type="dcterms:W3CDTF">2018-10-05T19:03:14Z</dcterms:created>
  <dcterms:modified xsi:type="dcterms:W3CDTF">2018-10-06T02:00:28Z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