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56" r:id="rId3"/>
    <p:sldId id="322" r:id="rId4"/>
    <p:sldId id="329" r:id="rId5"/>
    <p:sldId id="328" r:id="rId6"/>
    <p:sldId id="330" r:id="rId7"/>
    <p:sldId id="323" r:id="rId8"/>
    <p:sldId id="324" r:id="rId9"/>
    <p:sldId id="332" r:id="rId10"/>
    <p:sldId id="333" r:id="rId11"/>
    <p:sldId id="325" r:id="rId12"/>
    <p:sldId id="331" r:id="rId13"/>
    <p:sldId id="32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505050"/>
    <a:srgbClr val="498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059" autoAdjust="0"/>
  </p:normalViewPr>
  <p:slideViewPr>
    <p:cSldViewPr snapToGrid="0" showGuides="1">
      <p:cViewPr varScale="1">
        <p:scale>
          <a:sx n="104" d="100"/>
          <a:sy n="104" d="100"/>
        </p:scale>
        <p:origin x="204" y="1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86B9A-ACA2-4D2C-AAF6-D8003DE96699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D55A08-0E86-45D7-AB2B-D5F1B665F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83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D55A08-0E86-45D7-AB2B-D5F1B665F0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83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Key Vault takes precedence over Secret Manager at runtime, since it’s more secure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63932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27344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1797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9297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“Meet John: an overworked, underpaid developer fueled by caffeine and pizza.”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0956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6351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6605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370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/>
              <a:t>VS SUPPORT</a:t>
            </a:r>
          </a:p>
          <a:p>
            <a:r>
              <a:rPr lang="en-US" dirty="0"/>
              <a:t>- .NET Core support ONLY in 15.7 (</a:t>
            </a:r>
            <a:r>
              <a:rPr lang="en-US" dirty="0" err="1"/>
              <a:t>secrets.json</a:t>
            </a:r>
            <a:r>
              <a:rPr lang="en-US" dirty="0"/>
              <a:t>)</a:t>
            </a:r>
          </a:p>
          <a:p>
            <a:r>
              <a:rPr lang="en-US" dirty="0"/>
              <a:t>- .NET Framework support in 15.8 (secrets.xml)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7991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5127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3419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431B-6F61-4131-8791-6087567D0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26ED84-6CE0-4163-8350-CEC7CC97A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F6B0E-77DE-4753-BC19-C7FBDC596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1BCCA-A401-4E41-889A-F4F29C8C6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6AF28-5E37-4703-B745-260544D44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49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77136-BDD6-4366-B1B8-00806C3E4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678C7-6E13-4291-A1C9-6565E03FA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F519B-C3C4-4B1D-B1AD-68B23692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FC8F1-68F8-41D6-9514-FBECD8A4B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AB222-9E55-4898-B6F0-5A178309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27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42D19D-A21A-447C-B2D5-871DDB9C9F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5759DA-117A-470F-8DA4-910CF1EBA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DFE40-6354-45F1-B342-140D9B26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6FFD5-5236-4E05-95E9-153B7E746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7768B-3159-4A2B-9F04-25260D76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8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20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47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18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54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03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102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392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4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C3354-43B8-4176-A9B2-F03FC82F1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1FF98-2B17-48F1-8913-6239D286A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F57D2-32C2-4AA7-A060-B2F7CC8DE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2577-C7F9-4485-9EC9-C899A3731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0B8DC-092E-499C-B1A4-9D7F8E94B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548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040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312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70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89CAC-91C0-4F8C-BCA1-442A8544B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8366B-C743-450D-92D0-0F80398BC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37962-F2B9-4EB1-800F-78DB5225A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148F7-A1E0-404B-A261-644C55525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3586B-F38F-4D81-A20C-EA09EA16D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96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A913A-575B-4C0E-9BC4-F72E980E1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48F1F-C79C-4299-B4DE-2B5A1C9BE9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9051D4-1717-4E27-97F6-C7A8795D4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91214-0042-4D0D-9DDD-8F0A712B1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C7B05-5CCD-41ED-82A4-EA174FFAC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003C4-D149-4D0D-9E40-B1AD9551B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2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0ABC2-3C95-495F-8666-38CDA7E14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45E9D-33C9-4AE0-83BE-16FB44D60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D4531B-055F-4D7A-861D-1CCA8ED61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2A1990-957A-4E67-8A79-F1DB04D4A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319736-9954-499C-833D-B80E14332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7DF96D-3B9F-463B-A5F0-9854F458F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02AB6D-CD75-4EFA-A193-0B33C772D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6616D0-8475-4237-A95E-3BB372785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0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BAC91-DA49-4771-946E-46775E1DA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45BAD3-F9C3-4B6E-964D-113E7C18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C06BA4-CB95-49B0-A9C0-476E7C7CD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7A450B-373D-4A94-BD43-56784748C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9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CD9423-4A57-4694-BBAF-FA425D3BA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6A4124-052F-4B11-AA63-5AC8BA586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48BE6-6126-4E47-94FD-5D4B2474D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1EBBF-1F95-46A0-A719-B5510C4EB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B8433-F602-45AB-AE04-EEA127B73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96607-1252-4AC6-9734-F1C77911E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01919-719F-4C66-847E-40CDCC670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05029-368B-4496-B3EF-5B42BBA80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48800-ABA2-46E5-AA0B-C0593C6C2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0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9A664-C4DD-45B8-895F-F4AE576B4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C2BCD5-A163-448F-A63E-DB86A63271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ADA5C-974F-44F4-ADB5-2FDAAD0A1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6ABFE-34B7-43A8-BDB6-C3BE3B58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AA429-2AC5-4FA0-9E77-B02B71C6C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8EDB5-23F7-492C-99A4-53E0DFC7A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22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3225A9-2099-414D-90C3-2BA9260ED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265B7-9DDF-40A0-B62C-15AC2812C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52AFF-6378-4A44-B950-6C61C7A74D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86D52-4857-4668-9EB7-B41E21252CF7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6C315-F9E5-404E-A1A4-BAE46B971E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6EB31-1714-45C5-9251-C27E812763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88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3160E-2579-4584-9765-DC1BA0B358F9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154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docs.microsoft.com/azure/key-vault/vs-key-vault-add-connected-servic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4">
            <a:extLst>
              <a:ext uri="{FF2B5EF4-FFF2-40B4-BE49-F238E27FC236}">
                <a16:creationId xmlns:a16="http://schemas.microsoft.com/office/drawing/2014/main" id="{6FC11E2E-9797-4FEA-90FD-894E32A20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8626"/>
            <a:ext cx="6738450" cy="1409374"/>
          </a:xfrm>
          <a:custGeom>
            <a:avLst/>
            <a:gdLst>
              <a:gd name="connsiteX0" fmla="*/ 0 w 6738450"/>
              <a:gd name="connsiteY0" fmla="*/ 0 h 1409374"/>
              <a:gd name="connsiteX1" fmla="*/ 6738450 w 6738450"/>
              <a:gd name="connsiteY1" fmla="*/ 0 h 1409374"/>
              <a:gd name="connsiteX2" fmla="*/ 6085725 w 6738450"/>
              <a:gd name="connsiteY2" fmla="*/ 1409374 h 1409374"/>
              <a:gd name="connsiteX3" fmla="*/ 1524000 w 6738450"/>
              <a:gd name="connsiteY3" fmla="*/ 1409374 h 1409374"/>
              <a:gd name="connsiteX4" fmla="*/ 1200418 w 6738450"/>
              <a:gd name="connsiteY4" fmla="*/ 1409374 h 1409374"/>
              <a:gd name="connsiteX5" fmla="*/ 0 w 6738450"/>
              <a:gd name="connsiteY5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8450" h="1409374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Freeform 33">
            <a:extLst>
              <a:ext uri="{FF2B5EF4-FFF2-40B4-BE49-F238E27FC236}">
                <a16:creationId xmlns:a16="http://schemas.microsoft.com/office/drawing/2014/main" id="{F8828EFD-56F8-4B00-9A0D-B623CC07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02096" y="3608996"/>
            <a:ext cx="4522796" cy="3249004"/>
          </a:xfrm>
          <a:custGeom>
            <a:avLst/>
            <a:gdLst>
              <a:gd name="connsiteX0" fmla="*/ 3018081 w 4522796"/>
              <a:gd name="connsiteY0" fmla="*/ 0 h 3249004"/>
              <a:gd name="connsiteX1" fmla="*/ 0 w 4522796"/>
              <a:gd name="connsiteY1" fmla="*/ 0 h 3249004"/>
              <a:gd name="connsiteX2" fmla="*/ 0 w 4522796"/>
              <a:gd name="connsiteY2" fmla="*/ 3249004 h 3249004"/>
              <a:gd name="connsiteX3" fmla="*/ 4522796 w 4522796"/>
              <a:gd name="connsiteY3" fmla="*/ 3249004 h 324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3249004">
                <a:moveTo>
                  <a:pt x="3018081" y="0"/>
                </a:moveTo>
                <a:lnTo>
                  <a:pt x="0" y="0"/>
                </a:lnTo>
                <a:lnTo>
                  <a:pt x="0" y="3249004"/>
                </a:lnTo>
                <a:lnTo>
                  <a:pt x="4522796" y="324900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1D0596-1061-47F4-A651-94E3F1B43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398" y="3107691"/>
            <a:ext cx="6618051" cy="1355750"/>
          </a:xfrm>
        </p:spPr>
        <p:txBody>
          <a:bodyPr>
            <a:normAutofit/>
          </a:bodyPr>
          <a:lstStyle/>
          <a:p>
            <a:pPr algn="l"/>
            <a:r>
              <a:rPr lang="en-US" sz="4600" dirty="0"/>
              <a:t>Protecting App Secrets</a:t>
            </a:r>
            <a:br>
              <a:rPr lang="en-US" sz="4600" dirty="0"/>
            </a:br>
            <a:r>
              <a:rPr lang="en-US" sz="4600" dirty="0"/>
              <a:t>with .NET Core &amp; Azure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E11E06-7CDF-4EC3-9BEB-AF30B91D2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399" y="5946883"/>
            <a:ext cx="6618051" cy="911117"/>
          </a:xfrm>
        </p:spPr>
        <p:txBody>
          <a:bodyPr>
            <a:noAutofit/>
          </a:bodyPr>
          <a:lstStyle/>
          <a:p>
            <a:pPr algn="l"/>
            <a:r>
              <a:rPr lang="en-US" sz="2000" b="1" dirty="0"/>
              <a:t>Scott Addie | @</a:t>
            </a:r>
            <a:r>
              <a:rPr lang="en-US" sz="2000" b="1" dirty="0" err="1"/>
              <a:t>Scott_Addie</a:t>
            </a:r>
            <a:r>
              <a:rPr lang="en-US" sz="2000" b="1" dirty="0"/>
              <a:t> | Senior Content Developer</a:t>
            </a:r>
          </a:p>
        </p:txBody>
      </p:sp>
      <p:sp>
        <p:nvSpPr>
          <p:cNvPr id="13" name="Freeform 24">
            <a:extLst>
              <a:ext uri="{FF2B5EF4-FFF2-40B4-BE49-F238E27FC236}">
                <a16:creationId xmlns:a16="http://schemas.microsoft.com/office/drawing/2014/main" id="{3D4697C8-4A0D-4493-B526-7CC15E0EE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0618" cy="2896258"/>
          </a:xfrm>
          <a:custGeom>
            <a:avLst/>
            <a:gdLst>
              <a:gd name="connsiteX0" fmla="*/ 0 w 5920618"/>
              <a:gd name="connsiteY0" fmla="*/ 0 h 2896258"/>
              <a:gd name="connsiteX1" fmla="*/ 3191370 w 5920618"/>
              <a:gd name="connsiteY1" fmla="*/ 0 h 2896258"/>
              <a:gd name="connsiteX2" fmla="*/ 3346315 w 5920618"/>
              <a:gd name="connsiteY2" fmla="*/ 0 h 2896258"/>
              <a:gd name="connsiteX3" fmla="*/ 5920618 w 5920618"/>
              <a:gd name="connsiteY3" fmla="*/ 0 h 2896258"/>
              <a:gd name="connsiteX4" fmla="*/ 4583705 w 5920618"/>
              <a:gd name="connsiteY4" fmla="*/ 2896258 h 2896258"/>
              <a:gd name="connsiteX5" fmla="*/ 3346315 w 5920618"/>
              <a:gd name="connsiteY5" fmla="*/ 2896258 h 2896258"/>
              <a:gd name="connsiteX6" fmla="*/ 1854457 w 5920618"/>
              <a:gd name="connsiteY6" fmla="*/ 2896258 h 2896258"/>
              <a:gd name="connsiteX7" fmla="*/ 0 w 5920618"/>
              <a:gd name="connsiteY7" fmla="*/ 2896258 h 289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0618" h="289625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A085B63A-2D2F-4B09-9BFB-E2080686C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5448626"/>
            <a:ext cx="5925190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MS logo white">
            <a:extLst>
              <a:ext uri="{FF2B5EF4-FFF2-40B4-BE49-F238E27FC236}">
                <a16:creationId xmlns:a16="http://schemas.microsoft.com/office/drawing/2014/main" id="{6133ABA2-A03B-41E7-861B-1D6BFE86548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12435" y="5836077"/>
            <a:ext cx="3079129" cy="662012"/>
          </a:xfrm>
          <a:prstGeom prst="rect">
            <a:avLst/>
          </a:prstGeom>
        </p:spPr>
      </p:pic>
      <p:pic>
        <p:nvPicPr>
          <p:cNvPr id="8" name="Picture 7" descr="A picture containing indoor, floor&#10;&#10;Description generated with high confidence">
            <a:extLst>
              <a:ext uri="{FF2B5EF4-FFF2-40B4-BE49-F238E27FC236}">
                <a16:creationId xmlns:a16="http://schemas.microsoft.com/office/drawing/2014/main" id="{3FBEDCD0-3F7F-4524-BD17-DB57A53603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0" y="1638626"/>
            <a:ext cx="5080000" cy="3810000"/>
          </a:xfrm>
          <a:prstGeom prst="rect">
            <a:avLst/>
          </a:prstGeom>
          <a:solidFill>
            <a:srgbClr val="498BE9"/>
          </a:solidFill>
        </p:spPr>
      </p:pic>
    </p:spTree>
    <p:extLst>
      <p:ext uri="{BB962C8B-B14F-4D97-AF65-F5344CB8AC3E}">
        <p14:creationId xmlns:p14="http://schemas.microsoft.com/office/powerpoint/2010/main" val="1274832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Azure Key Vault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VS 15.7 introduces Connected Services node Key Vault creation</a:t>
            </a:r>
          </a:p>
          <a:p>
            <a:pPr lvl="1"/>
            <a:r>
              <a:rPr lang="en-US" dirty="0"/>
              <a:t>Solution Explorer &gt; double-click Connected Services &gt; Secure Secrets with Azure Key Vault</a:t>
            </a:r>
          </a:p>
        </p:txBody>
      </p:sp>
    </p:spTree>
    <p:extLst>
      <p:ext uri="{BB962C8B-B14F-4D97-AF65-F5344CB8AC3E}">
        <p14:creationId xmlns:p14="http://schemas.microsoft.com/office/powerpoint/2010/main" val="133289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1D5618-6BDF-4FDD-A68D-6252FC8A9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solutions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11B5F89-CEA0-4F9B-8FF2-082E53048D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491185"/>
              </p:ext>
            </p:extLst>
          </p:nvPr>
        </p:nvGraphicFramePr>
        <p:xfrm>
          <a:off x="976923" y="2017151"/>
          <a:ext cx="8575201" cy="3017520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3374195">
                  <a:extLst>
                    <a:ext uri="{9D8B030D-6E8A-4147-A177-3AD203B41FA5}">
                      <a16:colId xmlns:a16="http://schemas.microsoft.com/office/drawing/2014/main" val="3393553294"/>
                    </a:ext>
                  </a:extLst>
                </a:gridCol>
                <a:gridCol w="2623693">
                  <a:extLst>
                    <a:ext uri="{9D8B030D-6E8A-4147-A177-3AD203B41FA5}">
                      <a16:colId xmlns:a16="http://schemas.microsoft.com/office/drawing/2014/main" val="3103465248"/>
                    </a:ext>
                  </a:extLst>
                </a:gridCol>
                <a:gridCol w="2577313">
                  <a:extLst>
                    <a:ext uri="{9D8B030D-6E8A-4147-A177-3AD203B41FA5}">
                      <a16:colId xmlns:a16="http://schemas.microsoft.com/office/drawing/2014/main" val="13296479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Secret Manager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Azure Key Vault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6126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/>
                        <a:t>Environments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Dev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Dev, Prod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0246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/>
                        <a:t>Pricing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Free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$0.03 / 10k operations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695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/>
                        <a:t>Encryption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498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/>
                        <a:t>Storage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Local machine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Azure Storage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3637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4126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03AB34-3270-4436-AF86-1E8F97294EB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2050"/>
              </a:clrFrom>
              <a:clrTo>
                <a:srgbClr val="00205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97082" cy="4351338"/>
          </a:xfrm>
        </p:spPr>
        <p:txBody>
          <a:bodyPr/>
          <a:lstStyle/>
          <a:p>
            <a:r>
              <a:rPr lang="en-US" dirty="0">
                <a:hlinkClick r:id="rId4"/>
              </a:rPr>
              <a:t>https://docs.microsoft.com/aspnet/core/security/app-secrets</a:t>
            </a:r>
          </a:p>
          <a:p>
            <a:r>
              <a:rPr lang="en-US" dirty="0">
                <a:hlinkClick r:id="rId4"/>
              </a:rPr>
              <a:t>https://docs.microsoft.com/azure/key-vault/vs-key-vault-add-connected-service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877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  <a:p>
            <a:r>
              <a:rPr lang="en-US" dirty="0"/>
              <a:t>Solutions</a:t>
            </a:r>
          </a:p>
          <a:p>
            <a:pPr lvl="1"/>
            <a:r>
              <a:rPr lang="en-US" dirty="0"/>
              <a:t>Secret Manager</a:t>
            </a:r>
          </a:p>
          <a:p>
            <a:pPr lvl="1"/>
            <a:r>
              <a:rPr lang="en-US" dirty="0"/>
              <a:t>Azure Key Vault</a:t>
            </a:r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02404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Fotolia_76024062_V_S">
            <a:hlinkClick r:id="" action="ppaction://media"/>
            <a:extLst>
              <a:ext uri="{FF2B5EF4-FFF2-40B4-BE49-F238E27FC236}">
                <a16:creationId xmlns:a16="http://schemas.microsoft.com/office/drawing/2014/main" id="{B31ABEEA-A3E5-4B5D-9413-0B23A4238CB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-1"/>
            <a:ext cx="8065360" cy="4543865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A547C73-C79E-4342-88F3-274D5A6BA3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986974"/>
              </p:ext>
            </p:extLst>
          </p:nvPr>
        </p:nvGraphicFramePr>
        <p:xfrm>
          <a:off x="1775690" y="4656406"/>
          <a:ext cx="9614799" cy="1920240"/>
        </p:xfrm>
        <a:graphic>
          <a:graphicData uri="http://schemas.openxmlformats.org/drawingml/2006/table">
            <a:tbl>
              <a:tblPr firstRow="1" bandRow="1"/>
              <a:tblGrid>
                <a:gridCol w="9614799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20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 err="1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ConnectionStrings</a:t>
                      </a:r>
                      <a:r>
                        <a:rPr lang="en-US" sz="20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{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20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"Movies"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"Server=(</a:t>
                      </a:r>
                      <a:r>
                        <a:rPr lang="en-US" sz="20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localdb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)\\</a:t>
                      </a:r>
                      <a:r>
                        <a:rPr lang="en-US" sz="20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mssqllocaldb;Database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=Movie-1;User Id=</a:t>
                      </a:r>
                      <a:r>
                        <a:rPr lang="en-US" sz="20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johndoe;Password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=pass123;MultipleActiveResultSets=true"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}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6770562-2FDF-4CDD-A6C1-8993A8BDF880}"/>
              </a:ext>
            </a:extLst>
          </p:cNvPr>
          <p:cNvSpPr/>
          <p:nvPr/>
        </p:nvSpPr>
        <p:spPr>
          <a:xfrm>
            <a:off x="1769428" y="4209837"/>
            <a:ext cx="2900800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appsettings.json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2" name="Arrow: Bent-Up 1">
            <a:extLst>
              <a:ext uri="{FF2B5EF4-FFF2-40B4-BE49-F238E27FC236}">
                <a16:creationId xmlns:a16="http://schemas.microsoft.com/office/drawing/2014/main" id="{FC3BD9FA-65EB-4386-801D-29957407726C}"/>
              </a:ext>
            </a:extLst>
          </p:cNvPr>
          <p:cNvSpPr/>
          <p:nvPr/>
        </p:nvSpPr>
        <p:spPr>
          <a:xfrm flipV="1">
            <a:off x="1362891" y="2901542"/>
            <a:ext cx="1800665" cy="1308294"/>
          </a:xfrm>
          <a:prstGeom prst="bentUpArrow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757BB9-2330-486F-9C16-E1B2A227C476}"/>
              </a:ext>
            </a:extLst>
          </p:cNvPr>
          <p:cNvSpPr/>
          <p:nvPr/>
        </p:nvSpPr>
        <p:spPr>
          <a:xfrm>
            <a:off x="2269067" y="5610578"/>
            <a:ext cx="1049866" cy="34995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3C8A40-85D1-4203-A0B0-AC5EECB8A621}"/>
              </a:ext>
            </a:extLst>
          </p:cNvPr>
          <p:cNvSpPr/>
          <p:nvPr/>
        </p:nvSpPr>
        <p:spPr>
          <a:xfrm>
            <a:off x="4625072" y="5610578"/>
            <a:ext cx="1049866" cy="34995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30F965-92A7-4C9C-9B62-C7C2A5EDDC39}"/>
              </a:ext>
            </a:extLst>
          </p:cNvPr>
          <p:cNvSpPr txBox="1"/>
          <p:nvPr/>
        </p:nvSpPr>
        <p:spPr>
          <a:xfrm>
            <a:off x="0" y="-11290"/>
            <a:ext cx="7428089" cy="338554"/>
          </a:xfrm>
          <a:prstGeom prst="rect">
            <a:avLst/>
          </a:prstGeom>
          <a:solidFill>
            <a:srgbClr val="505050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git add 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4A697C-8B6E-41A5-9C40-0276CB55C4A9}"/>
              </a:ext>
            </a:extLst>
          </p:cNvPr>
          <p:cNvSpPr txBox="1"/>
          <p:nvPr/>
        </p:nvSpPr>
        <p:spPr>
          <a:xfrm>
            <a:off x="0" y="333121"/>
            <a:ext cx="7428089" cy="338554"/>
          </a:xfrm>
          <a:prstGeom prst="rect">
            <a:avLst/>
          </a:prstGeom>
          <a:solidFill>
            <a:srgbClr val="505050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git commit –m “Add connection string to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appsettings.json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393489-0C2B-42E6-8A48-D28D60218A08}"/>
              </a:ext>
            </a:extLst>
          </p:cNvPr>
          <p:cNvSpPr txBox="1"/>
          <p:nvPr/>
        </p:nvSpPr>
        <p:spPr>
          <a:xfrm>
            <a:off x="0" y="672720"/>
            <a:ext cx="7428089" cy="338554"/>
          </a:xfrm>
          <a:prstGeom prst="rect">
            <a:avLst/>
          </a:prstGeom>
          <a:solidFill>
            <a:srgbClr val="505050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git push origin master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39763A-D482-48C4-87E9-CF77260226F3}"/>
              </a:ext>
            </a:extLst>
          </p:cNvPr>
          <p:cNvSpPr txBox="1"/>
          <p:nvPr/>
        </p:nvSpPr>
        <p:spPr>
          <a:xfrm>
            <a:off x="0" y="1006887"/>
            <a:ext cx="7428089" cy="338554"/>
          </a:xfrm>
          <a:prstGeom prst="rect">
            <a:avLst/>
          </a:prstGeom>
          <a:solidFill>
            <a:srgbClr val="505050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asdfkasdfkjlasdflkhadfgjfg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42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32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42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7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9" grpId="0" animBg="1"/>
      <p:bldP spid="2" grpId="0" animBg="1"/>
      <p:bldP spid="3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5534025"/>
            <a:ext cx="10515600" cy="8223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next morning…</a:t>
            </a:r>
          </a:p>
        </p:txBody>
      </p:sp>
      <p:pic>
        <p:nvPicPr>
          <p:cNvPr id="8" name="Picture 7" descr="A group of people sitting at a table&#10;&#10;Description generated with high confidence">
            <a:extLst>
              <a:ext uri="{FF2B5EF4-FFF2-40B4-BE49-F238E27FC236}">
                <a16:creationId xmlns:a16="http://schemas.microsoft.com/office/drawing/2014/main" id="{71FCADA6-696A-4ED2-990A-3F2CBE5023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14"/>
          <a:stretch/>
        </p:blipFill>
        <p:spPr>
          <a:xfrm>
            <a:off x="1871581" y="643466"/>
            <a:ext cx="8448838" cy="4752445"/>
          </a:xfrm>
          <a:prstGeom prst="rect">
            <a:avLst/>
          </a:prstGeom>
        </p:spPr>
      </p:pic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EB9FB39A-A549-4D46-9791-26E2867AFCEA}"/>
              </a:ext>
            </a:extLst>
          </p:cNvPr>
          <p:cNvSpPr/>
          <p:nvPr/>
        </p:nvSpPr>
        <p:spPr>
          <a:xfrm flipH="1">
            <a:off x="2050962" y="115900"/>
            <a:ext cx="2743199" cy="181952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Ugh, this is bad!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E8181221-97DC-410E-AA41-4CF0C1DAAD06}"/>
              </a:ext>
            </a:extLst>
          </p:cNvPr>
          <p:cNvSpPr/>
          <p:nvPr/>
        </p:nvSpPr>
        <p:spPr>
          <a:xfrm>
            <a:off x="7647558" y="956603"/>
            <a:ext cx="2672861" cy="130829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Did John push his credentials to the repo last night?</a:t>
            </a:r>
          </a:p>
        </p:txBody>
      </p:sp>
      <p:sp>
        <p:nvSpPr>
          <p:cNvPr id="14" name="Speech Bubble: Oval 13">
            <a:extLst>
              <a:ext uri="{FF2B5EF4-FFF2-40B4-BE49-F238E27FC236}">
                <a16:creationId xmlns:a16="http://schemas.microsoft.com/office/drawing/2014/main" id="{6AF4DF97-FC4A-43FB-9BB9-0F87856EA94D}"/>
              </a:ext>
            </a:extLst>
          </p:cNvPr>
          <p:cNvSpPr/>
          <p:nvPr/>
        </p:nvSpPr>
        <p:spPr>
          <a:xfrm>
            <a:off x="5535060" y="371513"/>
            <a:ext cx="2672861" cy="130829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It appears so…</a:t>
            </a:r>
          </a:p>
        </p:txBody>
      </p:sp>
    </p:spTree>
    <p:extLst>
      <p:ext uri="{BB962C8B-B14F-4D97-AF65-F5344CB8AC3E}">
        <p14:creationId xmlns:p14="http://schemas.microsoft.com/office/powerpoint/2010/main" val="27763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B8B3BE2-6CEC-4113-AD2B-C2B921B82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A ticking time bomb in a public repo…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670BC1-75C4-4866-8ECB-CDBC588BC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93" y="1716258"/>
            <a:ext cx="11894014" cy="44899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7836FFB-654E-4CD8-B9A0-724062B5D912}"/>
              </a:ext>
            </a:extLst>
          </p:cNvPr>
          <p:cNvSpPr/>
          <p:nvPr/>
        </p:nvSpPr>
        <p:spPr>
          <a:xfrm>
            <a:off x="372533" y="5305778"/>
            <a:ext cx="3612445" cy="34995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0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37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Developer:</a:t>
            </a:r>
          </a:p>
          <a:p>
            <a:pPr marL="0" indent="0">
              <a:buNone/>
            </a:pPr>
            <a:r>
              <a:rPr lang="en-US" dirty="0"/>
              <a:t>“I want my ASP.NET Core app’s sensitive configuration data to be protected, without having to write the code myself.”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CISO:</a:t>
            </a:r>
          </a:p>
          <a:p>
            <a:pPr marL="0" indent="0">
              <a:buNone/>
            </a:pPr>
            <a:r>
              <a:rPr lang="en-US" dirty="0"/>
              <a:t>“I want to know that our apps comply with FIPS 140-2 Level 2 HSMs for secure key management.”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71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4"/>
                </a:solidFill>
              </a:rPr>
              <a:t>Prerequisites</a:t>
            </a:r>
          </a:p>
          <a:p>
            <a:r>
              <a:rPr lang="en-US" dirty="0"/>
              <a:t>.NET Core SDK v2.1</a:t>
            </a:r>
          </a:p>
          <a:p>
            <a:r>
              <a:rPr lang="en-US" dirty="0"/>
              <a:t>Visual Studio 2017</a:t>
            </a:r>
          </a:p>
          <a:p>
            <a:pPr lvl="1"/>
            <a:r>
              <a:rPr lang="en-US" dirty="0"/>
              <a:t>.NET Core cross-platform development</a:t>
            </a:r>
          </a:p>
          <a:p>
            <a:pPr lvl="1"/>
            <a:r>
              <a:rPr lang="en-US" dirty="0"/>
              <a:t>ASP.NET and web development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4"/>
                </a:solidFill>
              </a:rPr>
              <a:t>Usage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dotnet user-secrets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- or -</a:t>
            </a:r>
          </a:p>
          <a:p>
            <a:pPr marL="0" indent="0">
              <a:buNone/>
            </a:pPr>
            <a:r>
              <a:rPr lang="en-US" dirty="0"/>
              <a:t>Solution Explorer </a:t>
            </a:r>
            <a:r>
              <a:rPr lang="en-US" sz="3500" b="1" dirty="0"/>
              <a:t>&gt;</a:t>
            </a:r>
            <a:r>
              <a:rPr lang="en-US" dirty="0"/>
              <a:t> right-click project </a:t>
            </a:r>
            <a:r>
              <a:rPr lang="en-US" sz="3500" b="1" dirty="0"/>
              <a:t>&gt;</a:t>
            </a:r>
            <a:r>
              <a:rPr lang="en-US" dirty="0"/>
              <a:t> Manage User Secrets</a:t>
            </a:r>
          </a:p>
        </p:txBody>
      </p:sp>
    </p:spTree>
    <p:extLst>
      <p:ext uri="{BB962C8B-B14F-4D97-AF65-F5344CB8AC3E}">
        <p14:creationId xmlns:p14="http://schemas.microsoft.com/office/powerpoint/2010/main" val="129170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 Manager: .NET Core 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dotnet user-secrets set “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Movies:Password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 “pass123”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dotnet user-secrets set “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Movies:User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 “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johndoe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67C1FFF0-174A-454A-90B0-BBEC81F039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491548"/>
              </p:ext>
            </p:extLst>
          </p:nvPr>
        </p:nvGraphicFramePr>
        <p:xfrm>
          <a:off x="6544491" y="5248939"/>
          <a:ext cx="4150726" cy="1188720"/>
        </p:xfrm>
        <a:graphic>
          <a:graphicData uri="http://schemas.openxmlformats.org/drawingml/2006/table">
            <a:tbl>
              <a:tblPr firstRow="1" bandRow="1"/>
              <a:tblGrid>
                <a:gridCol w="4150726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8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 err="1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Movies:Password</a:t>
                      </a:r>
                      <a:r>
                        <a:rPr lang="en-US" sz="18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"pass123",</a:t>
                      </a:r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8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 err="1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Movies:User</a:t>
                      </a:r>
                      <a:r>
                        <a:rPr lang="en-US" sz="18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johndoe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EE34EF64-5E28-4C84-9F46-DB4686EB6269}"/>
              </a:ext>
            </a:extLst>
          </p:cNvPr>
          <p:cNvSpPr/>
          <p:nvPr/>
        </p:nvSpPr>
        <p:spPr>
          <a:xfrm>
            <a:off x="6541905" y="4796367"/>
            <a:ext cx="1374817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solidFill>
                  <a:prstClr val="black"/>
                </a:solidFill>
                <a:latin typeface="Segoe UI Light"/>
              </a:rPr>
              <a:t>secret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s.json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713F803-C21F-4FEC-B9B8-F341DE0959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848316"/>
              </p:ext>
            </p:extLst>
          </p:nvPr>
        </p:nvGraphicFramePr>
        <p:xfrm>
          <a:off x="838665" y="3357095"/>
          <a:ext cx="8082419" cy="1310640"/>
        </p:xfrm>
        <a:graphic>
          <a:graphicData uri="http://schemas.openxmlformats.org/drawingml/2006/table">
            <a:tbl>
              <a:tblPr firstRow="1" bandRow="1"/>
              <a:tblGrid>
                <a:gridCol w="8082419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Project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Sdk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Microsoft.NET.Sdk.Web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&lt;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&lt;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netcoreapp2.1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&lt;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UserSecretsId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0087f3aa-237b-4c08-a9dc-5927be11eadd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UserSecretsId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&lt;/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5940E52A-4BCB-4A62-AA2C-726ACE00FA72}"/>
              </a:ext>
            </a:extLst>
          </p:cNvPr>
          <p:cNvSpPr/>
          <p:nvPr/>
        </p:nvSpPr>
        <p:spPr>
          <a:xfrm>
            <a:off x="832403" y="2910526"/>
            <a:ext cx="2195881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noProof="0" dirty="0" err="1">
                <a:solidFill>
                  <a:prstClr val="black"/>
                </a:solidFill>
                <a:latin typeface="Segoe UI Light"/>
              </a:rPr>
              <a:t>MovieCatalog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.csproj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21" name="Rounded Rectangle 33">
            <a:extLst>
              <a:ext uri="{FF2B5EF4-FFF2-40B4-BE49-F238E27FC236}">
                <a16:creationId xmlns:a16="http://schemas.microsoft.com/office/drawing/2014/main" id="{6AFE4F7A-E550-4C62-A076-FB8E38CCBF2C}"/>
              </a:ext>
            </a:extLst>
          </p:cNvPr>
          <p:cNvSpPr/>
          <p:nvPr/>
        </p:nvSpPr>
        <p:spPr>
          <a:xfrm>
            <a:off x="832403" y="4938045"/>
            <a:ext cx="4923882" cy="6911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/>
              <a:t>~/.</a:t>
            </a:r>
            <a:r>
              <a:rPr lang="en-US" b="1" dirty="0" err="1"/>
              <a:t>microsoft</a:t>
            </a:r>
            <a:r>
              <a:rPr lang="en-US" b="1" dirty="0"/>
              <a:t>/</a:t>
            </a:r>
            <a:r>
              <a:rPr lang="en-US" b="1" dirty="0" err="1"/>
              <a:t>usersecrets</a:t>
            </a:r>
            <a:r>
              <a:rPr lang="en-US" b="1" dirty="0"/>
              <a:t>/&lt;id&gt;/</a:t>
            </a:r>
          </a:p>
        </p:txBody>
      </p:sp>
      <p:pic>
        <p:nvPicPr>
          <p:cNvPr id="22" name="Picture 2" descr="http://files.softicons.com/download/system-icons/windows-8-metro-icons-by-dakirby309/png/512x512/Folders%20&amp;%20OS/Linux.png">
            <a:extLst>
              <a:ext uri="{FF2B5EF4-FFF2-40B4-BE49-F238E27FC236}">
                <a16:creationId xmlns:a16="http://schemas.microsoft.com/office/drawing/2014/main" id="{E7649DFC-684E-4B40-B1F3-772480D76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13" y="5012110"/>
            <a:ext cx="507863" cy="498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5D81AF3-B696-42DE-ADDB-C258A83509C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328" y="5012110"/>
            <a:ext cx="385752" cy="454164"/>
          </a:xfrm>
          <a:prstGeom prst="rect">
            <a:avLst/>
          </a:prstGeom>
        </p:spPr>
      </p:pic>
      <p:sp>
        <p:nvSpPr>
          <p:cNvPr id="30" name="Rounded Rectangle 33">
            <a:extLst>
              <a:ext uri="{FF2B5EF4-FFF2-40B4-BE49-F238E27FC236}">
                <a16:creationId xmlns:a16="http://schemas.microsoft.com/office/drawing/2014/main" id="{C42CA6AF-7109-4AFA-A004-B35DCE3D8F3A}"/>
              </a:ext>
            </a:extLst>
          </p:cNvPr>
          <p:cNvSpPr/>
          <p:nvPr/>
        </p:nvSpPr>
        <p:spPr>
          <a:xfrm>
            <a:off x="832402" y="5645640"/>
            <a:ext cx="4934427" cy="6911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/>
              <a:t>%APPDATA%\Microsoft\</a:t>
            </a:r>
            <a:r>
              <a:rPr lang="en-US" b="1" dirty="0" err="1"/>
              <a:t>UserSecrets</a:t>
            </a:r>
            <a:r>
              <a:rPr lang="en-US" b="1" dirty="0"/>
              <a:t>\&lt;id&gt;\</a:t>
            </a:r>
          </a:p>
        </p:txBody>
      </p:sp>
      <p:pic>
        <p:nvPicPr>
          <p:cNvPr id="15" name="Picture 6" descr="C:\temp\WinAzure_rgb_Wht_S.png">
            <a:extLst>
              <a:ext uri="{FF2B5EF4-FFF2-40B4-BE49-F238E27FC236}">
                <a16:creationId xmlns:a16="http://schemas.microsoft.com/office/drawing/2014/main" id="{9E236C65-B717-4E03-A30D-5799CF2DF5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t="15460" r="80628" b="15496"/>
          <a:stretch/>
        </p:blipFill>
        <p:spPr bwMode="auto">
          <a:xfrm>
            <a:off x="945120" y="5759716"/>
            <a:ext cx="455848" cy="46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Arrow: Down 25">
            <a:extLst>
              <a:ext uri="{FF2B5EF4-FFF2-40B4-BE49-F238E27FC236}">
                <a16:creationId xmlns:a16="http://schemas.microsoft.com/office/drawing/2014/main" id="{75402EAC-AD68-45D5-9633-1E3F2946480E}"/>
              </a:ext>
            </a:extLst>
          </p:cNvPr>
          <p:cNvSpPr/>
          <p:nvPr/>
        </p:nvSpPr>
        <p:spPr>
          <a:xfrm rot="2065940">
            <a:off x="4715271" y="2623424"/>
            <a:ext cx="424254" cy="16319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1232EE9-6DC4-4EAA-9752-FC7A7A739EBE}"/>
              </a:ext>
            </a:extLst>
          </p:cNvPr>
          <p:cNvSpPr/>
          <p:nvPr/>
        </p:nvSpPr>
        <p:spPr>
          <a:xfrm>
            <a:off x="1324372" y="4125462"/>
            <a:ext cx="7525630" cy="27763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7CCD985B-8017-47CC-868C-6B7DA89AA851}"/>
              </a:ext>
            </a:extLst>
          </p:cNvPr>
          <p:cNvSpPr/>
          <p:nvPr/>
        </p:nvSpPr>
        <p:spPr>
          <a:xfrm rot="19265801">
            <a:off x="4649274" y="4367720"/>
            <a:ext cx="424254" cy="8802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6657C575-E8A6-409F-8D48-3C1718512A67}"/>
              </a:ext>
            </a:extLst>
          </p:cNvPr>
          <p:cNvSpPr/>
          <p:nvPr/>
        </p:nvSpPr>
        <p:spPr>
          <a:xfrm rot="16200000">
            <a:off x="5953976" y="5204124"/>
            <a:ext cx="424254" cy="8802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53C5F33-C267-44A2-98A4-E0AE5E5503EF}"/>
              </a:ext>
            </a:extLst>
          </p:cNvPr>
          <p:cNvSpPr/>
          <p:nvPr/>
        </p:nvSpPr>
        <p:spPr>
          <a:xfrm>
            <a:off x="5089007" y="5155298"/>
            <a:ext cx="465280" cy="99324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2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8" grpId="0" animBg="1"/>
      <p:bldP spid="21" grpId="0" animBg="1"/>
      <p:bldP spid="30" grpId="0" animBg="1"/>
      <p:bldP spid="26" grpId="0" animBg="1"/>
      <p:bldP spid="31" grpId="0" animBg="1"/>
      <p:bldP spid="27" grpId="0" animBg="1"/>
      <p:bldP spid="32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 Manager: Retrieval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18C7D4-3492-4E4E-800A-CAFC34451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221817"/>
              </p:ext>
            </p:extLst>
          </p:nvPr>
        </p:nvGraphicFramePr>
        <p:xfrm>
          <a:off x="844462" y="1920875"/>
          <a:ext cx="9165812" cy="4849684"/>
        </p:xfrm>
        <a:graphic>
          <a:graphicData uri="http://schemas.openxmlformats.org/drawingml/2006/table">
            <a:tbl>
              <a:tblPr firstRow="1" bandRow="1"/>
              <a:tblGrid>
                <a:gridCol w="9165812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448392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Startup</a:t>
                      </a:r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private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_connection =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Startup(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IConfiguration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configuration)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=&gt; Configuration = configuration;</a:t>
                      </a:r>
                    </a:p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IConfiguration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Configuration {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get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 }</a:t>
                      </a:r>
                    </a:p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ConfigureServices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IServiceCollection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services)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{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builder =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SqlConnectionStringBuilder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Configuration.GetConnectionString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"Movies"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));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builder.UserID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Configuration[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Movies:User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builder.Password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Configuration[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Movies:Password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_connection =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builder.ConnectionString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  <a:tr h="344917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6286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68B1320-9F80-48D4-8F49-987C2A75ECD9}"/>
              </a:ext>
            </a:extLst>
          </p:cNvPr>
          <p:cNvSpPr/>
          <p:nvPr/>
        </p:nvSpPr>
        <p:spPr>
          <a:xfrm>
            <a:off x="838200" y="1474306"/>
            <a:ext cx="1978891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 err="1">
                <a:solidFill>
                  <a:prstClr val="black"/>
                </a:solidFill>
                <a:latin typeface="Segoe UI Light"/>
              </a:rPr>
              <a:t>Startup.cs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251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47D8FF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554</Words>
  <Application>Microsoft Office PowerPoint</Application>
  <PresentationFormat>Widescreen</PresentationFormat>
  <Paragraphs>112</Paragraphs>
  <Slides>12</Slides>
  <Notes>12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Courier New</vt:lpstr>
      <vt:lpstr>Segoe UI Light</vt:lpstr>
      <vt:lpstr>Office Theme</vt:lpstr>
      <vt:lpstr>1_Office Theme</vt:lpstr>
      <vt:lpstr>Protecting App Secrets with .NET Core &amp; Azure</vt:lpstr>
      <vt:lpstr>Agenda</vt:lpstr>
      <vt:lpstr>PowerPoint Presentation</vt:lpstr>
      <vt:lpstr>The next morning…</vt:lpstr>
      <vt:lpstr>A ticking time bomb in a public repo…</vt:lpstr>
      <vt:lpstr>Problem statements</vt:lpstr>
      <vt:lpstr>Secret Manager</vt:lpstr>
      <vt:lpstr>Secret Manager: .NET Core CLI</vt:lpstr>
      <vt:lpstr>Secret Manager: Retrieval</vt:lpstr>
      <vt:lpstr>Azure Key Vault</vt:lpstr>
      <vt:lpstr>Comparison of solutions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Protecting App Secrets with .NET Core &amp; Azure</dc:title>
  <dc:creator>Scott Addie</dc:creator>
  <cp:lastModifiedBy>Scott Addie</cp:lastModifiedBy>
  <cp:revision>78</cp:revision>
  <dcterms:created xsi:type="dcterms:W3CDTF">2018-08-28T18:44:31Z</dcterms:created>
  <dcterms:modified xsi:type="dcterms:W3CDTF">2018-09-01T01:25:26Z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scaddie@microsoft.com</vt:lpwstr>
  </property>
  <property fmtid="{D5CDD505-2E9C-101B-9397-08002B2CF9AE}" pid="5" name="MSIP_Label_f42aa342-8706-4288-bd11-ebb85995028c_SetDate">
    <vt:lpwstr>2018-08-28T18:44:41.9826274Z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