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media/image1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  <p:sldMasterId id="2147483847" r:id="rId2"/>
  </p:sldMasterIdLst>
  <p:notesMasterIdLst>
    <p:notesMasterId r:id="rId22"/>
  </p:notesMasterIdLst>
  <p:sldIdLst>
    <p:sldId id="323" r:id="rId3"/>
    <p:sldId id="322" r:id="rId4"/>
    <p:sldId id="304" r:id="rId5"/>
    <p:sldId id="337" r:id="rId6"/>
    <p:sldId id="324" r:id="rId7"/>
    <p:sldId id="332" r:id="rId8"/>
    <p:sldId id="333" r:id="rId9"/>
    <p:sldId id="338" r:id="rId10"/>
    <p:sldId id="340" r:id="rId11"/>
    <p:sldId id="334" r:id="rId12"/>
    <p:sldId id="325" r:id="rId13"/>
    <p:sldId id="329" r:id="rId14"/>
    <p:sldId id="327" r:id="rId15"/>
    <p:sldId id="328" r:id="rId16"/>
    <p:sldId id="330" r:id="rId17"/>
    <p:sldId id="319" r:id="rId18"/>
    <p:sldId id="336" r:id="rId19"/>
    <p:sldId id="335" r:id="rId20"/>
    <p:sldId id="320" r:id="rId21"/>
  </p:sldIdLst>
  <p:sldSz cx="12192000" cy="6858000"/>
  <p:notesSz cx="6858000" cy="9144000"/>
  <p:custShowLst>
    <p:custShow name="Main Slides" id="0">
      <p:sldLst/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lides" id="{BD4AE434-FB75-488A-BE53-0A8BF7EA68DF}">
          <p14:sldIdLst>
            <p14:sldId id="323"/>
            <p14:sldId id="322"/>
            <p14:sldId id="304"/>
            <p14:sldId id="337"/>
            <p14:sldId id="324"/>
            <p14:sldId id="332"/>
            <p14:sldId id="333"/>
            <p14:sldId id="338"/>
            <p14:sldId id="340"/>
            <p14:sldId id="334"/>
            <p14:sldId id="325"/>
            <p14:sldId id="329"/>
            <p14:sldId id="327"/>
            <p14:sldId id="328"/>
            <p14:sldId id="330"/>
            <p14:sldId id="319"/>
            <p14:sldId id="336"/>
            <p14:sldId id="335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AECD"/>
    <a:srgbClr val="383A3E"/>
    <a:srgbClr val="647B8C"/>
    <a:srgbClr val="A0C0E5"/>
    <a:srgbClr val="7FA6C8"/>
    <a:srgbClr val="86AACB"/>
    <a:srgbClr val="676767"/>
    <a:srgbClr val="505050"/>
    <a:srgbClr val="44546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3615" autoAdjust="0"/>
  </p:normalViewPr>
  <p:slideViewPr>
    <p:cSldViewPr snapToGrid="0">
      <p:cViewPr varScale="1">
        <p:scale>
          <a:sx n="59" d="100"/>
          <a:sy n="59" d="100"/>
        </p:scale>
        <p:origin x="845" y="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7D1B5-D667-42F5-9E38-2FD202ABDFA0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87904-88DE-4022-A424-ACD2E6FC1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9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13462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Similar to partial view</a:t>
            </a:r>
          </a:p>
          <a:p>
            <a:pPr marL="171450" indent="-171450">
              <a:buFontTx/>
              <a:buChar char="-"/>
            </a:pPr>
            <a:r>
              <a:rPr lang="en-US" dirty="0"/>
              <a:t>Only depends on data you provide when calling into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047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Can’t use filters with them since they don’t participate in lifecycle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181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5558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8561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Tag Helper </a:t>
            </a:r>
            <a:r>
              <a:rPr lang="en-US" dirty="0">
                <a:sym typeface="Wingdings" panose="05000000000000000000" pitchFamily="2" charset="2"/>
              </a:rPr>
              <a:t> ASP.NET Core 1.1+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1970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303502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1865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5604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728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805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use View Component instead for code execution need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79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859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Razor </a:t>
            </a:r>
            <a:r>
              <a:rPr lang="en-US"/>
              <a:t>Language Services </a:t>
            </a:r>
            <a:r>
              <a:rPr lang="en-US" dirty="0"/>
              <a:t>ext. for VS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851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800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361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Mention Dave Paquette’s Bootstrap tag helpers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805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6552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4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55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ltGray">
          <a:xfrm>
            <a:off x="448213" y="6092098"/>
            <a:ext cx="1421436" cy="300619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white">
          <a:xfrm>
            <a:off x="232220" y="2077801"/>
            <a:ext cx="5083026" cy="1591899"/>
            <a:chOff x="305456" y="2253658"/>
            <a:chExt cx="5184951" cy="1623589"/>
          </a:xfrm>
        </p:grpSpPr>
        <p:sp>
          <p:nvSpPr>
            <p:cNvPr id="3" name="TextBox 2"/>
            <p:cNvSpPr txBox="1"/>
            <p:nvPr userDrawn="1"/>
          </p:nvSpPr>
          <p:spPr bwMode="white">
            <a:xfrm>
              <a:off x="305456" y="2253658"/>
              <a:ext cx="5156271" cy="1318133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dotnet</a:t>
              </a: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Conf</a:t>
              </a:r>
              <a:endParaRPr lang="en-US" sz="705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 bwMode="white">
            <a:xfrm>
              <a:off x="328316" y="3152130"/>
              <a:ext cx="5162091" cy="72511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94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Virtual event</a:t>
              </a:r>
              <a:r>
                <a:rPr lang="en-US" sz="2941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   June 7–9, 2016</a:t>
              </a:r>
              <a:endParaRPr lang="en-US" sz="294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endParaRPr>
            </a:p>
          </p:txBody>
        </p:sp>
        <p:cxnSp>
          <p:nvCxnSpPr>
            <p:cNvPr id="5" name="Straight Connector 4"/>
            <p:cNvCxnSpPr/>
            <p:nvPr userDrawn="1"/>
          </p:nvCxnSpPr>
          <p:spPr bwMode="white">
            <a:xfrm>
              <a:off x="2682596" y="3314384"/>
              <a:ext cx="0" cy="3664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1606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rgbClr val="1E1A20">
              <a:alpha val="7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4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269302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6092098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49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23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18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0163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5840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82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05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71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15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60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47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50378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51820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82908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57746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89377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7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02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478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535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908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37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5" tIns="45715" rIns="45715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3"/>
            <a:ext cx="11653522" cy="1956973"/>
          </a:xfrm>
        </p:spPr>
        <p:txBody>
          <a:bodyPr/>
          <a:lstStyle>
            <a:lvl1pPr marL="0" indent="0">
              <a:buNone/>
              <a:defRPr sz="323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6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7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36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0652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7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59" tIns="143407" rIns="179259" bIns="143407" numCol="1" anchor="t" anchorCtr="0" compatLnSpc="1">
            <a:prstTxWarp prst="textNoShape">
              <a:avLst/>
            </a:prstTxWarp>
            <a:spAutoFit/>
          </a:bodyPr>
          <a:lstStyle/>
          <a:p>
            <a:pPr defTabSz="913748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06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8"/>
            <a:ext cx="11653523" cy="2396047"/>
          </a:xfrm>
          <a:prstGeom prst="rect">
            <a:avLst/>
          </a:prstGeom>
        </p:spPr>
        <p:txBody>
          <a:bodyPr/>
          <a:lstStyle>
            <a:lvl1pPr marL="284735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34" indent="-275401">
              <a:buClr>
                <a:schemeClr val="tx1"/>
              </a:buClr>
              <a:buSzPct val="90000"/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69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23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76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6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26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-50 Right Photo Layout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401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/>
          <a:srcRect t="9142"/>
          <a:stretch/>
        </p:blipFill>
        <p:spPr>
          <a:xfrm>
            <a:off x="0" y="-66411"/>
            <a:ext cx="12192000" cy="69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18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1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8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6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5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6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6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50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370901" y="-8231"/>
            <a:ext cx="936854" cy="5662635"/>
            <a:chOff x="12618968" y="-8396"/>
            <a:chExt cx="955640" cy="5775363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1" y="1040743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2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66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  <p:sldLayoutId id="2147483864" r:id="rId17"/>
    <p:sldLayoutId id="2147483865" r:id="rId18"/>
    <p:sldLayoutId id="2147483866" r:id="rId19"/>
    <p:sldLayoutId id="2147483867" r:id="rId20"/>
    <p:sldLayoutId id="2147483868" r:id="rId21"/>
    <p:sldLayoutId id="2147483869" r:id="rId22"/>
    <p:sldLayoutId id="2147483870" r:id="rId23"/>
    <p:sldLayoutId id="2147483871" r:id="rId24"/>
    <p:sldLayoutId id="2147483872" r:id="rId25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470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80" marR="0" indent="-33608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14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958" y="1122363"/>
            <a:ext cx="9144000" cy="2387600"/>
          </a:xfrm>
          <a:solidFill>
            <a:srgbClr val="505050">
              <a:alpha val="75000"/>
            </a:srgbClr>
          </a:solidFill>
        </p:spPr>
        <p:txBody>
          <a:bodyPr anchor="ctr">
            <a:normAutofit/>
          </a:bodyPr>
          <a:lstStyle/>
          <a:p>
            <a:r>
              <a:rPr lang="en-US" sz="4800" b="1" dirty="0"/>
              <a:t>Building Reusable UI Components</a:t>
            </a:r>
            <a:br>
              <a:rPr lang="en-US" sz="4900" b="1" dirty="0"/>
            </a:br>
            <a:r>
              <a:rPr lang="en-US" sz="4000" b="1" dirty="0"/>
              <a:t>in ASP.NET Core MVC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958" y="3602038"/>
            <a:ext cx="9144000" cy="520783"/>
          </a:xfrm>
          <a:solidFill>
            <a:srgbClr val="505050">
              <a:alpha val="75000"/>
            </a:srgbClr>
          </a:solidFill>
        </p:spPr>
        <p:txBody>
          <a:bodyPr anchor="ctr"/>
          <a:lstStyle/>
          <a:p>
            <a:pPr algn="l"/>
            <a:r>
              <a:rPr lang="en-US" b="1" dirty="0"/>
              <a:t>	 @Scott_Addie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610" y="3094228"/>
            <a:ext cx="2289053" cy="9235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234" y="3094228"/>
            <a:ext cx="923546" cy="92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0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Tag Helpers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8050" y="1466850"/>
            <a:ext cx="1092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1837" l="0" r="4059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65" y="2593320"/>
            <a:ext cx="8053025" cy="350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62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78" y="1775299"/>
            <a:ext cx="5659877" cy="56598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7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Replace Child Actions in ASP.NET Core</a:t>
            </a:r>
          </a:p>
          <a:p>
            <a:pPr lvl="1"/>
            <a:r>
              <a:rPr lang="en-US" dirty="0"/>
              <a:t>Lighter weight</a:t>
            </a:r>
          </a:p>
          <a:p>
            <a:pPr lvl="1"/>
            <a:r>
              <a:rPr lang="en-US" dirty="0"/>
              <a:t>Don’t participate in controller lifecycle</a:t>
            </a:r>
          </a:p>
          <a:p>
            <a:r>
              <a:rPr lang="en-US" dirty="0"/>
              <a:t>Designed with testing in mind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88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Components: 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Class (inherits from </a:t>
            </a:r>
            <a:r>
              <a:rPr lang="en-US" i="1" dirty="0" err="1"/>
              <a:t>ViewComponent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Razor View</a:t>
            </a:r>
          </a:p>
        </p:txBody>
      </p:sp>
    </p:spTree>
    <p:extLst>
      <p:ext uri="{BB962C8B-B14F-4D97-AF65-F5344CB8AC3E}">
        <p14:creationId xmlns:p14="http://schemas.microsoft.com/office/powerpoint/2010/main" val="23392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Search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Views/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controller_name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  <a:r>
              <a:rPr lang="en-US" dirty="0"/>
              <a:t>/Components/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vc_name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  <a:r>
              <a:rPr lang="en-US" dirty="0"/>
              <a:t>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view_name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</a:p>
          <a:p>
            <a:r>
              <a:rPr lang="en-US" dirty="0"/>
              <a:t>Views/Shared/Components/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vc_name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  <a:r>
              <a:rPr lang="en-US" dirty="0"/>
              <a:t>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view_name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</a:p>
          <a:p>
            <a:endParaRPr lang="en-US" dirty="0"/>
          </a:p>
          <a:p>
            <a:r>
              <a:rPr lang="en-US" dirty="0"/>
              <a:t>Default view = </a:t>
            </a:r>
            <a:r>
              <a:rPr lang="en-US" i="1" dirty="0" err="1"/>
              <a:t>Default.cshtml</a:t>
            </a:r>
            <a:endParaRPr lang="en-US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5368" y1="64358" x2="82973" y2="82684"/>
                        <a14:foregroundMark x1="60462" y1="60462" x2="55556" y2="54113"/>
                        <a14:foregroundMark x1="55556" y1="54113" x2="59596" y2="42857"/>
                        <a14:foregroundMark x1="59596" y1="42857" x2="60173" y2="32468"/>
                        <a14:foregroundMark x1="60173" y1="32468" x2="56277" y2="24242"/>
                        <a14:foregroundMark x1="56277" y1="24242" x2="50505" y2="18326"/>
                        <a14:foregroundMark x1="50505" y1="18326" x2="37951" y2="13853"/>
                        <a14:foregroundMark x1="37951" y1="13853" x2="27273" y2="16017"/>
                        <a14:foregroundMark x1="27273" y1="16017" x2="18759" y2="22511"/>
                        <a14:foregroundMark x1="55123" y1="52237" x2="47042" y2="59307"/>
                        <a14:foregroundMark x1="47763" y1="58297" x2="36219" y2="60895"/>
                        <a14:foregroundMark x1="19481" y1="21212" x2="14430" y2="32179"/>
                        <a14:foregroundMark x1="14430" y1="32179" x2="14430" y2="42136"/>
                        <a14:foregroundMark x1="14430" y1="42136" x2="17316" y2="49784"/>
                        <a14:foregroundMark x1="17316" y1="49784" x2="23954" y2="56999"/>
                        <a14:foregroundMark x1="24820" y1="57143" x2="35786" y2="61039"/>
                        <a14:foregroundMark x1="26696" y1="50649" x2="21501" y2="42857"/>
                        <a14:foregroundMark x1="21789" y1="42857" x2="20924" y2="33478"/>
                        <a14:foregroundMark x1="20924" y1="33478" x2="25974" y2="256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499" y="2741578"/>
            <a:ext cx="4103451" cy="410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65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 Invocation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Traditional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Tag Helper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Controller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37954"/>
              </p:ext>
            </p:extLst>
          </p:nvPr>
        </p:nvGraphicFramePr>
        <p:xfrm>
          <a:off x="4031754" y="2001458"/>
          <a:ext cx="7545203" cy="798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520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79889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await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Component.InvokeAsync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nameof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),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{ city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"Chicago"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"IL"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})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025492" y="1554890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054468"/>
              </p:ext>
            </p:extLst>
          </p:nvPr>
        </p:nvGraphicFramePr>
        <p:xfrm>
          <a:off x="4031754" y="3386238"/>
          <a:ext cx="7545203" cy="798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520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79889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vc:current-weather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city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="Chicago"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 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state-abbrev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="IL"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025492" y="2939670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449954"/>
              </p:ext>
            </p:extLst>
          </p:nvPr>
        </p:nvGraphicFramePr>
        <p:xfrm>
          <a:off x="904832" y="4319842"/>
          <a:ext cx="754520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520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171671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IActionResult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ControllerInvocation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 {</a:t>
                      </a:r>
                    </a:p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return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ViewComponent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nameof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),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city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"Chicago"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"IL"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});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898570" y="3873274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HomeController.cs</a:t>
            </a:r>
            <a:endParaRPr lang="en-US" b="1" dirty="0"/>
          </a:p>
        </p:txBody>
      </p:sp>
      <p:cxnSp>
        <p:nvCxnSpPr>
          <p:cNvPr id="13" name="Straight Arrow Connector 12"/>
          <p:cNvCxnSpPr>
            <a:cxnSpLocks/>
            <a:endCxn id="5" idx="1"/>
          </p:cNvCxnSpPr>
          <p:nvPr/>
        </p:nvCxnSpPr>
        <p:spPr>
          <a:xfrm flipV="1">
            <a:off x="3061607" y="1778174"/>
            <a:ext cx="963885" cy="223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endCxn id="7" idx="1"/>
          </p:cNvCxnSpPr>
          <p:nvPr/>
        </p:nvCxnSpPr>
        <p:spPr>
          <a:xfrm>
            <a:off x="3061607" y="2579914"/>
            <a:ext cx="963885" cy="583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endCxn id="11" idx="0"/>
          </p:cNvCxnSpPr>
          <p:nvPr/>
        </p:nvCxnSpPr>
        <p:spPr>
          <a:xfrm>
            <a:off x="1949188" y="3254829"/>
            <a:ext cx="0" cy="6184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96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1837" l="0" r="4059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65" y="2593320"/>
            <a:ext cx="8053025" cy="35075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View Components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8050" y="1466850"/>
            <a:ext cx="1092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4964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br>
              <a:rPr lang="en-US" dirty="0"/>
            </a:br>
            <a:r>
              <a:rPr lang="en-US" sz="2000" dirty="0"/>
              <a:t>HTML Helpers </a:t>
            </a:r>
            <a:r>
              <a:rPr lang="en-US" sz="2000" i="1" dirty="0"/>
              <a:t>vs.</a:t>
            </a:r>
            <a:r>
              <a:rPr lang="en-US" sz="2000" dirty="0"/>
              <a:t> Tag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Prefer Tag Helpers when…</a:t>
            </a:r>
          </a:p>
          <a:p>
            <a:pPr lvl="1"/>
            <a:r>
              <a:rPr lang="en-US" dirty="0"/>
              <a:t>Razor isn’t appealing, but HTML is</a:t>
            </a:r>
          </a:p>
          <a:p>
            <a:pPr lvl="1"/>
            <a:r>
              <a:rPr lang="en-US" dirty="0"/>
              <a:t>Testability is important</a:t>
            </a:r>
          </a:p>
          <a:p>
            <a:pPr lvl="1"/>
            <a:endParaRPr lang="en-US" dirty="0"/>
          </a:p>
          <a:p>
            <a:r>
              <a:rPr lang="en-US" dirty="0"/>
              <a:t>Prefer HTML Helpers when…</a:t>
            </a:r>
          </a:p>
          <a:p>
            <a:pPr lvl="1"/>
            <a:r>
              <a:rPr lang="en-US" dirty="0"/>
              <a:t>Razor is appealing</a:t>
            </a:r>
          </a:p>
          <a:p>
            <a:pPr lvl="1"/>
            <a:r>
              <a:rPr lang="en-US" dirty="0"/>
              <a:t>Porting app from ASP.NET proper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36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br>
              <a:rPr lang="en-US" dirty="0"/>
            </a:br>
            <a:r>
              <a:rPr lang="en-US" sz="2000" dirty="0"/>
              <a:t>Partial Views </a:t>
            </a:r>
            <a:r>
              <a:rPr lang="en-US" sz="2000" i="1" dirty="0"/>
              <a:t>vs.</a:t>
            </a:r>
            <a:r>
              <a:rPr lang="en-US" sz="2000" dirty="0"/>
              <a:t> View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Prefer View Components when…</a:t>
            </a:r>
          </a:p>
          <a:p>
            <a:pPr lvl="1"/>
            <a:r>
              <a:rPr lang="en-US" dirty="0"/>
              <a:t>Complex rendering logic is needed</a:t>
            </a:r>
          </a:p>
          <a:p>
            <a:pPr lvl="1"/>
            <a:r>
              <a:rPr lang="en-US" dirty="0"/>
              <a:t>Testability is important</a:t>
            </a:r>
          </a:p>
          <a:p>
            <a:pPr lvl="1"/>
            <a:r>
              <a:rPr lang="en-US" dirty="0"/>
              <a:t>Tag Helper support is desired</a:t>
            </a:r>
          </a:p>
          <a:p>
            <a:pPr lvl="1"/>
            <a:endParaRPr lang="en-US" dirty="0"/>
          </a:p>
          <a:p>
            <a:r>
              <a:rPr lang="en-US" dirty="0"/>
              <a:t>Prefer Partial Views when…</a:t>
            </a:r>
          </a:p>
          <a:p>
            <a:pPr lvl="1"/>
            <a:r>
              <a:rPr lang="en-US" dirty="0"/>
              <a:t>Simplifying large views into small components</a:t>
            </a:r>
          </a:p>
          <a:p>
            <a:pPr lvl="1"/>
            <a:r>
              <a:rPr lang="en-US" dirty="0"/>
              <a:t>Reducing duplication of view content</a:t>
            </a:r>
          </a:p>
          <a:p>
            <a:pPr lvl="1"/>
            <a:r>
              <a:rPr lang="en-US" dirty="0"/>
              <a:t>Porting app from ASP.NET proper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72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@Scott_Addie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scottaddie.com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dirty="0"/>
              <a:t>github.com/</a:t>
            </a:r>
            <a:r>
              <a:rPr lang="en-US" dirty="0" err="1"/>
              <a:t>scottaddie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     /</a:t>
            </a:r>
            <a:r>
              <a:rPr lang="en-US" dirty="0" err="1"/>
              <a:t>TagHelpersDemo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     /</a:t>
            </a:r>
            <a:r>
              <a:rPr lang="en-US" dirty="0" err="1"/>
              <a:t>ViewComponentsDemo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     /slide-decks</a:t>
            </a:r>
          </a:p>
          <a:p>
            <a:pPr marL="0" indent="0">
              <a:buNone/>
            </a:pP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5" y="1858169"/>
            <a:ext cx="4286250" cy="4286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414" y="1996977"/>
            <a:ext cx="682893" cy="555188"/>
          </a:xfrm>
          <a:prstGeom prst="rect">
            <a:avLst/>
          </a:prstGeom>
        </p:spPr>
      </p:pic>
      <p:pic>
        <p:nvPicPr>
          <p:cNvPr id="9" name="Picture 2" descr="http://www.freeiconspng.com/uploads/github-logo-icon-30.png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128" y="4294173"/>
            <a:ext cx="913109" cy="91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pfbla47oxrfqoj1qhic01ij0.wpengine.netdna-cdn.com/wp-content/uploads/2013/11/rs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724" y="3179831"/>
            <a:ext cx="697916" cy="69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277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Options</a:t>
            </a:r>
          </a:p>
          <a:p>
            <a:r>
              <a:rPr lang="en-US" dirty="0"/>
              <a:t>Tag Helpers</a:t>
            </a:r>
          </a:p>
          <a:p>
            <a:r>
              <a:rPr lang="en-US" dirty="0"/>
              <a:t>View Components</a:t>
            </a:r>
          </a:p>
          <a:p>
            <a:r>
              <a:rPr lang="en-US" dirty="0"/>
              <a:t>View Components as Tag Helpers</a:t>
            </a:r>
          </a:p>
          <a:p>
            <a:r>
              <a:rPr lang="en-US" dirty="0"/>
              <a:t>Recommended Use Cases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Invoked as methods inside of HTML in Razor views</a:t>
            </a:r>
          </a:p>
          <a:p>
            <a:r>
              <a:rPr lang="en-US" dirty="0"/>
              <a:t>Poor IntelliSense support</a:t>
            </a:r>
          </a:p>
          <a:p>
            <a:r>
              <a:rPr lang="en-US" dirty="0"/>
              <a:t>Context switching between HTML and C#/VB</a:t>
            </a:r>
          </a:p>
          <a:p>
            <a:r>
              <a:rPr lang="en-US" dirty="0"/>
              <a:t>Not designed with testing in mind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242232"/>
              </p:ext>
            </p:extLst>
          </p:nvPr>
        </p:nvGraphicFramePr>
        <p:xfrm>
          <a:off x="937490" y="2354697"/>
          <a:ext cx="10416310" cy="584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Html.Label(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"FirstName"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"First Name:"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{ @class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"caption"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})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31228" y="1908128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2510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Allow for sharing of common view elements</a:t>
            </a:r>
          </a:p>
          <a:p>
            <a:r>
              <a:rPr lang="en-US" dirty="0"/>
              <a:t>Not recommended when code execution is needed</a:t>
            </a:r>
          </a:p>
          <a:p>
            <a:r>
              <a:rPr lang="en-US" dirty="0"/>
              <a:t>Not designed with testing in mind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173427"/>
              </p:ext>
            </p:extLst>
          </p:nvPr>
        </p:nvGraphicFramePr>
        <p:xfrm>
          <a:off x="937490" y="2354697"/>
          <a:ext cx="1041631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@</a:t>
                      </a: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Html.Partial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"_</a:t>
                      </a: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AuthorPartial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author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31228" y="1908128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134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A0C0E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37" b="89748" l="5145" r="95383">
                        <a14:foregroundMark x1="29815" y1="25394" x2="11346" y2="45741"/>
                        <a14:foregroundMark x1="57652" y1="21767" x2="42348" y2="73975"/>
                        <a14:foregroundMark x1="72032" y1="26814" x2="87335" y2="46215"/>
                        <a14:foregroundMark x1="87863" y1="48423" x2="72823" y2="651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2208372"/>
            <a:ext cx="4975956" cy="41619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6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server-side processing via HTML elements</a:t>
            </a:r>
          </a:p>
          <a:p>
            <a:r>
              <a:rPr lang="en-US" dirty="0"/>
              <a:t>Attach to HTML elements in Razor views</a:t>
            </a:r>
          </a:p>
          <a:p>
            <a:r>
              <a:rPr lang="en-US" dirty="0"/>
              <a:t>Great IntelliSense support</a:t>
            </a:r>
          </a:p>
          <a:p>
            <a:r>
              <a:rPr lang="en-US" dirty="0"/>
              <a:t>Eliminate context switching between HTML and C#</a:t>
            </a:r>
          </a:p>
          <a:p>
            <a:r>
              <a:rPr lang="en-US" dirty="0"/>
              <a:t>Designed with testing in mind</a:t>
            </a:r>
          </a:p>
        </p:txBody>
      </p:sp>
    </p:spTree>
    <p:extLst>
      <p:ext uri="{BB962C8B-B14F-4D97-AF65-F5344CB8AC3E}">
        <p14:creationId xmlns:p14="http://schemas.microsoft.com/office/powerpoint/2010/main" val="2133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Helpers: 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688232"/>
              </p:ext>
            </p:extLst>
          </p:nvPr>
        </p:nvGraphicFramePr>
        <p:xfrm>
          <a:off x="937490" y="2272193"/>
          <a:ext cx="10416310" cy="3831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3831427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label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="caption"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asp-for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FirstName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31228" y="1825625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106488" y="3652202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Target Element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4398328" y="3652202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Tag Helper Attribute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1623060" y="2651760"/>
            <a:ext cx="933828" cy="10004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8" idx="0"/>
          </p:cNvCxnSpPr>
          <p:nvPr/>
        </p:nvCxnSpPr>
        <p:spPr>
          <a:xfrm flipH="1" flipV="1">
            <a:off x="4792980" y="2651760"/>
            <a:ext cx="1055748" cy="10004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889568" y="4875927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Standard HTML Attribute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 flipH="1" flipV="1">
            <a:off x="2381628" y="2651760"/>
            <a:ext cx="1967056" cy="22241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44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Tag Helpers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06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53486"/>
              </p:ext>
            </p:extLst>
          </p:nvPr>
        </p:nvGraphicFramePr>
        <p:xfrm>
          <a:off x="937490" y="2318102"/>
          <a:ext cx="1041631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kendo-</a:t>
                      </a:r>
                      <a:r>
                        <a:rPr lang="en-US" sz="2000" b="1" dirty="0" err="1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datepicker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name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startDate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start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CalendarView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.Year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depth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CalendarView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.Year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format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="MMMM </a:t>
                      </a:r>
                      <a:r>
                        <a:rPr lang="en-US" sz="20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yyyy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value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='</a:t>
                      </a:r>
                      <a:r>
                        <a:rPr lang="en-US" sz="20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DateTime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.Parse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="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"November 2011"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931228" y="1871533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Tag Helpers</a:t>
            </a:r>
            <a:br>
              <a:rPr lang="en-US" dirty="0"/>
            </a:br>
            <a:r>
              <a:rPr lang="en-US" sz="2000" dirty="0" err="1"/>
              <a:t>Telerik</a:t>
            </a:r>
            <a:r>
              <a:rPr lang="en-US" sz="2000" dirty="0"/>
              <a:t> UI for ASP.NET Core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753" y="3217568"/>
            <a:ext cx="8612221" cy="3355087"/>
          </a:xfrm>
          <a:prstGeom prst="rect">
            <a:avLst/>
          </a:prstGeom>
        </p:spPr>
      </p:pic>
      <p:sp>
        <p:nvSpPr>
          <p:cNvPr id="11" name="Arrow: Bent-Up 10"/>
          <p:cNvSpPr/>
          <p:nvPr/>
        </p:nvSpPr>
        <p:spPr>
          <a:xfrm rot="5400000">
            <a:off x="1805573" y="3124952"/>
            <a:ext cx="1756508" cy="107004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0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-30707_dotnetConf_Template">
  <a:themeElements>
    <a:clrScheme name="dotnetConf">
      <a:dk1>
        <a:srgbClr val="1E1A20"/>
      </a:dk1>
      <a:lt1>
        <a:srgbClr val="FFFFFF"/>
      </a:lt1>
      <a:dk2>
        <a:srgbClr val="107C10"/>
      </a:dk2>
      <a:lt2>
        <a:srgbClr val="F8F8F8"/>
      </a:lt2>
      <a:accent1>
        <a:srgbClr val="107C10"/>
      </a:accent1>
      <a:accent2>
        <a:srgbClr val="D83B01"/>
      </a:accent2>
      <a:accent3>
        <a:srgbClr val="0078D7"/>
      </a:accent3>
      <a:accent4>
        <a:srgbClr val="FFB900"/>
      </a:accent4>
      <a:accent5>
        <a:srgbClr val="D2D2D2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tnetConf_2016_16x9_Template" id="{C0749003-9B83-4EC7-9CCE-0827D34B3F3D}" vid="{573B5C64-E77A-410B-B9D9-EC179F4A09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3751</TotalTime>
  <Words>538</Words>
  <Application>Microsoft Office PowerPoint</Application>
  <PresentationFormat>Widescreen</PresentationFormat>
  <Paragraphs>141</Paragraphs>
  <Slides>19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  <vt:variant>
        <vt:lpstr>Custom Shows</vt:lpstr>
      </vt:variant>
      <vt:variant>
        <vt:i4>1</vt:i4>
      </vt:variant>
    </vt:vector>
  </HeadingPairs>
  <TitlesOfParts>
    <vt:vector size="30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Office Theme</vt:lpstr>
      <vt:lpstr>8-30707_dotnetConf_Template</vt:lpstr>
      <vt:lpstr>Building Reusable UI Components in ASP.NET Core MVC</vt:lpstr>
      <vt:lpstr>Agenda</vt:lpstr>
      <vt:lpstr>HTML Helpers</vt:lpstr>
      <vt:lpstr>Partial Views</vt:lpstr>
      <vt:lpstr>Tag Helpers</vt:lpstr>
      <vt:lpstr>Tag Helpers: Overview</vt:lpstr>
      <vt:lpstr>Tag Helpers: Anatomy</vt:lpstr>
      <vt:lpstr>Native Tag Helpers</vt:lpstr>
      <vt:lpstr>3rd Party Tag Helpers Telerik UI for ASP.NET Core</vt:lpstr>
      <vt:lpstr>Demo</vt:lpstr>
      <vt:lpstr>View Components</vt:lpstr>
      <vt:lpstr>View Components: Overview</vt:lpstr>
      <vt:lpstr>View Components: Anatomy</vt:lpstr>
      <vt:lpstr>View Search Paths</vt:lpstr>
      <vt:lpstr>View Component Invocation Approaches</vt:lpstr>
      <vt:lpstr>Demo</vt:lpstr>
      <vt:lpstr>Recommendations HTML Helpers vs. Tag Helpers</vt:lpstr>
      <vt:lpstr>Recommendations Partial Views vs. View Components</vt:lpstr>
      <vt:lpstr>Thank you!</vt:lpstr>
      <vt:lpstr>Main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Reusable UI Components in ASP.NET Core MVC</dc:title>
  <dc:creator>Scott Addie</dc:creator>
  <cp:keywords>.NET, ASP.NET, MVC, ASP.NET Core, Visual Studio</cp:keywords>
  <cp:lastModifiedBy>Scott Addie</cp:lastModifiedBy>
  <cp:revision>784</cp:revision>
  <dcterms:created xsi:type="dcterms:W3CDTF">2016-07-13T16:00:36Z</dcterms:created>
  <dcterms:modified xsi:type="dcterms:W3CDTF">2017-04-18T02:52:25Z</dcterms:modified>
</cp:coreProperties>
</file>