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4"/>
    <p:sldMasterId id="2147483755" r:id="rId5"/>
  </p:sldMasterIdLst>
  <p:notesMasterIdLst>
    <p:notesMasterId r:id="rId25"/>
  </p:notesMasterIdLst>
  <p:sldIdLst>
    <p:sldId id="257" r:id="rId6"/>
    <p:sldId id="282" r:id="rId7"/>
    <p:sldId id="281" r:id="rId8"/>
    <p:sldId id="263" r:id="rId9"/>
    <p:sldId id="280" r:id="rId10"/>
    <p:sldId id="272" r:id="rId11"/>
    <p:sldId id="260" r:id="rId12"/>
    <p:sldId id="277" r:id="rId13"/>
    <p:sldId id="266" r:id="rId14"/>
    <p:sldId id="267" r:id="rId15"/>
    <p:sldId id="271" r:id="rId16"/>
    <p:sldId id="265" r:id="rId17"/>
    <p:sldId id="286" r:id="rId18"/>
    <p:sldId id="287" r:id="rId19"/>
    <p:sldId id="283" r:id="rId20"/>
    <p:sldId id="284" r:id="rId21"/>
    <p:sldId id="269" r:id="rId22"/>
    <p:sldId id="270" r:id="rId23"/>
    <p:sldId id="26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0B4A14-7F6D-4728-80C5-61C7FF281B6F}">
          <p14:sldIdLst>
            <p14:sldId id="257"/>
            <p14:sldId id="282"/>
            <p14:sldId id="281"/>
            <p14:sldId id="263"/>
            <p14:sldId id="280"/>
            <p14:sldId id="272"/>
            <p14:sldId id="260"/>
            <p14:sldId id="277"/>
            <p14:sldId id="266"/>
            <p14:sldId id="267"/>
            <p14:sldId id="271"/>
            <p14:sldId id="265"/>
            <p14:sldId id="286"/>
            <p14:sldId id="287"/>
            <p14:sldId id="283"/>
            <p14:sldId id="284"/>
            <p14:sldId id="269"/>
            <p14:sldId id="27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B900"/>
    <a:srgbClr val="E2068C"/>
    <a:srgbClr val="FFFFFF"/>
    <a:srgbClr val="7FCC27"/>
    <a:srgbClr val="231F20"/>
    <a:srgbClr val="151628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68390" autoAdjust="0"/>
  </p:normalViewPr>
  <p:slideViewPr>
    <p:cSldViewPr snapToGrid="0">
      <p:cViewPr>
        <p:scale>
          <a:sx n="80" d="100"/>
          <a:sy n="80" d="100"/>
        </p:scale>
        <p:origin x="60" y="6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5CF83-67FA-49F3-B2BF-C7C772E0BB3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C71E7F-7914-4374-AABC-339F826CF133}">
      <dgm:prSet phldrT="[Text]"/>
      <dgm:spPr/>
      <dgm:t>
        <a:bodyPr/>
        <a:lstStyle/>
        <a:p>
          <a:r>
            <a:rPr lang="en-US" dirty="0"/>
            <a:t>3.0 on .NET Core 3.0</a:t>
          </a:r>
        </a:p>
      </dgm:t>
    </dgm:pt>
    <dgm:pt modelId="{BBACCA5A-4EE2-40D6-BEF8-EC4BBDB5E498}" type="parTrans" cxnId="{8D1A2DB3-AAC3-4CB0-A760-52C3EE6C9832}">
      <dgm:prSet/>
      <dgm:spPr/>
      <dgm:t>
        <a:bodyPr/>
        <a:lstStyle/>
        <a:p>
          <a:endParaRPr lang="en-US"/>
        </a:p>
      </dgm:t>
    </dgm:pt>
    <dgm:pt modelId="{CACDB4F5-D100-414C-A535-CC66EA77BD48}" type="sibTrans" cxnId="{8D1A2DB3-AAC3-4CB0-A760-52C3EE6C9832}">
      <dgm:prSet/>
      <dgm:spPr/>
      <dgm:t>
        <a:bodyPr/>
        <a:lstStyle/>
        <a:p>
          <a:endParaRPr lang="en-US"/>
        </a:p>
      </dgm:t>
    </dgm:pt>
    <dgm:pt modelId="{9C619339-A7CF-4B11-8FBC-2C48D5ABC644}">
      <dgm:prSet phldrT="[Text]"/>
      <dgm:spPr/>
      <dgm:t>
        <a:bodyPr/>
        <a:lstStyle/>
        <a:p>
          <a:r>
            <a:rPr lang="en-US" dirty="0"/>
            <a:t>2.2 on .NET Core 2.2</a:t>
          </a:r>
        </a:p>
      </dgm:t>
    </dgm:pt>
    <dgm:pt modelId="{3BDABA5C-4DED-4BC1-AC5C-26AD3D961EAD}" type="parTrans" cxnId="{E4BEBED6-D735-49F5-A6DD-DE235ABF367F}">
      <dgm:prSet/>
      <dgm:spPr/>
      <dgm:t>
        <a:bodyPr/>
        <a:lstStyle/>
        <a:p>
          <a:endParaRPr lang="en-US"/>
        </a:p>
      </dgm:t>
    </dgm:pt>
    <dgm:pt modelId="{15E6A2C6-4989-4A9E-9668-E1CC0AE7FECE}" type="sibTrans" cxnId="{E4BEBED6-D735-49F5-A6DD-DE235ABF367F}">
      <dgm:prSet/>
      <dgm:spPr/>
      <dgm:t>
        <a:bodyPr/>
        <a:lstStyle/>
        <a:p>
          <a:endParaRPr lang="en-US"/>
        </a:p>
      </dgm:t>
    </dgm:pt>
    <dgm:pt modelId="{0911C627-CE75-4549-AD57-DC491FB4A474}">
      <dgm:prSet phldrT="[Text]"/>
      <dgm:spPr/>
      <dgm:t>
        <a:bodyPr/>
        <a:lstStyle/>
        <a:p>
          <a:r>
            <a:rPr lang="en-US" dirty="0"/>
            <a:t>2.1 on .NET Core 2.1</a:t>
          </a:r>
        </a:p>
      </dgm:t>
    </dgm:pt>
    <dgm:pt modelId="{97BCB320-1477-4203-918C-FCD04B59B469}" type="parTrans" cxnId="{4B7E6D04-8062-4442-A280-2E75E8194527}">
      <dgm:prSet/>
      <dgm:spPr/>
      <dgm:t>
        <a:bodyPr/>
        <a:lstStyle/>
        <a:p>
          <a:endParaRPr lang="en-US"/>
        </a:p>
      </dgm:t>
    </dgm:pt>
    <dgm:pt modelId="{71533561-3081-47D8-8200-949449278884}" type="sibTrans" cxnId="{4B7E6D04-8062-4442-A280-2E75E8194527}">
      <dgm:prSet/>
      <dgm:spPr/>
      <dgm:t>
        <a:bodyPr/>
        <a:lstStyle/>
        <a:p>
          <a:endParaRPr lang="en-US"/>
        </a:p>
      </dgm:t>
    </dgm:pt>
    <dgm:pt modelId="{752A4335-DBCE-49C5-AD3B-87F25B927669}">
      <dgm:prSet phldrT="[Text]"/>
      <dgm:spPr/>
      <dgm:t>
        <a:bodyPr/>
        <a:lstStyle/>
        <a:p>
          <a:r>
            <a:rPr lang="en-US" dirty="0"/>
            <a:t>2.1 on .NET Framework 4.6.x</a:t>
          </a:r>
        </a:p>
      </dgm:t>
    </dgm:pt>
    <dgm:pt modelId="{D6E2ADFA-3AC7-4C97-92DC-ED394B70078B}" type="parTrans" cxnId="{2A304FC5-D387-4392-A775-AB783987D4C6}">
      <dgm:prSet/>
      <dgm:spPr/>
      <dgm:t>
        <a:bodyPr/>
        <a:lstStyle/>
        <a:p>
          <a:endParaRPr lang="en-US"/>
        </a:p>
      </dgm:t>
    </dgm:pt>
    <dgm:pt modelId="{FE295BCB-98BF-4989-B710-7AF15C0C3A8A}" type="sibTrans" cxnId="{2A304FC5-D387-4392-A775-AB783987D4C6}">
      <dgm:prSet/>
      <dgm:spPr/>
      <dgm:t>
        <a:bodyPr/>
        <a:lstStyle/>
        <a:p>
          <a:endParaRPr lang="en-US"/>
        </a:p>
      </dgm:t>
    </dgm:pt>
    <dgm:pt modelId="{8531A744-3325-4806-8766-F9FE4425D028}" type="pres">
      <dgm:prSet presAssocID="{1815CF83-67FA-49F3-B2BF-C7C772E0BB31}" presName="Name0" presStyleCnt="0">
        <dgm:presLayoutVars>
          <dgm:chMax val="7"/>
          <dgm:chPref val="7"/>
          <dgm:dir/>
        </dgm:presLayoutVars>
      </dgm:prSet>
      <dgm:spPr/>
    </dgm:pt>
    <dgm:pt modelId="{F3A99DC0-4CC1-4D56-A9F1-4DEA1043DE84}" type="pres">
      <dgm:prSet presAssocID="{1815CF83-67FA-49F3-B2BF-C7C772E0BB31}" presName="Name1" presStyleCnt="0"/>
      <dgm:spPr/>
    </dgm:pt>
    <dgm:pt modelId="{5BCB8A1A-30A0-41A8-BD70-A50959081017}" type="pres">
      <dgm:prSet presAssocID="{1815CF83-67FA-49F3-B2BF-C7C772E0BB31}" presName="cycle" presStyleCnt="0"/>
      <dgm:spPr/>
    </dgm:pt>
    <dgm:pt modelId="{B2B8C594-24F9-4B1B-AEA3-CE8F2FB2DE4C}" type="pres">
      <dgm:prSet presAssocID="{1815CF83-67FA-49F3-B2BF-C7C772E0BB31}" presName="srcNode" presStyleLbl="node1" presStyleIdx="0" presStyleCnt="4"/>
      <dgm:spPr/>
    </dgm:pt>
    <dgm:pt modelId="{8510C7DA-A245-437A-989E-F7C4CE2B6D86}" type="pres">
      <dgm:prSet presAssocID="{1815CF83-67FA-49F3-B2BF-C7C772E0BB31}" presName="conn" presStyleLbl="parChTrans1D2" presStyleIdx="0" presStyleCnt="1"/>
      <dgm:spPr/>
    </dgm:pt>
    <dgm:pt modelId="{6CEDC39C-4F48-4379-9CEB-CBC72515DA9B}" type="pres">
      <dgm:prSet presAssocID="{1815CF83-67FA-49F3-B2BF-C7C772E0BB31}" presName="extraNode" presStyleLbl="node1" presStyleIdx="0" presStyleCnt="4"/>
      <dgm:spPr/>
    </dgm:pt>
    <dgm:pt modelId="{71B893E5-56C9-4749-A758-A8D1953CC24C}" type="pres">
      <dgm:prSet presAssocID="{1815CF83-67FA-49F3-B2BF-C7C772E0BB31}" presName="dstNode" presStyleLbl="node1" presStyleIdx="0" presStyleCnt="4"/>
      <dgm:spPr/>
    </dgm:pt>
    <dgm:pt modelId="{0DD4B9EC-6E31-4E62-8156-70CBCC0E5580}" type="pres">
      <dgm:prSet presAssocID="{20C71E7F-7914-4374-AABC-339F826CF133}" presName="text_1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E61A89E7-D1DF-4531-BFD4-98D704C30426}" type="pres">
      <dgm:prSet presAssocID="{20C71E7F-7914-4374-AABC-339F826CF133}" presName="accent_1" presStyleCnt="0"/>
      <dgm:spPr/>
    </dgm:pt>
    <dgm:pt modelId="{2D437EB7-F609-44A1-B33C-1C8BB9862DA0}" type="pres">
      <dgm:prSet presAssocID="{20C71E7F-7914-4374-AABC-339F826CF133}" presName="accentRepeatNode" presStyleLbl="solidFgAcc1" presStyleIdx="0" presStyleCnt="4"/>
      <dgm:spPr/>
    </dgm:pt>
    <dgm:pt modelId="{AC4AA093-FEF2-48CD-81D2-2641EBA81C31}" type="pres">
      <dgm:prSet presAssocID="{9C619339-A7CF-4B11-8FBC-2C48D5ABC644}" presName="text_2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F8ECD608-595D-4C67-AF8C-D00BF336A6ED}" type="pres">
      <dgm:prSet presAssocID="{9C619339-A7CF-4B11-8FBC-2C48D5ABC644}" presName="accent_2" presStyleCnt="0"/>
      <dgm:spPr/>
    </dgm:pt>
    <dgm:pt modelId="{917B48B0-BEC0-4FF4-8433-1EBB3CDEB815}" type="pres">
      <dgm:prSet presAssocID="{9C619339-A7CF-4B11-8FBC-2C48D5ABC644}" presName="accentRepeatNode" presStyleLbl="solidFgAcc1" presStyleIdx="1" presStyleCnt="4"/>
      <dgm:spPr/>
    </dgm:pt>
    <dgm:pt modelId="{82F4B2E3-0C5B-4537-848B-76BCF1443211}" type="pres">
      <dgm:prSet presAssocID="{0911C627-CE75-4549-AD57-DC491FB4A474}" presName="text_3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FEC8D990-12FB-4002-ABF9-CC6D49E5E9BB}" type="pres">
      <dgm:prSet presAssocID="{0911C627-CE75-4549-AD57-DC491FB4A474}" presName="accent_3" presStyleCnt="0"/>
      <dgm:spPr/>
    </dgm:pt>
    <dgm:pt modelId="{01A00DFD-66D9-410C-B032-22BE5C4CE08A}" type="pres">
      <dgm:prSet presAssocID="{0911C627-CE75-4549-AD57-DC491FB4A474}" presName="accentRepeatNode" presStyleLbl="solidFgAcc1" presStyleIdx="2" presStyleCnt="4"/>
      <dgm:spPr/>
    </dgm:pt>
    <dgm:pt modelId="{AA51C57E-36F1-461C-98DF-C0F7E022700E}" type="pres">
      <dgm:prSet presAssocID="{752A4335-DBCE-49C5-AD3B-87F25B927669}" presName="text_4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</dgm:pt>
    <dgm:pt modelId="{26B87063-471B-4724-AB2C-4CEDACC22D1C}" type="pres">
      <dgm:prSet presAssocID="{752A4335-DBCE-49C5-AD3B-87F25B927669}" presName="accent_4" presStyleCnt="0"/>
      <dgm:spPr/>
    </dgm:pt>
    <dgm:pt modelId="{0AF50534-C9B6-47B9-9060-974CADF0131D}" type="pres">
      <dgm:prSet presAssocID="{752A4335-DBCE-49C5-AD3B-87F25B927669}" presName="accentRepeatNode" presStyleLbl="solidFgAcc1" presStyleIdx="3" presStyleCnt="4"/>
      <dgm:spPr/>
    </dgm:pt>
  </dgm:ptLst>
  <dgm:cxnLst>
    <dgm:cxn modelId="{4B7E6D04-8062-4442-A280-2E75E8194527}" srcId="{1815CF83-67FA-49F3-B2BF-C7C772E0BB31}" destId="{0911C627-CE75-4549-AD57-DC491FB4A474}" srcOrd="2" destOrd="0" parTransId="{97BCB320-1477-4203-918C-FCD04B59B469}" sibTransId="{71533561-3081-47D8-8200-949449278884}"/>
    <dgm:cxn modelId="{8C78328E-1618-482B-A654-A7F03E5C04E8}" type="presOf" srcId="{0911C627-CE75-4549-AD57-DC491FB4A474}" destId="{82F4B2E3-0C5B-4537-848B-76BCF1443211}" srcOrd="0" destOrd="0" presId="urn:microsoft.com/office/officeart/2008/layout/VerticalCurvedList"/>
    <dgm:cxn modelId="{9D43F09D-6259-41D0-9765-ABEEDFFC839A}" type="presOf" srcId="{752A4335-DBCE-49C5-AD3B-87F25B927669}" destId="{AA51C57E-36F1-461C-98DF-C0F7E022700E}" srcOrd="0" destOrd="0" presId="urn:microsoft.com/office/officeart/2008/layout/VerticalCurvedList"/>
    <dgm:cxn modelId="{3BB9D1A9-03CE-43EC-A785-DAB02297D0E4}" type="presOf" srcId="{CACDB4F5-D100-414C-A535-CC66EA77BD48}" destId="{8510C7DA-A245-437A-989E-F7C4CE2B6D86}" srcOrd="0" destOrd="0" presId="urn:microsoft.com/office/officeart/2008/layout/VerticalCurvedList"/>
    <dgm:cxn modelId="{8D1A2DB3-AAC3-4CB0-A760-52C3EE6C9832}" srcId="{1815CF83-67FA-49F3-B2BF-C7C772E0BB31}" destId="{20C71E7F-7914-4374-AABC-339F826CF133}" srcOrd="0" destOrd="0" parTransId="{BBACCA5A-4EE2-40D6-BEF8-EC4BBDB5E498}" sibTransId="{CACDB4F5-D100-414C-A535-CC66EA77BD48}"/>
    <dgm:cxn modelId="{2A304FC5-D387-4392-A775-AB783987D4C6}" srcId="{1815CF83-67FA-49F3-B2BF-C7C772E0BB31}" destId="{752A4335-DBCE-49C5-AD3B-87F25B927669}" srcOrd="3" destOrd="0" parTransId="{D6E2ADFA-3AC7-4C97-92DC-ED394B70078B}" sibTransId="{FE295BCB-98BF-4989-B710-7AF15C0C3A8A}"/>
    <dgm:cxn modelId="{E4BEBED6-D735-49F5-A6DD-DE235ABF367F}" srcId="{1815CF83-67FA-49F3-B2BF-C7C772E0BB31}" destId="{9C619339-A7CF-4B11-8FBC-2C48D5ABC644}" srcOrd="1" destOrd="0" parTransId="{3BDABA5C-4DED-4BC1-AC5C-26AD3D961EAD}" sibTransId="{15E6A2C6-4989-4A9E-9668-E1CC0AE7FECE}"/>
    <dgm:cxn modelId="{E5F57AF4-2E4D-4A74-979C-769428F40F94}" type="presOf" srcId="{1815CF83-67FA-49F3-B2BF-C7C772E0BB31}" destId="{8531A744-3325-4806-8766-F9FE4425D028}" srcOrd="0" destOrd="0" presId="urn:microsoft.com/office/officeart/2008/layout/VerticalCurvedList"/>
    <dgm:cxn modelId="{3D7545F6-4449-4AB6-B0A0-7B9C6A232492}" type="presOf" srcId="{9C619339-A7CF-4B11-8FBC-2C48D5ABC644}" destId="{AC4AA093-FEF2-48CD-81D2-2641EBA81C31}" srcOrd="0" destOrd="0" presId="urn:microsoft.com/office/officeart/2008/layout/VerticalCurvedList"/>
    <dgm:cxn modelId="{AB70EEFC-CABC-4F95-BCD0-42E1EC487E93}" type="presOf" srcId="{20C71E7F-7914-4374-AABC-339F826CF133}" destId="{0DD4B9EC-6E31-4E62-8156-70CBCC0E5580}" srcOrd="0" destOrd="0" presId="urn:microsoft.com/office/officeart/2008/layout/VerticalCurvedList"/>
    <dgm:cxn modelId="{DF284B1C-EF93-457F-98BD-4F28D6DDFCCF}" type="presParOf" srcId="{8531A744-3325-4806-8766-F9FE4425D028}" destId="{F3A99DC0-4CC1-4D56-A9F1-4DEA1043DE84}" srcOrd="0" destOrd="0" presId="urn:microsoft.com/office/officeart/2008/layout/VerticalCurvedList"/>
    <dgm:cxn modelId="{60E8CD23-1814-4237-BEC0-F74E4028A5F7}" type="presParOf" srcId="{F3A99DC0-4CC1-4D56-A9F1-4DEA1043DE84}" destId="{5BCB8A1A-30A0-41A8-BD70-A50959081017}" srcOrd="0" destOrd="0" presId="urn:microsoft.com/office/officeart/2008/layout/VerticalCurvedList"/>
    <dgm:cxn modelId="{A6CFCF98-4DFF-4845-ADE3-455262DE6613}" type="presParOf" srcId="{5BCB8A1A-30A0-41A8-BD70-A50959081017}" destId="{B2B8C594-24F9-4B1B-AEA3-CE8F2FB2DE4C}" srcOrd="0" destOrd="0" presId="urn:microsoft.com/office/officeart/2008/layout/VerticalCurvedList"/>
    <dgm:cxn modelId="{4500D4AC-E3B2-426A-BADA-7292BCBD2AE9}" type="presParOf" srcId="{5BCB8A1A-30A0-41A8-BD70-A50959081017}" destId="{8510C7DA-A245-437A-989E-F7C4CE2B6D86}" srcOrd="1" destOrd="0" presId="urn:microsoft.com/office/officeart/2008/layout/VerticalCurvedList"/>
    <dgm:cxn modelId="{3C6651EF-8676-43E5-8B70-93C03E3C303E}" type="presParOf" srcId="{5BCB8A1A-30A0-41A8-BD70-A50959081017}" destId="{6CEDC39C-4F48-4379-9CEB-CBC72515DA9B}" srcOrd="2" destOrd="0" presId="urn:microsoft.com/office/officeart/2008/layout/VerticalCurvedList"/>
    <dgm:cxn modelId="{FA169819-86C4-44B5-8921-C0D590919987}" type="presParOf" srcId="{5BCB8A1A-30A0-41A8-BD70-A50959081017}" destId="{71B893E5-56C9-4749-A758-A8D1953CC24C}" srcOrd="3" destOrd="0" presId="urn:microsoft.com/office/officeart/2008/layout/VerticalCurvedList"/>
    <dgm:cxn modelId="{EBCFDDB0-738A-4A7F-B3A8-98FB13A3466B}" type="presParOf" srcId="{F3A99DC0-4CC1-4D56-A9F1-4DEA1043DE84}" destId="{0DD4B9EC-6E31-4E62-8156-70CBCC0E5580}" srcOrd="1" destOrd="0" presId="urn:microsoft.com/office/officeart/2008/layout/VerticalCurvedList"/>
    <dgm:cxn modelId="{822CCC2E-C882-4536-AC66-B409ABF3E1DE}" type="presParOf" srcId="{F3A99DC0-4CC1-4D56-A9F1-4DEA1043DE84}" destId="{E61A89E7-D1DF-4531-BFD4-98D704C30426}" srcOrd="2" destOrd="0" presId="urn:microsoft.com/office/officeart/2008/layout/VerticalCurvedList"/>
    <dgm:cxn modelId="{99693CEE-20C1-4E8B-8E37-80908E89C13E}" type="presParOf" srcId="{E61A89E7-D1DF-4531-BFD4-98D704C30426}" destId="{2D437EB7-F609-44A1-B33C-1C8BB9862DA0}" srcOrd="0" destOrd="0" presId="urn:microsoft.com/office/officeart/2008/layout/VerticalCurvedList"/>
    <dgm:cxn modelId="{E5666A02-EE46-4473-89A1-472E2E575778}" type="presParOf" srcId="{F3A99DC0-4CC1-4D56-A9F1-4DEA1043DE84}" destId="{AC4AA093-FEF2-48CD-81D2-2641EBA81C31}" srcOrd="3" destOrd="0" presId="urn:microsoft.com/office/officeart/2008/layout/VerticalCurvedList"/>
    <dgm:cxn modelId="{7463AB5D-8A45-458A-962D-5376EBBB7D44}" type="presParOf" srcId="{F3A99DC0-4CC1-4D56-A9F1-4DEA1043DE84}" destId="{F8ECD608-595D-4C67-AF8C-D00BF336A6ED}" srcOrd="4" destOrd="0" presId="urn:microsoft.com/office/officeart/2008/layout/VerticalCurvedList"/>
    <dgm:cxn modelId="{9EF8EA22-E0C7-45EF-AEFD-0B4D4A72E95F}" type="presParOf" srcId="{F8ECD608-595D-4C67-AF8C-D00BF336A6ED}" destId="{917B48B0-BEC0-4FF4-8433-1EBB3CDEB815}" srcOrd="0" destOrd="0" presId="urn:microsoft.com/office/officeart/2008/layout/VerticalCurvedList"/>
    <dgm:cxn modelId="{9C561A43-43FD-44AE-A8C6-EB18F29D1F05}" type="presParOf" srcId="{F3A99DC0-4CC1-4D56-A9F1-4DEA1043DE84}" destId="{82F4B2E3-0C5B-4537-848B-76BCF1443211}" srcOrd="5" destOrd="0" presId="urn:microsoft.com/office/officeart/2008/layout/VerticalCurvedList"/>
    <dgm:cxn modelId="{CC3CDA7F-15EB-4076-9E32-FBA9B6210355}" type="presParOf" srcId="{F3A99DC0-4CC1-4D56-A9F1-4DEA1043DE84}" destId="{FEC8D990-12FB-4002-ABF9-CC6D49E5E9BB}" srcOrd="6" destOrd="0" presId="urn:microsoft.com/office/officeart/2008/layout/VerticalCurvedList"/>
    <dgm:cxn modelId="{3EDF85DE-6E9D-4CDF-B8A6-57CD70117474}" type="presParOf" srcId="{FEC8D990-12FB-4002-ABF9-CC6D49E5E9BB}" destId="{01A00DFD-66D9-410C-B032-22BE5C4CE08A}" srcOrd="0" destOrd="0" presId="urn:microsoft.com/office/officeart/2008/layout/VerticalCurvedList"/>
    <dgm:cxn modelId="{359955CD-544D-42EA-B295-52F0810F08E7}" type="presParOf" srcId="{F3A99DC0-4CC1-4D56-A9F1-4DEA1043DE84}" destId="{AA51C57E-36F1-461C-98DF-C0F7E022700E}" srcOrd="7" destOrd="0" presId="urn:microsoft.com/office/officeart/2008/layout/VerticalCurvedList"/>
    <dgm:cxn modelId="{E4A0DB58-05A2-48C9-9B9F-7F1133E44733}" type="presParOf" srcId="{F3A99DC0-4CC1-4D56-A9F1-4DEA1043DE84}" destId="{26B87063-471B-4724-AB2C-4CEDACC22D1C}" srcOrd="8" destOrd="0" presId="urn:microsoft.com/office/officeart/2008/layout/VerticalCurvedList"/>
    <dgm:cxn modelId="{DF1091E4-95CB-4A0F-BED0-20B115937840}" type="presParOf" srcId="{26B87063-471B-4724-AB2C-4CEDACC22D1C}" destId="{0AF50534-C9B6-47B9-9060-974CADF013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0C7DA-A245-437A-989E-F7C4CE2B6D86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079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4B9EC-6E31-4E62-8156-70CBCC0E5580}">
      <dsp:nvSpPr>
        <dsp:cNvPr id="0" name=""/>
        <dsp:cNvSpPr/>
      </dsp:nvSpPr>
      <dsp:spPr>
        <a:xfrm>
          <a:off x="610504" y="416587"/>
          <a:ext cx="7440913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3.0 on .NET Core 3.0</a:t>
          </a:r>
        </a:p>
      </dsp:txBody>
      <dsp:txXfrm>
        <a:off x="651197" y="457280"/>
        <a:ext cx="7359527" cy="752221"/>
      </dsp:txXfrm>
    </dsp:sp>
    <dsp:sp modelId="{2D437EB7-F609-44A1-B33C-1C8BB9862DA0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AA093-FEF2-48CD-81D2-2641EBA81C31}">
      <dsp:nvSpPr>
        <dsp:cNvPr id="0" name=""/>
        <dsp:cNvSpPr/>
      </dsp:nvSpPr>
      <dsp:spPr>
        <a:xfrm>
          <a:off x="1088431" y="1667215"/>
          <a:ext cx="6962986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2.2 on .NET Core 2.2</a:t>
          </a:r>
        </a:p>
      </dsp:txBody>
      <dsp:txXfrm>
        <a:off x="1129124" y="1707908"/>
        <a:ext cx="6881600" cy="752221"/>
      </dsp:txXfrm>
    </dsp:sp>
    <dsp:sp modelId="{917B48B0-BEC0-4FF4-8433-1EBB3CDEB815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F4B2E3-0C5B-4537-848B-76BCF1443211}">
      <dsp:nvSpPr>
        <dsp:cNvPr id="0" name=""/>
        <dsp:cNvSpPr/>
      </dsp:nvSpPr>
      <dsp:spPr>
        <a:xfrm>
          <a:off x="1088431" y="2917843"/>
          <a:ext cx="6962986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2.1 on .NET Core 2.1</a:t>
          </a:r>
        </a:p>
      </dsp:txBody>
      <dsp:txXfrm>
        <a:off x="1129124" y="2958536"/>
        <a:ext cx="6881600" cy="752221"/>
      </dsp:txXfrm>
    </dsp:sp>
    <dsp:sp modelId="{01A00DFD-66D9-410C-B032-22BE5C4CE08A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1C57E-36F1-461C-98DF-C0F7E022700E}">
      <dsp:nvSpPr>
        <dsp:cNvPr id="0" name=""/>
        <dsp:cNvSpPr/>
      </dsp:nvSpPr>
      <dsp:spPr>
        <a:xfrm>
          <a:off x="610504" y="4168472"/>
          <a:ext cx="7440913" cy="8336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93980" rIns="93980" bIns="9398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2.1 on .NET Framework 4.6.x</a:t>
          </a:r>
        </a:p>
      </dsp:txBody>
      <dsp:txXfrm>
        <a:off x="651197" y="4209165"/>
        <a:ext cx="7359527" cy="752221"/>
      </dsp:txXfrm>
    </dsp:sp>
    <dsp:sp modelId="{0AF50534-C9B6-47B9-9060-974CADF0131D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38622-0837-4E9E-A16C-0B0206CE676E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E778D-2A57-4226-B72B-26EA3CA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52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7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1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3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ASP.NET Core 3.0 built on .NET Standard 2.1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Standard is first version to NOT support .NET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34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ASP.NET Core 3.0 built on .NET Standard 2.1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Standard is first version to NOT support .NET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593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Conceptually similar to WCF &amp; .NET Remoting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We’re contributing to the open source </a:t>
            </a:r>
            <a:r>
              <a:rPr lang="en-US" dirty="0" err="1"/>
              <a:t>gRPC</a:t>
            </a:r>
            <a:r>
              <a:rPr lang="en-US" dirty="0"/>
              <a:t> project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PROD, configure TLS (Transport Layer Security) to secure messages</a:t>
            </a:r>
          </a:p>
          <a:p>
            <a:pPr marL="171450" indent="-171450">
              <a:buFontTx/>
              <a:buChar char="-"/>
            </a:pPr>
            <a:r>
              <a:rPr lang="en-US" dirty="0"/>
              <a:t>*.proto (Protocol Buffers) files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Reduced network congestion thanks to binary serialization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7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roll-forward behaviors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20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41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ASP.NET Core 3.0 built on .NET Standard 2.1</a:t>
            </a:r>
          </a:p>
          <a:p>
            <a:pPr marL="171450" indent="-171450">
              <a:buFontTx/>
              <a:buChar char="-"/>
            </a:pPr>
            <a:r>
              <a:rPr lang="en-US" dirty="0"/>
              <a:t>.NET Standard is first version to NOT support .NET Framework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6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3.1 = 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21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4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Remove things the ASP.NET Core team doesn’t own: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Azure SDK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EF Core</a:t>
            </a:r>
          </a:p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7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i="0" dirty="0" err="1"/>
              <a:t>WebApi.Client</a:t>
            </a:r>
            <a:r>
              <a:rPr lang="en-US" b="0" i="0" dirty="0"/>
              <a:t>: had a dependency on Json.NET</a:t>
            </a:r>
            <a:endParaRPr lang="en-US" b="1" i="0" dirty="0"/>
          </a:p>
          <a:p>
            <a:pPr marL="171450" indent="-171450">
              <a:buFontTx/>
              <a:buChar char="-"/>
            </a:pPr>
            <a:r>
              <a:rPr lang="en-US" b="1" dirty="0"/>
              <a:t>Roslyn</a:t>
            </a:r>
            <a:r>
              <a:rPr lang="en-US" b="0" dirty="0"/>
              <a:t>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ships on the VS schedule, which differs from the .NET Core release lifecycle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some customers don’t want compilers in there for security reasons</a:t>
            </a:r>
          </a:p>
          <a:p>
            <a:pPr marL="171450" indent="-171450">
              <a:buFontTx/>
              <a:buChar char="-"/>
            </a:pPr>
            <a:r>
              <a:rPr lang="en-US" b="1" dirty="0"/>
              <a:t>Social auth</a:t>
            </a:r>
            <a:r>
              <a:rPr lang="en-US" b="0" i="0" dirty="0"/>
              <a:t>:</a:t>
            </a:r>
            <a:r>
              <a:rPr lang="en-US" b="1" i="1" dirty="0"/>
              <a:t> </a:t>
            </a:r>
            <a:r>
              <a:rPr lang="en-US" b="0" i="0" dirty="0"/>
              <a:t>Facebook, Google, Microsoft, Twitter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4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93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GetProductsAsync</a:t>
            </a:r>
            <a:r>
              <a:rPr lang="en-US" dirty="0"/>
              <a:t> returns an </a:t>
            </a:r>
            <a:r>
              <a:rPr lang="en-US" dirty="0" err="1"/>
              <a:t>IAsyncEnumerable</a:t>
            </a:r>
            <a:r>
              <a:rPr lang="en-US" dirty="0"/>
              <a:t>&lt;Product&gt;</a:t>
            </a:r>
          </a:p>
          <a:p>
            <a:pPr marL="171450" indent="-171450">
              <a:buFontTx/>
              <a:buChar char="-"/>
            </a:pPr>
            <a:r>
              <a:rPr lang="en-US" dirty="0"/>
              <a:t>This is a non-blocking action as of 3.0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MVC buffers any concrete type that implements </a:t>
            </a:r>
            <a:r>
              <a:rPr lang="en-US" dirty="0" err="1"/>
              <a:t>IAsyncEnumerable</a:t>
            </a:r>
            <a:r>
              <a:rPr lang="en-US" dirty="0"/>
              <a:t>&lt;T&gt; before sending it to the serializer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55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emf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C29070-1FD3-47A5-811F-38481046D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  <p:pic>
        <p:nvPicPr>
          <p:cNvPr id="19" name="Picture 18" hidden="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203" y="6119147"/>
            <a:ext cx="1253377" cy="2687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3E4BBD-D484-4B33-8113-1E7DD1741B22}"/>
              </a:ext>
            </a:extLst>
          </p:cNvPr>
          <p:cNvSpPr txBox="1"/>
          <p:nvPr userDrawn="1"/>
        </p:nvSpPr>
        <p:spPr>
          <a:xfrm>
            <a:off x="8229601" y="5855677"/>
            <a:ext cx="3217984" cy="627864"/>
          </a:xfrm>
          <a:prstGeom prst="rect">
            <a:avLst/>
          </a:prstGeom>
          <a:solidFill>
            <a:srgbClr val="E2068C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662093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1521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78135" y="2082614"/>
            <a:ext cx="3927804" cy="3586208"/>
          </a:xfrm>
          <a:solidFill>
            <a:schemeClr val="accent2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158259" y="2082614"/>
            <a:ext cx="3927804" cy="3586208"/>
          </a:xfrm>
          <a:solidFill>
            <a:schemeClr val="accent3"/>
          </a:solidFill>
          <a:ln>
            <a:noFill/>
          </a:ln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8138382" y="2082614"/>
            <a:ext cx="3875483" cy="3586208"/>
          </a:xfrm>
          <a:solidFill>
            <a:schemeClr val="accent1"/>
          </a:solidFill>
        </p:spPr>
        <p:txBody>
          <a:bodyPr wrap="square" tIns="146304" bIns="146304">
            <a:no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920">
                <a:solidFill>
                  <a:schemeClr val="bg1"/>
                </a:solidFill>
              </a:defRPr>
            </a:lvl1pPr>
            <a:lvl2pPr marL="0" indent="0">
              <a:spcBef>
                <a:spcPts val="1059"/>
              </a:spcBef>
              <a:buNone/>
              <a:defRPr sz="1961">
                <a:solidFill>
                  <a:schemeClr val="bg1"/>
                </a:solidFill>
              </a:defRPr>
            </a:lvl2pPr>
            <a:lvl3pPr marL="227104" indent="0">
              <a:buNone/>
              <a:tabLst/>
              <a:defRPr sz="1961">
                <a:solidFill>
                  <a:schemeClr val="bg1"/>
                </a:solidFill>
              </a:defRPr>
            </a:lvl3pPr>
            <a:lvl4pPr marL="451097" indent="0">
              <a:buNone/>
              <a:defRPr>
                <a:solidFill>
                  <a:schemeClr val="bg1"/>
                </a:solidFill>
              </a:defRPr>
            </a:lvl4pPr>
            <a:lvl5pPr marL="671979" indent="0"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34129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1ED1D-3304-42EE-8EF4-679A6BE4CBA5}"/>
              </a:ext>
            </a:extLst>
          </p:cNvPr>
          <p:cNvSpPr txBox="1"/>
          <p:nvPr userDrawn="1"/>
        </p:nvSpPr>
        <p:spPr>
          <a:xfrm>
            <a:off x="269240" y="1459523"/>
            <a:ext cx="1165584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414964827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auto">
          <a:xfrm>
            <a:off x="1624135" y="0"/>
            <a:ext cx="8943730" cy="685800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4BD62E-DE50-443B-986C-2AABE50DB8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60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3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41002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10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54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09738"/>
            <a:ext cx="11430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4589463"/>
            <a:ext cx="11430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98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539875"/>
            <a:ext cx="56388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9875"/>
            <a:ext cx="5638800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2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279FFEB9-2BE6-4DB6-8DCA-DBA500633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E39216E-F59B-4BC9-B7CE-10A9447E205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414B93-1C7A-463B-94D3-C75120E48B38}"/>
              </a:ext>
            </a:extLst>
          </p:cNvPr>
          <p:cNvSpPr/>
          <p:nvPr userDrawn="1"/>
        </p:nvSpPr>
        <p:spPr bwMode="auto">
          <a:xfrm>
            <a:off x="11430" y="1758462"/>
            <a:ext cx="12192000" cy="3446584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3" y="6119147"/>
            <a:ext cx="1253377" cy="2687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EDE7E98-2515-4CF5-A7F5-85F9915B5A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3" y="3714094"/>
            <a:ext cx="2168764" cy="231742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543146" y="1925787"/>
            <a:ext cx="11062699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3146" y="3821145"/>
            <a:ext cx="9860611" cy="116586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853996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536700"/>
            <a:ext cx="561657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31938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5850"/>
            <a:ext cx="5638800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381000" y="2355850"/>
            <a:ext cx="5616574" cy="3917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81000" y="79375"/>
            <a:ext cx="11430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414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57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34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62781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391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3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43910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62781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43910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96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90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30861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65125"/>
            <a:ext cx="8191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F055-6CFA-46A1-A07E-FCC80707285D}" type="datetimeFigureOut">
              <a:rPr lang="en-US" smtClean="0"/>
              <a:t>9/30/2019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B2AC4-D42C-4C57-8C3A-797DAE4E5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3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052030"/>
          </a:xfrm>
        </p:spPr>
        <p:txBody>
          <a:bodyPr>
            <a:spAutoFit/>
          </a:bodyPr>
          <a:lstStyle>
            <a:lvl1pPr>
              <a:defRPr sz="3921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660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7097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E0A57BE-82BA-4DCD-B0B6-AC816A5C5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176"/>
          <a:stretch/>
        </p:blipFill>
        <p:spPr>
          <a:xfrm>
            <a:off x="0" y="798242"/>
            <a:ext cx="5872872" cy="509693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EF4A5C-345F-488C-AC5E-0AF3B8376036}"/>
              </a:ext>
            </a:extLst>
          </p:cNvPr>
          <p:cNvGrpSpPr/>
          <p:nvPr userDrawn="1"/>
        </p:nvGrpSpPr>
        <p:grpSpPr>
          <a:xfrm>
            <a:off x="3019127" y="448578"/>
            <a:ext cx="9646191" cy="6621296"/>
            <a:chOff x="3019127" y="448578"/>
            <a:chExt cx="9646191" cy="66212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8E3C5F-48E2-412C-A5AF-F85384D5E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9EAD12-9B65-48D0-91A3-85F3DD932746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95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85498" y="2881341"/>
            <a:ext cx="10010687" cy="101566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6000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880949" y="1070515"/>
            <a:ext cx="10415239" cy="4638908"/>
          </a:xfrm>
          <a:prstGeom prst="rect">
            <a:avLst/>
          </a:prstGeom>
          <a:noFill/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7550BA1-B17C-488A-B13B-EAE642576B33}"/>
              </a:ext>
            </a:extLst>
          </p:cNvPr>
          <p:cNvGrpSpPr/>
          <p:nvPr userDrawn="1"/>
        </p:nvGrpSpPr>
        <p:grpSpPr>
          <a:xfrm>
            <a:off x="2112911" y="118352"/>
            <a:ext cx="9646191" cy="6621296"/>
            <a:chOff x="3019127" y="448578"/>
            <a:chExt cx="9646191" cy="662129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6C5F131-CDD3-4833-8C45-E235D5E9F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19127" y="448578"/>
              <a:ext cx="9172873" cy="662129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BC19F9-263B-4FF9-BEAE-41F5BF5689F3}"/>
                </a:ext>
              </a:extLst>
            </p:cNvPr>
            <p:cNvSpPr txBox="1"/>
            <p:nvPr userDrawn="1"/>
          </p:nvSpPr>
          <p:spPr>
            <a:xfrm>
              <a:off x="10792557" y="3506769"/>
              <a:ext cx="1872761" cy="7940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3600" dirty="0">
                  <a:solidFill>
                    <a:schemeClr val="tx2">
                      <a:alpha val="49000"/>
                    </a:schemeClr>
                  </a:solidFill>
                </a:rPr>
                <a:t>.NET</a:t>
              </a:r>
            </a:p>
          </p:txBody>
        </p: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01202919-2AB2-4208-B4CC-1AAF68D6BF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45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44B1990-E922-475D-BDA2-9E23A047A1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40" cy="68580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568047" y="2084172"/>
            <a:ext cx="11354714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8" spc="-98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4FDA669-E474-4468-AC09-ED6F4A19D7A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9404" y="448578"/>
            <a:ext cx="9172873" cy="66212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4B34822-29D0-402A-B058-E76EB9B985CC}"/>
              </a:ext>
            </a:extLst>
          </p:cNvPr>
          <p:cNvSpPr txBox="1"/>
          <p:nvPr userDrawn="1"/>
        </p:nvSpPr>
        <p:spPr>
          <a:xfrm>
            <a:off x="10792557" y="3506769"/>
            <a:ext cx="1872761" cy="7940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2F2F2">
                    <a:alpha val="49000"/>
                  </a:srgbClr>
                </a:solidFill>
                <a:effectLst/>
                <a:uLnTx/>
                <a:uFillTx/>
              </a:rPr>
              <a:t>.NET</a:t>
            </a:r>
          </a:p>
        </p:txBody>
      </p:sp>
    </p:spTree>
    <p:extLst>
      <p:ext uri="{BB962C8B-B14F-4D97-AF65-F5344CB8AC3E}">
        <p14:creationId xmlns:p14="http://schemas.microsoft.com/office/powerpoint/2010/main" val="9573217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29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2370906" y="-217"/>
            <a:ext cx="935477" cy="5654619"/>
            <a:chOff x="12618967" y="-221"/>
            <a:chExt cx="954235" cy="5767187"/>
          </a:xfrm>
        </p:grpSpPr>
        <p:grpSp>
          <p:nvGrpSpPr>
            <p:cNvPr id="18" name="Group 17"/>
            <p:cNvGrpSpPr/>
            <p:nvPr userDrawn="1"/>
          </p:nvGrpSpPr>
          <p:grpSpPr>
            <a:xfrm>
              <a:off x="12618967" y="-221"/>
              <a:ext cx="954235" cy="5767187"/>
              <a:chOff x="12618967" y="-221"/>
              <a:chExt cx="954235" cy="5767187"/>
            </a:xfrm>
          </p:grpSpPr>
          <p:grpSp>
            <p:nvGrpSpPr>
              <p:cNvPr id="26" name="Group 25"/>
              <p:cNvGrpSpPr/>
              <p:nvPr userDrawn="1"/>
            </p:nvGrpSpPr>
            <p:grpSpPr>
              <a:xfrm rot="5400000">
                <a:off x="11582059" y="1045293"/>
                <a:ext cx="2703052" cy="629236"/>
                <a:chOff x="1586734" y="4543426"/>
                <a:chExt cx="2703052" cy="629236"/>
              </a:xfrm>
            </p:grpSpPr>
            <p:sp>
              <p:nvSpPr>
                <p:cNvPr id="45" name="Rectangle 44"/>
                <p:cNvSpPr/>
                <p:nvPr userDrawn="1"/>
              </p:nvSpPr>
              <p:spPr bwMode="auto">
                <a:xfrm>
                  <a:off x="1586734" y="4543427"/>
                  <a:ext cx="869930" cy="28976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Blue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G:120 B:215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7" name="Rectangle 36"/>
                <p:cNvSpPr/>
                <p:nvPr userDrawn="1"/>
              </p:nvSpPr>
              <p:spPr bwMode="auto">
                <a:xfrm>
                  <a:off x="3419856" y="4543428"/>
                  <a:ext cx="869930" cy="28976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Cyan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7965">
                            <a:srgbClr val="000000"/>
                          </a:gs>
                          <a:gs pos="28319">
                            <a:srgbClr val="00000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0 G:188 B:242</a:t>
                  </a:r>
                  <a:endParaRPr lang="en-US" sz="49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" name="Rectangle 40"/>
                <p:cNvSpPr/>
                <p:nvPr userDrawn="1"/>
              </p:nvSpPr>
              <p:spPr bwMode="auto">
                <a:xfrm>
                  <a:off x="1586734" y="4882896"/>
                  <a:ext cx="869930" cy="289766"/>
                </a:xfrm>
                <a:prstGeom prst="rect">
                  <a:avLst/>
                </a:prstGeom>
                <a:solidFill>
                  <a:srgbClr val="D2D2D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Light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92035">
                            <a:srgbClr val="505050"/>
                          </a:gs>
                          <a:gs pos="27000">
                            <a:srgbClr val="505050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210 G:210 B:210</a:t>
                  </a:r>
                  <a:endParaRPr lang="en-US" sz="49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2" name="Rectangle 41"/>
                <p:cNvSpPr/>
                <p:nvPr userDrawn="1"/>
              </p:nvSpPr>
              <p:spPr bwMode="auto">
                <a:xfrm>
                  <a:off x="2505456" y="4543426"/>
                  <a:ext cx="869930" cy="289766"/>
                </a:xfrm>
                <a:prstGeom prst="rect">
                  <a:avLst/>
                </a:prstGeom>
                <a:solidFill>
                  <a:srgbClr val="5C2D9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Purple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R:92</a:t>
                  </a:r>
                  <a:r>
                    <a:rPr lang="en-US" sz="49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G:45 B:145</a:t>
                  </a:r>
                  <a:endParaRPr lang="en-US" sz="49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3" name="Rectangle 42"/>
                <p:cNvSpPr/>
                <p:nvPr userDrawn="1"/>
              </p:nvSpPr>
              <p:spPr bwMode="auto">
                <a:xfrm>
                  <a:off x="3413144" y="4882896"/>
                  <a:ext cx="869930" cy="289766"/>
                </a:xfrm>
                <a:prstGeom prst="rect">
                  <a:avLst/>
                </a:prstGeom>
                <a:solidFill>
                  <a:srgbClr val="50505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Dark 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80 G:80 B:80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4" name="Rectangle 43"/>
                <p:cNvSpPr/>
                <p:nvPr userDrawn="1"/>
              </p:nvSpPr>
              <p:spPr bwMode="auto">
                <a:xfrm>
                  <a:off x="2505456" y="4882895"/>
                  <a:ext cx="869930" cy="289766"/>
                </a:xfrm>
                <a:prstGeom prst="rect">
                  <a:avLst/>
                </a:prstGeom>
                <a:solidFill>
                  <a:srgbClr val="737373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Gray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115 G:115 B:115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27" name="Group 26"/>
              <p:cNvGrpSpPr/>
              <p:nvPr userDrawn="1"/>
            </p:nvGrpSpPr>
            <p:grpSpPr>
              <a:xfrm rot="5400000">
                <a:off x="10970856" y="3489620"/>
                <a:ext cx="3925458" cy="629233"/>
                <a:chOff x="3254158" y="4203959"/>
                <a:chExt cx="3925458" cy="629233"/>
              </a:xfrm>
            </p:grpSpPr>
            <p:sp>
              <p:nvSpPr>
                <p:cNvPr id="33" name="Rectangle 32"/>
                <p:cNvSpPr/>
                <p:nvPr userDrawn="1"/>
              </p:nvSpPr>
              <p:spPr bwMode="auto">
                <a:xfrm>
                  <a:off x="5395286" y="4543426"/>
                  <a:ext cx="869930" cy="289766"/>
                </a:xfrm>
                <a:prstGeom prst="rect">
                  <a:avLst/>
                </a:prstGeom>
                <a:solidFill>
                  <a:srgbClr val="FFB900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Yellow</a:t>
                  </a:r>
                </a:p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kern="1200">
                      <a:solidFill>
                        <a:srgbClr val="000000"/>
                      </a:solidFill>
                      <a:latin typeface="+mn-lt"/>
                      <a:ea typeface="Segoe UI" pitchFamily="34" charset="0"/>
                      <a:cs typeface="Segoe UI" pitchFamily="34" charset="0"/>
                    </a:rPr>
                    <a:t>R:255 G:185 B:0</a:t>
                  </a:r>
                </a:p>
              </p:txBody>
            </p:sp>
            <p:sp>
              <p:nvSpPr>
                <p:cNvPr id="34" name="Rectangle 33"/>
                <p:cNvSpPr/>
                <p:nvPr userDrawn="1"/>
              </p:nvSpPr>
              <p:spPr bwMode="auto">
                <a:xfrm>
                  <a:off x="6309686" y="4543426"/>
                  <a:ext cx="869930" cy="289766"/>
                </a:xfrm>
                <a:prstGeom prst="rect">
                  <a:avLst/>
                </a:prstGeom>
                <a:solidFill>
                  <a:srgbClr val="D83B01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Orange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216 G:59 B:1</a:t>
                  </a:r>
                </a:p>
              </p:txBody>
            </p:sp>
            <p:sp>
              <p:nvSpPr>
                <p:cNvPr id="35" name="Rectangle 34"/>
                <p:cNvSpPr/>
                <p:nvPr userDrawn="1"/>
              </p:nvSpPr>
              <p:spPr bwMode="auto">
                <a:xfrm>
                  <a:off x="3254158" y="4203959"/>
                  <a:ext cx="869930" cy="289766"/>
                </a:xfrm>
                <a:prstGeom prst="rect">
                  <a:avLst/>
                </a:prstGeom>
                <a:solidFill>
                  <a:srgbClr val="008272"/>
                </a:solidFill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algn="l" defTabSz="91410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 b="1" kern="1200" baseline="0">
                      <a:gradFill>
                        <a:gsLst>
                          <a:gs pos="0">
                            <a:srgbClr val="FFFFFF"/>
                          </a:gs>
                          <a:gs pos="100000">
                            <a:srgbClr val="FFFFFF"/>
                          </a:gs>
                        </a:gsLst>
                        <a:lin ang="5400000" scaled="0"/>
                      </a:gradFill>
                      <a:latin typeface="+mn-lt"/>
                      <a:ea typeface="Segoe UI" pitchFamily="34" charset="0"/>
                      <a:cs typeface="Segoe UI" pitchFamily="34" charset="0"/>
                    </a:rPr>
                    <a:t>Teal</a:t>
                  </a:r>
                </a:p>
                <a:p>
                  <a:pPr algn="l" defTabSz="914102" fontAlgn="base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49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R:0</a:t>
                  </a:r>
                  <a:r>
                    <a:rPr lang="en-US" sz="490" baseline="0">
                      <a:gradFill>
                        <a:gsLst>
                          <a:gs pos="2092">
                            <a:srgbClr val="F8F8F8"/>
                          </a:gs>
                          <a:gs pos="10042">
                            <a:srgbClr val="F8F8F8"/>
                          </a:gs>
                        </a:gsLst>
                        <a:lin ang="5400000" scaled="0"/>
                      </a:gradFill>
                      <a:ea typeface="Segoe UI" pitchFamily="34" charset="0"/>
                      <a:cs typeface="Segoe UI" pitchFamily="34" charset="0"/>
                    </a:rPr>
                    <a:t> G:130 B:114</a:t>
                  </a:r>
                  <a:endParaRPr lang="en-US" sz="49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28" name="TextBox 27"/>
              <p:cNvSpPr txBox="1"/>
              <p:nvPr userDrawn="1"/>
            </p:nvSpPr>
            <p:spPr>
              <a:xfrm rot="5400000">
                <a:off x="12987813" y="258334"/>
                <a:ext cx="843944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Main colors</a:t>
                </a:r>
              </a:p>
            </p:txBody>
          </p:sp>
          <p:sp>
            <p:nvSpPr>
              <p:cNvPr id="32" name="TextBox 31"/>
              <p:cNvSpPr txBox="1"/>
              <p:nvPr userDrawn="1"/>
            </p:nvSpPr>
            <p:spPr>
              <a:xfrm rot="5400000">
                <a:off x="11746691" y="4228746"/>
                <a:ext cx="2647253" cy="326834"/>
              </a:xfrm>
              <a:prstGeom prst="rect">
                <a:avLst/>
              </a:prstGeom>
              <a:noFill/>
            </p:spPr>
            <p:txBody>
              <a:bodyPr wrap="none" lIns="0" tIns="91440" rIns="182880" bIns="9144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588"/>
                  </a:spcAft>
                </a:pPr>
                <a:r>
                  <a:rPr lang="en-US" sz="98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Secondary colors (use only when</a:t>
                </a:r>
                <a:r>
                  <a:rPr lang="en-US" sz="980" baseline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 necessary)</a:t>
                </a:r>
                <a:endParaRPr lang="en-US" sz="98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endParaRPr>
              </a:p>
            </p:txBody>
          </p:sp>
        </p:grpSp>
        <p:sp>
          <p:nvSpPr>
            <p:cNvPr id="19" name="Rectangle 18"/>
            <p:cNvSpPr/>
            <p:nvPr userDrawn="1"/>
          </p:nvSpPr>
          <p:spPr bwMode="auto">
            <a:xfrm rot="5400000">
              <a:off x="12328885" y="3356233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Cyan</a:t>
              </a:r>
            </a:p>
            <a:p>
              <a:pPr algn="l" defTabSz="91410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0 G:188 B:242</a:t>
              </a:r>
              <a:endParaRPr lang="en-US" sz="490">
                <a:gradFill>
                  <a:gsLst>
                    <a:gs pos="7965">
                      <a:srgbClr val="000000"/>
                    </a:gs>
                    <a:gs pos="28319">
                      <a:srgbClr val="000000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30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2" r:id="rId6"/>
    <p:sldLayoutId id="2147483723" r:id="rId7"/>
    <p:sldLayoutId id="2147483725" r:id="rId8"/>
    <p:sldLayoutId id="2147483711" r:id="rId9"/>
    <p:sldLayoutId id="2147483714" r:id="rId10"/>
    <p:sldLayoutId id="2147483752" r:id="rId11"/>
    <p:sldLayoutId id="2147483753" r:id="rId12"/>
    <p:sldLayoutId id="2147483728" r:id="rId13"/>
    <p:sldLayoutId id="2147483726" r:id="rId14"/>
    <p:sldLayoutId id="2147483754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2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37522"/>
            <a:ext cx="11430000" cy="8410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13518"/>
            <a:ext cx="11430000" cy="519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1000" y="6451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F055-6CFA-46A1-A07E-FCC80707285D}" type="datetimeFigureOut">
              <a:rPr lang="en-US" smtClean="0"/>
              <a:t>9/30/2019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00400" y="6451600"/>
            <a:ext cx="57912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25225" y="6451600"/>
            <a:ext cx="485775" cy="406400"/>
          </a:xfrm>
          <a:prstGeom prst="rect">
            <a:avLst/>
          </a:prstGeom>
          <a:solidFill>
            <a:schemeClr val="tx1">
              <a:tint val="75000"/>
            </a:schemeClr>
          </a:solidFill>
        </p:spPr>
        <p:txBody>
          <a:bodyPr vert="horz" lIns="0" tIns="45720" rIns="0" bIns="45720" rtlCol="0" anchor="t" anchorCtr="0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6EB2AC4-D42C-4C57-8C3A-797DAE4E5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1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60">
          <p15:clr>
            <a:srgbClr val="F26B43"/>
          </p15:clr>
        </p15:guide>
        <p15:guide id="2" pos="6720">
          <p15:clr>
            <a:srgbClr val="F26B43"/>
          </p15:clr>
        </p15:guide>
        <p15:guide id="3" pos="1191">
          <p15:clr>
            <a:srgbClr val="F26B43"/>
          </p15:clr>
        </p15:guide>
        <p15:guide id="4" pos="64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:5001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7298-752B-48BD-843F-683A22D5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ASP.NET Core 3.0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8E374-5793-40F2-A7B7-2D8AB053A2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Scott Addie</a:t>
            </a:r>
          </a:p>
          <a:p>
            <a:r>
              <a:rPr lang="en-US" sz="2000" dirty="0"/>
              <a:t>     @</a:t>
            </a:r>
            <a:r>
              <a:rPr lang="en-US" sz="2000" dirty="0" err="1"/>
              <a:t>Scott_Addie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E68C1-BA66-4DA3-BB32-9E7D9C172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62" y="4306956"/>
            <a:ext cx="438975" cy="4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0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routing</a:t>
            </a:r>
          </a:p>
        </p:txBody>
      </p:sp>
    </p:spTree>
    <p:extLst>
      <p:ext uri="{BB962C8B-B14F-4D97-AF65-F5344CB8AC3E}">
        <p14:creationId xmlns:p14="http://schemas.microsoft.com/office/powerpoint/2010/main" val="2971374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4716E1-2C22-46F0-834B-FF63731F6C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382529"/>
          </a:xfrm>
        </p:spPr>
        <p:txBody>
          <a:bodyPr/>
          <a:lstStyle/>
          <a:p>
            <a:r>
              <a:rPr lang="en-US" dirty="0" err="1"/>
              <a:t>httprepl</a:t>
            </a:r>
            <a:endParaRPr lang="en-US" dirty="0"/>
          </a:p>
          <a:p>
            <a:r>
              <a:rPr lang="en-US" dirty="0"/>
              <a:t>set base </a:t>
            </a:r>
            <a:r>
              <a:rPr lang="en-US" dirty="0">
                <a:hlinkClick r:id="rId3"/>
              </a:rPr>
              <a:t>https://localhost:5001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weatherforecast</a:t>
            </a:r>
            <a:endParaRPr lang="en-US" dirty="0"/>
          </a:p>
          <a:p>
            <a:r>
              <a:rPr lang="en-US" dirty="0"/>
              <a:t>GET Chicago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33E1D0-B873-4D74-A488-33D82CA1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REPL</a:t>
            </a:r>
          </a:p>
        </p:txBody>
      </p:sp>
    </p:spTree>
    <p:extLst>
      <p:ext uri="{BB962C8B-B14F-4D97-AF65-F5344CB8AC3E}">
        <p14:creationId xmlns:p14="http://schemas.microsoft.com/office/powerpoint/2010/main" val="224167747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53997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[Route(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"[controller]"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WeatherForecastController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"{city}"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WeatherForecast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Get(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city)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(city?.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TrimEnd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"Redmond"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StringComparison.OrdinalIgnoreCase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$"Weather forecast unavailable for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{city}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(city));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GetWeather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().First();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Exception Page plain text support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DF6D9C-8714-4FD7-9CBC-2DC295BEA6B5}"/>
              </a:ext>
            </a:extLst>
          </p:cNvPr>
          <p:cNvSpPr/>
          <p:nvPr/>
        </p:nvSpPr>
        <p:spPr bwMode="auto">
          <a:xfrm>
            <a:off x="2011843" y="4603835"/>
            <a:ext cx="8886680" cy="672406"/>
          </a:xfrm>
          <a:prstGeom prst="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841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B748D1-4C2C-4DB4-A601-E4DD2BC3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7" y="19351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AB48A-CF5F-4D1D-9419-81808520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07024"/>
          </a:xfrm>
        </p:spPr>
        <p:txBody>
          <a:bodyPr/>
          <a:lstStyle/>
          <a:p>
            <a:pPr marL="336145" lvl="1" indent="0">
              <a:buNone/>
            </a:pPr>
            <a:endParaRPr lang="en-US" dirty="0"/>
          </a:p>
          <a:p>
            <a:pPr marL="33614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EC639-3C23-4545-905C-F9F7DAB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Plain-text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C7983-CD80-4D73-995C-604630A4E5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B12238-CBBE-45B0-AD28-0F48E2F9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455845"/>
              </p:ext>
            </p:extLst>
          </p:nvPr>
        </p:nvGraphicFramePr>
        <p:xfrm>
          <a:off x="3354806" y="1830943"/>
          <a:ext cx="8497560" cy="435515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9756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942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https://localhost:5001/weatherforecast&gt; GET Chicago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HTTP/1.1 500 Internal Server Error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Content-Type: text/plain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Date: Wed, 02 Oct 2019 01:50:48 GMT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Server: Kestrel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Transfer-Encoding: chunked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System.ArgumentException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: Weather forecast unavailable for Chicago. (Parameter 'city')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at WebApplication3.Controllers.WeatherForecastController.Get(String city) in C:\Users\scaddie\source\repos\WebApplication3\Controllers\WeatherForecastController.cs:line 35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at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lambda_method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(Closure , Object , Object[] )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at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Microsoft.Extensions.Internal.ObjectMethodExecutor.Execute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(Object target, Object[] parameters)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6227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C97B6E7-EB3E-4FB8-9315-7B6EC6471E2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cmd</a:t>
            </a:r>
            <a:r>
              <a:rPr lang="en-US" b="1" kern="0" dirty="0">
                <a:solidFill>
                  <a:schemeClr val="bg1"/>
                </a:solidFill>
                <a:latin typeface="Segoe UI Light"/>
              </a:rPr>
              <a:t> - </a:t>
            </a: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httprepl</a:t>
            </a:r>
            <a:r>
              <a:rPr lang="en-US" b="1" kern="0" dirty="0">
                <a:solidFill>
                  <a:schemeClr val="bg1"/>
                </a:solidFill>
                <a:latin typeface="Segoe UI Light"/>
              </a:rPr>
              <a:t>    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2467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B748D1-4C2C-4DB4-A601-E4DD2BC3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7" y="19351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AB48A-CF5F-4D1D-9419-81808520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07024"/>
          </a:xfrm>
        </p:spPr>
        <p:txBody>
          <a:bodyPr/>
          <a:lstStyle/>
          <a:p>
            <a:pPr marL="336145" lvl="1" indent="0">
              <a:buNone/>
            </a:pPr>
            <a:endParaRPr lang="en-US" dirty="0"/>
          </a:p>
          <a:p>
            <a:pPr marL="33614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EC639-3C23-4545-905C-F9F7DAB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response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C7983-CD80-4D73-995C-604630A4E5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B12238-CBBE-45B0-AD28-0F48E2F9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167908"/>
              </p:ext>
            </p:extLst>
          </p:nvPr>
        </p:nvGraphicFramePr>
        <p:xfrm>
          <a:off x="3354806" y="1830943"/>
          <a:ext cx="8497560" cy="4355154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9756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942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https://localhost:5001/weatherforecast&gt; GET Chicago -h Accept=text/html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HTTP/1.1 500 Internal Server Error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Content-Type: text/html; charset=utf-8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Date: Wed, 02 Oct 2019 02:07:06 GMT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Server: Kestrel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Transfer-Encoding: chunked</a:t>
                      </a:r>
                    </a:p>
                    <a:p>
                      <a:endParaRPr lang="en-US" sz="1600" dirty="0">
                        <a:solidFill>
                          <a:srgbClr val="0000FF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&lt;!DOCTYPE html []&gt;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&lt;html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lang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en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 </a:t>
                      </a:r>
                      <a:r>
                        <a:rPr lang="en-US" sz="16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xmlns</a:t>
                      </a:r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="http://www.w3.org/1999/xhtml"&gt;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&lt;head&gt;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&lt;meta charset="utf-8" /&gt;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&lt;title&gt;Internal Server Error&lt;/title&gt;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&lt;style&gt;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    body {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font-family: 'Segoe UI', Tahoma, Arial, Helvetica, sans-serif;</a:t>
                      </a:r>
                    </a:p>
                    <a:p>
                      <a:r>
                        <a:rPr lang="en-US" sz="16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font-size: .813em;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6227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C97B6E7-EB3E-4FB8-9315-7B6EC6471E2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cmd</a:t>
            </a:r>
            <a:r>
              <a:rPr lang="en-US" b="1" kern="0" dirty="0">
                <a:solidFill>
                  <a:schemeClr val="bg1"/>
                </a:solidFill>
                <a:latin typeface="Segoe UI Light"/>
              </a:rPr>
              <a:t> - </a:t>
            </a: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httprepl</a:t>
            </a:r>
            <a:r>
              <a:rPr lang="en-US" b="1" kern="0" dirty="0">
                <a:solidFill>
                  <a:schemeClr val="bg1"/>
                </a:solidFill>
                <a:latin typeface="Segoe UI Light"/>
              </a:rPr>
              <a:t>    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33A772-4FC9-4731-9A2E-D30B074C8C17}"/>
              </a:ext>
            </a:extLst>
          </p:cNvPr>
          <p:cNvSpPr/>
          <p:nvPr/>
        </p:nvSpPr>
        <p:spPr bwMode="auto">
          <a:xfrm>
            <a:off x="9164286" y="1755407"/>
            <a:ext cx="2241650" cy="446567"/>
          </a:xfrm>
          <a:prstGeom prst="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5312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59DA8-289E-4014-856D-BBB188489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718821"/>
          </a:xfrm>
        </p:spPr>
        <p:txBody>
          <a:bodyPr/>
          <a:lstStyle/>
          <a:p>
            <a:r>
              <a:rPr lang="en-US" dirty="0"/>
              <a:t>Contract-based RPC services</a:t>
            </a:r>
          </a:p>
          <a:p>
            <a:r>
              <a:rPr lang="en-US" dirty="0"/>
              <a:t>Messages sent/received via HTTP/2</a:t>
            </a:r>
          </a:p>
          <a:p>
            <a:r>
              <a:rPr lang="en-US" dirty="0"/>
              <a:t>Services &amp; messages defined with </a:t>
            </a:r>
            <a:r>
              <a:rPr lang="en-US" dirty="0" err="1"/>
              <a:t>Protobuf</a:t>
            </a:r>
            <a:endParaRPr lang="en-US" dirty="0"/>
          </a:p>
          <a:p>
            <a:r>
              <a:rPr lang="en-US" dirty="0"/>
              <a:t>Binary serialization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0DE05F-17CB-4555-8453-8ADAF385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gRPC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9143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E3E37F-1BDC-4D85-A727-04C9469BE6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40945-7137-4CD0-806E-2E84443AE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 services</a:t>
            </a:r>
          </a:p>
        </p:txBody>
      </p:sp>
    </p:spTree>
    <p:extLst>
      <p:ext uri="{BB962C8B-B14F-4D97-AF65-F5344CB8AC3E}">
        <p14:creationId xmlns:p14="http://schemas.microsoft.com/office/powerpoint/2010/main" val="130941002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automatic reconnects</a:t>
            </a:r>
          </a:p>
        </p:txBody>
      </p:sp>
    </p:spTree>
    <p:extLst>
      <p:ext uri="{BB962C8B-B14F-4D97-AF65-F5344CB8AC3E}">
        <p14:creationId xmlns:p14="http://schemas.microsoft.com/office/powerpoint/2010/main" val="313093599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185267-2143-48CE-9B03-19683FC5F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373651"/>
          </a:xfrm>
        </p:spPr>
        <p:txBody>
          <a:bodyPr/>
          <a:lstStyle/>
          <a:p>
            <a:r>
              <a:rPr lang="en-US" dirty="0"/>
              <a:t>dotnet --roll-forward &lt;setting&gt;</a:t>
            </a:r>
          </a:p>
          <a:p>
            <a:endParaRPr lang="en-US" dirty="0"/>
          </a:p>
          <a:p>
            <a:r>
              <a:rPr lang="en-US" dirty="0" err="1"/>
              <a:t>LatestPatch</a:t>
            </a:r>
            <a:endParaRPr lang="en-US" dirty="0"/>
          </a:p>
          <a:p>
            <a:r>
              <a:rPr lang="en-US" dirty="0"/>
              <a:t>Minor</a:t>
            </a:r>
          </a:p>
          <a:p>
            <a:r>
              <a:rPr lang="en-US" dirty="0" err="1"/>
              <a:t>LatestMinor</a:t>
            </a:r>
            <a:endParaRPr lang="en-US" dirty="0"/>
          </a:p>
          <a:p>
            <a:r>
              <a:rPr lang="en-US" dirty="0"/>
              <a:t>Major</a:t>
            </a:r>
          </a:p>
          <a:p>
            <a:r>
              <a:rPr lang="en-US" dirty="0" err="1"/>
              <a:t>LatestMajor</a:t>
            </a:r>
            <a:endParaRPr lang="en-US" dirty="0"/>
          </a:p>
          <a:p>
            <a:r>
              <a:rPr lang="en-US" dirty="0"/>
              <a:t>Disable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B18EAB-D86E-4B2E-B6E3-B3C32EE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global.json</a:t>
            </a:r>
            <a:r>
              <a:rPr lang="en-US" dirty="0"/>
              <a:t> enhancements</a:t>
            </a:r>
          </a:p>
        </p:txBody>
      </p:sp>
    </p:spTree>
    <p:extLst>
      <p:ext uri="{BB962C8B-B14F-4D97-AF65-F5344CB8AC3E}">
        <p14:creationId xmlns:p14="http://schemas.microsoft.com/office/powerpoint/2010/main" val="240824657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36756-4ECC-4563-9847-79578B80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5907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5B748D1-4C2C-4DB4-A601-E4DD2BC37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317" y="1935163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7AB48A-CF5F-4D1D-9419-81808520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307024"/>
          </a:xfrm>
        </p:spPr>
        <p:txBody>
          <a:bodyPr/>
          <a:lstStyle/>
          <a:p>
            <a:pPr marL="336145" lvl="1" indent="0">
              <a:buNone/>
            </a:pPr>
            <a:endParaRPr lang="en-US" dirty="0"/>
          </a:p>
          <a:p>
            <a:pPr marL="33614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5EC639-3C23-4545-905C-F9F7DABF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Framework unsupported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8C7983-CD80-4D73-995C-604630A4E5E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60" y="-307481"/>
            <a:ext cx="11053596" cy="730200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B12238-CBBE-45B0-AD28-0F48E2F96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28129"/>
              </p:ext>
            </p:extLst>
          </p:nvPr>
        </p:nvGraphicFramePr>
        <p:xfrm>
          <a:off x="3354806" y="1830943"/>
          <a:ext cx="8466094" cy="4305162"/>
        </p:xfrm>
        <a:graphic>
          <a:graphicData uri="http://schemas.openxmlformats.org/drawingml/2006/table">
            <a:tbl>
              <a:tblPr firstRow="1" bandRow="1">
                <a:effectLst/>
              </a:tblPr>
              <a:tblGrid>
                <a:gridCol w="8466094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9428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Segoe UI Light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&lt;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netcoreapp3.0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&lt;/</a:t>
                      </a:r>
                      <a:r>
                        <a:rPr lang="en-US" sz="20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Project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  <a:tr h="362274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286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C97B6E7-EB3E-4FB8-9315-7B6EC6471E23}"/>
              </a:ext>
            </a:extLst>
          </p:cNvPr>
          <p:cNvSpPr/>
          <p:nvPr/>
        </p:nvSpPr>
        <p:spPr>
          <a:xfrm>
            <a:off x="3354806" y="1370995"/>
            <a:ext cx="1978891" cy="446567"/>
          </a:xfrm>
          <a:prstGeom prst="rect">
            <a:avLst/>
          </a:prstGeom>
          <a:solidFill>
            <a:schemeClr val="accent1"/>
          </a:solidFill>
          <a:ln w="635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 err="1">
                <a:solidFill>
                  <a:schemeClr val="bg1"/>
                </a:solidFill>
                <a:latin typeface="Segoe UI Light"/>
              </a:rPr>
              <a:t>WebApp.csproj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07686509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7C22D94-ECBE-45D1-87C4-D4A765465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7277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82660A8-AF45-4F11-96FA-F79D7809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ASP.NET Core variants</a:t>
            </a:r>
            <a:endParaRPr lang="en-US" sz="2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F2FCA4-2482-49C0-BED0-0F418AFFE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8287897"/>
              </p:ext>
            </p:extLst>
          </p:nvPr>
        </p:nvGraphicFramePr>
        <p:xfrm>
          <a:off x="507287" y="10964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207D43-8CB2-4907-8731-F34588FF0FB4}"/>
              </a:ext>
            </a:extLst>
          </p:cNvPr>
          <p:cNvSpPr/>
          <p:nvPr/>
        </p:nvSpPr>
        <p:spPr bwMode="auto">
          <a:xfrm>
            <a:off x="457200" y="1754952"/>
            <a:ext cx="1279525" cy="323850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Current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E85EC0-7EF5-4BB0-B494-3EF63575F5E1}"/>
              </a:ext>
            </a:extLst>
          </p:cNvPr>
          <p:cNvSpPr/>
          <p:nvPr/>
        </p:nvSpPr>
        <p:spPr bwMode="auto">
          <a:xfrm>
            <a:off x="457201" y="5506898"/>
            <a:ext cx="1279525" cy="32385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B61F78-F3A9-40EE-AA47-C1F46E06AFDC}"/>
              </a:ext>
            </a:extLst>
          </p:cNvPr>
          <p:cNvSpPr/>
          <p:nvPr/>
        </p:nvSpPr>
        <p:spPr bwMode="auto">
          <a:xfrm>
            <a:off x="954962" y="4254790"/>
            <a:ext cx="1279525" cy="32385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LTS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7E1B7F-B1AB-40CE-B831-BF6BD9FA1FDF}"/>
              </a:ext>
            </a:extLst>
          </p:cNvPr>
          <p:cNvSpPr/>
          <p:nvPr/>
        </p:nvSpPr>
        <p:spPr bwMode="auto">
          <a:xfrm>
            <a:off x="954962" y="3004871"/>
            <a:ext cx="1279525" cy="32385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Maint</a:t>
            </a:r>
            <a:r>
              <a:rPr lang="en-US" sz="16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3974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9342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Web SDK includes the following: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FrameworkReference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Microsoft.AspNetCore.App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2000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/>
              <a:t>Remove metapackage reference when migrating: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PackageReference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Microsoft.AspNetCore.App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ItemGroup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2000" i="1" dirty="0"/>
          </a:p>
          <a:p>
            <a:pPr marL="0" indent="0">
              <a:buNone/>
            </a:pPr>
            <a:endParaRPr lang="en-US" sz="2000" i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dirty="0"/>
              <a:t>Implicit Shared Framework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0F444-D979-4AD5-8E0B-27D178C6A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013" y="1211263"/>
            <a:ext cx="2676899" cy="36104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447D79-C010-45A3-BBBC-FE255C31E33B}"/>
              </a:ext>
            </a:extLst>
          </p:cNvPr>
          <p:cNvSpPr/>
          <p:nvPr/>
        </p:nvSpPr>
        <p:spPr bwMode="auto">
          <a:xfrm>
            <a:off x="9727474" y="3040063"/>
            <a:ext cx="1950720" cy="245856"/>
          </a:xfrm>
          <a:prstGeom prst="rect">
            <a:avLst/>
          </a:prstGeom>
          <a:noFill/>
          <a:ln w="38100">
            <a:solidFill>
              <a:schemeClr val="tx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61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/>
          <p:cNvSpPr txBox="1"/>
          <p:nvPr/>
        </p:nvSpPr>
        <p:spPr>
          <a:xfrm>
            <a:off x="-970548" y="6350081"/>
            <a:ext cx="14133096" cy="55092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RelaxedModerately" fov="4800000"/>
              <a:lightRig rig="threePt" dir="t"/>
            </a:scene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Episode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 NEW RELEASE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D800"/>
              </a:solidFill>
              <a:effectLst>
                <a:glow rad="101600">
                  <a:srgbClr val="FFD800">
                    <a:alpha val="20000"/>
                  </a:srgbClr>
                </a:glow>
              </a:effectLst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It is a period of assembly removal from the ASP.NET Core shared f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ramework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FD800"/>
                </a:solidFill>
                <a:effectLst>
                  <a:glow rad="101600">
                    <a:srgbClr val="FFD800">
                      <a:alpha val="20000"/>
                    </a:srgbClr>
                  </a:glo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. Caffeinated engineers, working from a building in Redmond, have made tough decisions…</a:t>
            </a:r>
          </a:p>
        </p:txBody>
      </p:sp>
      <p:sp>
        <p:nvSpPr>
          <p:cNvPr id="2" name="Stars"/>
          <p:cNvSpPr/>
          <p:nvPr/>
        </p:nvSpPr>
        <p:spPr>
          <a:xfrm>
            <a:off x="0" y="0"/>
            <a:ext cx="12192000" cy="42672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64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-1.26667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7"/>
                                        </p:tgtEl>
                                      </p:cBhvr>
                                      <p:by x="10000" y="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4046236"/>
          </a:xfrm>
        </p:spPr>
        <p:txBody>
          <a:bodyPr/>
          <a:lstStyle/>
          <a:p>
            <a:r>
              <a:rPr lang="en-US" dirty="0"/>
              <a:t>Json.NET</a:t>
            </a:r>
          </a:p>
          <a:p>
            <a:r>
              <a:rPr lang="en-US" dirty="0" err="1"/>
              <a:t>Microsoft.AspNet.WebApi.Client</a:t>
            </a:r>
            <a:endParaRPr lang="en-US" dirty="0"/>
          </a:p>
          <a:p>
            <a:r>
              <a:rPr lang="en-US" dirty="0"/>
              <a:t>Roslyn (</a:t>
            </a:r>
            <a:r>
              <a:rPr lang="en-US" dirty="0" err="1"/>
              <a:t>Microsoft.CodeAnalysis</a:t>
            </a:r>
            <a:r>
              <a:rPr lang="en-US" dirty="0"/>
              <a:t>.*)</a:t>
            </a:r>
          </a:p>
          <a:p>
            <a:r>
              <a:rPr lang="en-US" dirty="0"/>
              <a:t>EF Core</a:t>
            </a:r>
          </a:p>
          <a:p>
            <a:r>
              <a:rPr lang="en-US" dirty="0"/>
              <a:t>Social auth</a:t>
            </a:r>
          </a:p>
          <a:p>
            <a:r>
              <a:rPr lang="en-US" dirty="0"/>
              <a:t>Node Services &amp; SPA Services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removed from Shared Framework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11B705AC-092B-4594-A799-E45B35B9B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42" y="4692177"/>
            <a:ext cx="2037833" cy="20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5673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3137B-908B-4DB6-A691-2FFD6B2A03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009DED-7967-4332-B114-17A60545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Framework: 2.2 </a:t>
            </a:r>
            <a:r>
              <a:rPr lang="en-US" dirty="0"/>
              <a:t>vs. 3.0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7EAC3E9-1B7D-4116-BCFA-98B35E86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38" y="1189176"/>
            <a:ext cx="11704637" cy="42401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96746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6575" y="288925"/>
            <a:ext cx="11655425" cy="900113"/>
          </a:xfrm>
        </p:spPr>
        <p:txBody>
          <a:bodyPr/>
          <a:lstStyle/>
          <a:p>
            <a:pPr algn="r"/>
            <a:r>
              <a:rPr lang="en-US" dirty="0"/>
              <a:t>C# 8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33AD9B-2182-4E8F-BF10-E941E60451ED}"/>
              </a:ext>
            </a:extLst>
          </p:cNvPr>
          <p:cNvSpPr/>
          <p:nvPr/>
        </p:nvSpPr>
        <p:spPr bwMode="auto">
          <a:xfrm>
            <a:off x="0" y="1304925"/>
            <a:ext cx="5572125" cy="40767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F66BC-0598-4935-8E09-21B54D265B79}"/>
              </a:ext>
            </a:extLst>
          </p:cNvPr>
          <p:cNvSpPr/>
          <p:nvPr/>
        </p:nvSpPr>
        <p:spPr>
          <a:xfrm>
            <a:off x="13536" y="1327338"/>
            <a:ext cx="5747502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50" dirty="0" err="1">
                <a:solidFill>
                  <a:srgbClr val="A31515"/>
                </a:solidFill>
                <a:latin typeface="Consolas" panose="020B0609020204030204" pitchFamily="49" charset="0"/>
              </a:rPr>
              <a:t>asyncsale</a:t>
            </a:r>
            <a:r>
              <a:rPr lang="en-US" sz="17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IAsyncEnumerable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&lt;Product&gt; 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GetOnSaleProductsAsync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    var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products = _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repo.GetProductsAsync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7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(var product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products)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7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product.IsOnSale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7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product;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7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4031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54F6B1-9A29-47D2-8AA6-EA9FFD02B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FEFBB-5DFC-4490-BA6A-1BC45DEA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System.Text.Json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3282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Dotnet">
      <a:dk1>
        <a:srgbClr val="505050"/>
      </a:dk1>
      <a:lt1>
        <a:srgbClr val="FFFFFF"/>
      </a:lt1>
      <a:dk2>
        <a:srgbClr val="32145A"/>
      </a:dk2>
      <a:lt2>
        <a:srgbClr val="F2F2F2"/>
      </a:lt2>
      <a:accent1>
        <a:srgbClr val="511C74"/>
      </a:accent1>
      <a:accent2>
        <a:srgbClr val="0078D7"/>
      </a:accent2>
      <a:accent3>
        <a:srgbClr val="00827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Connect_2016_SlideTemplate.potx" id="{C234CE7A-26D5-49BB-B05A-16F212610622}" vid="{5650B0BA-FAE4-45A0-B96B-B7C7DED0CDEA}"/>
    </a:ext>
  </a:extLst>
</a:theme>
</file>

<file path=ppt/theme/theme2.xml><?xml version="1.0" encoding="utf-8"?>
<a:theme xmlns:a="http://schemas.openxmlformats.org/drawingml/2006/main" name="Office Theme">
  <a:themeElements>
    <a:clrScheme name="Colorful">
      <a:dk1>
        <a:srgbClr val="34495E"/>
      </a:dk1>
      <a:lt1>
        <a:srgbClr val="FFFFFF"/>
      </a:lt1>
      <a:dk2>
        <a:srgbClr val="555E5F"/>
      </a:dk2>
      <a:lt2>
        <a:srgbClr val="E8EAEC"/>
      </a:lt2>
      <a:accent1>
        <a:srgbClr val="2980B9"/>
      </a:accent1>
      <a:accent2>
        <a:srgbClr val="7BBC00"/>
      </a:accent2>
      <a:accent3>
        <a:srgbClr val="E67E22"/>
      </a:accent3>
      <a:accent4>
        <a:srgbClr val="E74C3C"/>
      </a:accent4>
      <a:accent5>
        <a:srgbClr val="7F8C8D"/>
      </a:accent5>
      <a:accent6>
        <a:srgbClr val="34495E"/>
      </a:accent6>
      <a:hlink>
        <a:srgbClr val="216593"/>
      </a:hlink>
      <a:folHlink>
        <a:srgbClr val="9B59B6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hapechef-template.potx" id="{9970A3B7-A654-46BA-BFF1-024B6A3DC3EF}" vid="{FE8157D9-9DDF-49A0-8EFC-22372CBBA8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Properties xmlns="http://schemas.microsoft.com/sharepoint/v3" xsi:nil="true"/>
    <_ip_UnifiedCompliancePolicyUIAction xmlns="http://schemas.microsoft.com/sharepoint/v3" xsi:nil="true"/>
    <LastSharedByUser xmlns="11245976-3b4d-4794-a754-317688483df2">jogallow@microsoft.com</LastSharedByUser>
    <SharedWithUsers xmlns="11245976-3b4d-4794-a754-317688483df2">
      <UserInfo>
        <DisplayName>Martin Woodward</DisplayName>
        <AccountId>67</AccountId>
        <AccountType/>
      </UserInfo>
    </SharedWithUsers>
    <LastSharedByTime xmlns="11245976-3b4d-4794-a754-317688483df2">2018-03-16T04:12:59+00:00</LastSharedByTim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F88B0CCF1BBA489747F146E6B5E06D" ma:contentTypeVersion="11" ma:contentTypeDescription="Create a new document." ma:contentTypeScope="" ma:versionID="4679f38185fefde8b23806f702b522cc">
  <xsd:schema xmlns:xsd="http://www.w3.org/2001/XMLSchema" xmlns:xs="http://www.w3.org/2001/XMLSchema" xmlns:p="http://schemas.microsoft.com/office/2006/metadata/properties" xmlns:ns1="http://schemas.microsoft.com/sharepoint/v3" xmlns:ns2="569b343d-e775-480b-9b2b-6a6986deb9b0" xmlns:ns3="11245976-3b4d-4794-a754-317688483df2" targetNamespace="http://schemas.microsoft.com/office/2006/metadata/properties" ma:root="true" ma:fieldsID="366371b317520ec9a5ad3c1303c823ef" ns1:_="" ns2:_="" ns3:_="">
    <xsd:import namespace="http://schemas.microsoft.com/sharepoint/v3"/>
    <xsd:import namespace="569b343d-e775-480b-9b2b-6a6986deb9b0"/>
    <xsd:import namespace="11245976-3b4d-4794-a754-317688483df2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b343d-e775-480b-9b2b-6a6986deb9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7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45976-3b4d-4794-a754-317688483d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5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6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3821A7-5528-48BE-BD00-067FBFDD28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3E43D6-DB2F-4C33-A8C8-D28F777A5DE7}">
  <ds:schemaRefs>
    <ds:schemaRef ds:uri="http://schemas.microsoft.com/sharepoint/v3"/>
    <ds:schemaRef ds:uri="http://schemas.microsoft.com/office/infopath/2007/PartnerControls"/>
    <ds:schemaRef ds:uri="11245976-3b4d-4794-a754-317688483df2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569b343d-e775-480b-9b2b-6a6986deb9b0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6E8CB18-CF19-487B-A6ED-834044BC87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b343d-e775-480b-9b2b-6a6986deb9b0"/>
    <ds:schemaRef ds:uri="11245976-3b4d-4794-a754-317688483d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4225</TotalTime>
  <Words>899</Words>
  <Application>Microsoft Office PowerPoint</Application>
  <PresentationFormat>Widescreen</PresentationFormat>
  <Paragraphs>174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Consolas</vt:lpstr>
      <vt:lpstr>Segoe UI</vt:lpstr>
      <vt:lpstr>Segoe UI Light</vt:lpstr>
      <vt:lpstr>Wingdings</vt:lpstr>
      <vt:lpstr>Dotnet_Template</vt:lpstr>
      <vt:lpstr>Office Theme</vt:lpstr>
      <vt:lpstr>What’s new in ASP.NET Core 3.0</vt:lpstr>
      <vt:lpstr>.NET Framework unsupported</vt:lpstr>
      <vt:lpstr>Supported ASP.NET Core variants</vt:lpstr>
      <vt:lpstr>Implicit Shared Framework reference</vt:lpstr>
      <vt:lpstr>PowerPoint Presentation</vt:lpstr>
      <vt:lpstr>Assemblies removed from Shared Framework</vt:lpstr>
      <vt:lpstr>Shared Framework: 2.2 vs. 3.0</vt:lpstr>
      <vt:lpstr>C# 8 support</vt:lpstr>
      <vt:lpstr>System.Text.Json</vt:lpstr>
      <vt:lpstr>Endpoint routing</vt:lpstr>
      <vt:lpstr>HTTP REPL</vt:lpstr>
      <vt:lpstr>Developer Exception Page plain text support</vt:lpstr>
      <vt:lpstr>Plain-text response</vt:lpstr>
      <vt:lpstr>HTML response</vt:lpstr>
      <vt:lpstr>gRPC</vt:lpstr>
      <vt:lpstr>Worker services</vt:lpstr>
      <vt:lpstr>SignalR automatic reconnects</vt:lpstr>
      <vt:lpstr>global.json enhancements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ASP.NET Core 3.0</dc:title>
  <dc:creator>Scott Addie</dc:creator>
  <cp:lastModifiedBy>Scott Addie</cp:lastModifiedBy>
  <cp:revision>83</cp:revision>
  <dcterms:created xsi:type="dcterms:W3CDTF">2019-09-29T03:01:46Z</dcterms:created>
  <dcterms:modified xsi:type="dcterms:W3CDTF">2019-10-02T02:19:50Z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scaddie@microsoft.com</vt:lpwstr>
  </property>
  <property fmtid="{D5CDD505-2E9C-101B-9397-08002B2CF9AE}" pid="5" name="MSIP_Label_f42aa342-8706-4288-bd11-ebb85995028c_SetDate">
    <vt:lpwstr>2019-09-29T03:07:11.7159744Z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92248276-0424-4452-89b7-ccabeef9e7fc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