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64" r:id="rId4"/>
  </p:sldMasterIdLst>
  <p:notesMasterIdLst>
    <p:notesMasterId r:id="rId23"/>
  </p:notesMasterIdLst>
  <p:handoutMasterIdLst>
    <p:handoutMasterId r:id="rId24"/>
  </p:handoutMasterIdLst>
  <p:sldIdLst>
    <p:sldId id="3782" r:id="rId5"/>
    <p:sldId id="3772" r:id="rId6"/>
    <p:sldId id="3778" r:id="rId7"/>
    <p:sldId id="3784" r:id="rId8"/>
    <p:sldId id="3796" r:id="rId9"/>
    <p:sldId id="3776" r:id="rId10"/>
    <p:sldId id="3793" r:id="rId11"/>
    <p:sldId id="3792" r:id="rId12"/>
    <p:sldId id="3780" r:id="rId13"/>
    <p:sldId id="3774" r:id="rId14"/>
    <p:sldId id="3779" r:id="rId15"/>
    <p:sldId id="3794" r:id="rId16"/>
    <p:sldId id="3775" r:id="rId17"/>
    <p:sldId id="3787" r:id="rId18"/>
    <p:sldId id="3788" r:id="rId19"/>
    <p:sldId id="3789" r:id="rId20"/>
    <p:sldId id="3795" r:id="rId21"/>
    <p:sldId id="326" r:id="rId22"/>
  </p:sldIdLst>
  <p:sldSz cx="12436475" cy="6994525"/>
  <p:notesSz cx="6858000" cy="9144000"/>
  <p:defaultTextStyle>
    <a:defPPr>
      <a:defRPr lang="en-US"/>
    </a:defPPr>
    <a:lvl1pPr marL="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1pPr>
    <a:lvl2pPr marL="46634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2pPr>
    <a:lvl3pPr marL="93268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3pPr>
    <a:lvl4pPr marL="139903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4pPr>
    <a:lvl5pPr marL="1865376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5pPr>
    <a:lvl6pPr marL="233172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6pPr>
    <a:lvl7pPr marL="279806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7pPr>
    <a:lvl8pPr marL="326440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8pPr>
    <a:lvl9pPr marL="373075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CC52222-EEFB-42B6-90E5-8E2490915D26}">
          <p14:sldIdLst>
            <p14:sldId id="3782"/>
            <p14:sldId id="3772"/>
            <p14:sldId id="3778"/>
            <p14:sldId id="3784"/>
            <p14:sldId id="3796"/>
            <p14:sldId id="3776"/>
            <p14:sldId id="3793"/>
            <p14:sldId id="3792"/>
            <p14:sldId id="3780"/>
            <p14:sldId id="3774"/>
            <p14:sldId id="3779"/>
            <p14:sldId id="3794"/>
            <p14:sldId id="3775"/>
            <p14:sldId id="3787"/>
            <p14:sldId id="3788"/>
            <p14:sldId id="3789"/>
            <p14:sldId id="3795"/>
            <p14:sldId id="32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yne Meyer" initials="WM" lastIdx="4" clrIdx="0">
    <p:extLst/>
  </p:cmAuthor>
  <p:cmAuthor id="2" name="Nicolette Sharp (Prime 8)" initials="NS(8" lastIdx="4" clrIdx="1">
    <p:extLst/>
  </p:cmAuthor>
  <p:cmAuthor id="3" name="Sam Guckenheimer" initials="SG" lastIdx="2" clrIdx="2">
    <p:extLst>
      <p:ext uri="{19B8F6BF-5375-455C-9EA6-DF929625EA0E}">
        <p15:presenceInfo xmlns:p15="http://schemas.microsoft.com/office/powerpoint/2012/main" userId="S::samgu@microsoft.com::15ff1f82-b3d1-450b-8bfc-848e5572c8a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737373"/>
    <a:srgbClr val="008272"/>
    <a:srgbClr val="EAEAEA"/>
    <a:srgbClr val="0078D7"/>
    <a:srgbClr val="2560E0"/>
    <a:srgbClr val="CB2E6D"/>
    <a:srgbClr val="854CC7"/>
    <a:srgbClr val="D83B01"/>
    <a:srgbClr val="00B2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7709" autoAdjust="0"/>
  </p:normalViewPr>
  <p:slideViewPr>
    <p:cSldViewPr snapToGrid="0">
      <p:cViewPr varScale="1">
        <p:scale>
          <a:sx n="83" d="100"/>
          <a:sy n="83" d="100"/>
        </p:scale>
        <p:origin x="618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D9BD7A-2836-4B3C-A416-04B5A732F0D9}" type="doc">
      <dgm:prSet loTypeId="urn:microsoft.com/office/officeart/2005/8/layout/orgChart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38EB9F4-4665-4C1E-846C-6E1E341D949D}">
      <dgm:prSet phldrT="[Text]" custT="1"/>
      <dgm:spPr/>
      <dgm:t>
        <a:bodyPr/>
        <a:lstStyle/>
        <a:p>
          <a:endParaRPr lang="en-US" sz="1800" dirty="0"/>
        </a:p>
        <a:p>
          <a:r>
            <a:rPr lang="en-US" sz="1800" dirty="0" err="1"/>
            <a:t>Microsoft.AspNetCore.App</a:t>
          </a:r>
          <a:endParaRPr lang="en-US" sz="1800" dirty="0"/>
        </a:p>
      </dgm:t>
    </dgm:pt>
    <dgm:pt modelId="{D61467DA-2D55-4DBD-8921-167F1F68A46A}" type="parTrans" cxnId="{F98EF6D6-6CD9-499C-89A8-CB8F51635399}">
      <dgm:prSet/>
      <dgm:spPr/>
      <dgm:t>
        <a:bodyPr/>
        <a:lstStyle/>
        <a:p>
          <a:endParaRPr lang="en-US"/>
        </a:p>
      </dgm:t>
    </dgm:pt>
    <dgm:pt modelId="{FF93CF4C-AD44-433A-8DB8-05ECA3786B07}" type="sibTrans" cxnId="{F98EF6D6-6CD9-499C-89A8-CB8F51635399}">
      <dgm:prSet/>
      <dgm:spPr/>
      <dgm:t>
        <a:bodyPr/>
        <a:lstStyle/>
        <a:p>
          <a:endParaRPr lang="en-US"/>
        </a:p>
      </dgm:t>
    </dgm:pt>
    <dgm:pt modelId="{9BCBE79B-3953-4C30-A2DC-FDC47EA0AAB3}">
      <dgm:prSet phldrT="[Text]" custT="1"/>
      <dgm:spPr/>
      <dgm:t>
        <a:bodyPr/>
        <a:lstStyle/>
        <a:p>
          <a:r>
            <a:rPr lang="en-US" sz="1800" dirty="0" err="1"/>
            <a:t>Microsoft.AspNetCore</a:t>
          </a:r>
          <a:endParaRPr lang="en-US" sz="1800" dirty="0"/>
        </a:p>
        <a:p>
          <a:r>
            <a:rPr lang="en-US" sz="1800" dirty="0"/>
            <a:t>.</a:t>
          </a:r>
          <a:r>
            <a:rPr lang="en-US" sz="1800" dirty="0" err="1"/>
            <a:t>SignalR</a:t>
          </a:r>
          <a:endParaRPr lang="en-US" sz="1800" dirty="0"/>
        </a:p>
      </dgm:t>
    </dgm:pt>
    <dgm:pt modelId="{3BC9D91F-45CB-44EE-B9EA-F303BADEF208}" type="parTrans" cxnId="{7164523E-2944-4C96-80E6-FF653650BEF1}">
      <dgm:prSet/>
      <dgm:spPr/>
      <dgm:t>
        <a:bodyPr/>
        <a:lstStyle/>
        <a:p>
          <a:endParaRPr lang="en-US"/>
        </a:p>
      </dgm:t>
    </dgm:pt>
    <dgm:pt modelId="{08F58D66-0237-461E-BB2C-714D6573460E}" type="sibTrans" cxnId="{7164523E-2944-4C96-80E6-FF653650BEF1}">
      <dgm:prSet/>
      <dgm:spPr/>
      <dgm:t>
        <a:bodyPr/>
        <a:lstStyle/>
        <a:p>
          <a:endParaRPr lang="en-US"/>
        </a:p>
      </dgm:t>
    </dgm:pt>
    <dgm:pt modelId="{D05045AA-197C-4082-8A4D-E87144C33532}">
      <dgm:prSet phldrT="[Text]" custT="1"/>
      <dgm:spPr/>
      <dgm:t>
        <a:bodyPr/>
        <a:lstStyle/>
        <a:p>
          <a:r>
            <a:rPr lang="en-US" sz="1800" dirty="0" err="1"/>
            <a:t>Microsoft.AspNetCore</a:t>
          </a:r>
          <a:endParaRPr lang="en-US" sz="1800" dirty="0"/>
        </a:p>
        <a:p>
          <a:r>
            <a:rPr lang="en-US" sz="1800" dirty="0"/>
            <a:t>.</a:t>
          </a:r>
          <a:r>
            <a:rPr lang="en-US" sz="1800" dirty="0" err="1"/>
            <a:t>SignalR.Common</a:t>
          </a:r>
          <a:endParaRPr lang="en-US" sz="1800" dirty="0"/>
        </a:p>
      </dgm:t>
    </dgm:pt>
    <dgm:pt modelId="{BE2B3239-603E-4592-8D6A-08CE214FA41D}" type="parTrans" cxnId="{D968B054-4AB5-4047-B3C3-AB45E053C343}">
      <dgm:prSet/>
      <dgm:spPr/>
      <dgm:t>
        <a:bodyPr/>
        <a:lstStyle/>
        <a:p>
          <a:endParaRPr lang="en-US"/>
        </a:p>
      </dgm:t>
    </dgm:pt>
    <dgm:pt modelId="{CBD1E0D6-60AC-4671-8481-7F9187FC4943}" type="sibTrans" cxnId="{D968B054-4AB5-4047-B3C3-AB45E053C343}">
      <dgm:prSet/>
      <dgm:spPr/>
      <dgm:t>
        <a:bodyPr/>
        <a:lstStyle/>
        <a:p>
          <a:endParaRPr lang="en-US"/>
        </a:p>
      </dgm:t>
    </dgm:pt>
    <dgm:pt modelId="{590225AC-D99B-45EA-AA78-2714C3FA41FC}">
      <dgm:prSet phldrT="[Text]" custT="1"/>
      <dgm:spPr/>
      <dgm:t>
        <a:bodyPr/>
        <a:lstStyle/>
        <a:p>
          <a:r>
            <a:rPr lang="en-US" sz="1800" dirty="0" err="1"/>
            <a:t>Microsoft.AspNetCore</a:t>
          </a:r>
          <a:endParaRPr lang="en-US" sz="1800" dirty="0"/>
        </a:p>
        <a:p>
          <a:r>
            <a:rPr lang="en-US" sz="1800" dirty="0"/>
            <a:t>.</a:t>
          </a:r>
          <a:r>
            <a:rPr lang="en-US" sz="1800" dirty="0" err="1"/>
            <a:t>SignalR.Core</a:t>
          </a:r>
          <a:endParaRPr lang="en-US" sz="1800" dirty="0"/>
        </a:p>
      </dgm:t>
    </dgm:pt>
    <dgm:pt modelId="{2E6101FE-0319-4AC6-9A7B-8E2D5E5B42A8}" type="parTrans" cxnId="{29FB1026-85AA-483B-BFE4-2204D63BD15D}">
      <dgm:prSet/>
      <dgm:spPr/>
      <dgm:t>
        <a:bodyPr/>
        <a:lstStyle/>
        <a:p>
          <a:endParaRPr lang="en-US"/>
        </a:p>
      </dgm:t>
    </dgm:pt>
    <dgm:pt modelId="{E15653CA-1213-4F4D-BE5F-0F494C33698D}" type="sibTrans" cxnId="{29FB1026-85AA-483B-BFE4-2204D63BD15D}">
      <dgm:prSet/>
      <dgm:spPr/>
      <dgm:t>
        <a:bodyPr/>
        <a:lstStyle/>
        <a:p>
          <a:endParaRPr lang="en-US"/>
        </a:p>
      </dgm:t>
    </dgm:pt>
    <dgm:pt modelId="{3DF7E579-A08E-4E32-BD9E-5A48F146AE04}">
      <dgm:prSet phldrT="[Text]" custT="1"/>
      <dgm:spPr/>
      <dgm:t>
        <a:bodyPr/>
        <a:lstStyle/>
        <a:p>
          <a:r>
            <a:rPr lang="en-US" sz="1800" dirty="0" err="1"/>
            <a:t>Microsoft.AspNetCore</a:t>
          </a:r>
          <a:endParaRPr lang="en-US" sz="1800" dirty="0"/>
        </a:p>
        <a:p>
          <a:r>
            <a:rPr lang="en-US" sz="1800" dirty="0"/>
            <a:t>.</a:t>
          </a:r>
          <a:r>
            <a:rPr lang="en-US" sz="1800" dirty="0" err="1"/>
            <a:t>SignalR.Protocols.Json</a:t>
          </a:r>
          <a:endParaRPr lang="en-US" sz="1800" dirty="0"/>
        </a:p>
      </dgm:t>
    </dgm:pt>
    <dgm:pt modelId="{14D15B9B-96DB-4877-91A4-A9FD0F724F4A}" type="parTrans" cxnId="{F3B81AA5-BD4F-4F4C-825A-7BCEBAF4BE4F}">
      <dgm:prSet/>
      <dgm:spPr/>
      <dgm:t>
        <a:bodyPr/>
        <a:lstStyle/>
        <a:p>
          <a:endParaRPr lang="en-US"/>
        </a:p>
      </dgm:t>
    </dgm:pt>
    <dgm:pt modelId="{54C2B90F-03A3-466D-84D4-FB371E745006}" type="sibTrans" cxnId="{F3B81AA5-BD4F-4F4C-825A-7BCEBAF4BE4F}">
      <dgm:prSet/>
      <dgm:spPr/>
      <dgm:t>
        <a:bodyPr/>
        <a:lstStyle/>
        <a:p>
          <a:endParaRPr lang="en-US"/>
        </a:p>
      </dgm:t>
    </dgm:pt>
    <dgm:pt modelId="{A8519931-C0C5-4B53-9F2B-F409979F363B}" type="pres">
      <dgm:prSet presAssocID="{05D9BD7A-2836-4B3C-A416-04B5A732F0D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EE70059-437C-4D87-B3A7-85FB7E6AE27A}" type="pres">
      <dgm:prSet presAssocID="{D38EB9F4-4665-4C1E-846C-6E1E341D949D}" presName="hierRoot1" presStyleCnt="0">
        <dgm:presLayoutVars>
          <dgm:hierBranch val="init"/>
        </dgm:presLayoutVars>
      </dgm:prSet>
      <dgm:spPr/>
    </dgm:pt>
    <dgm:pt modelId="{E77D7A41-3EF9-4DC4-A424-0B8C6F5F416E}" type="pres">
      <dgm:prSet presAssocID="{D38EB9F4-4665-4C1E-846C-6E1E341D949D}" presName="rootComposite1" presStyleCnt="0"/>
      <dgm:spPr/>
    </dgm:pt>
    <dgm:pt modelId="{29AF9434-F7A1-4CEC-86DD-20571FB86BEC}" type="pres">
      <dgm:prSet presAssocID="{D38EB9F4-4665-4C1E-846C-6E1E341D949D}" presName="rootText1" presStyleLbl="node0" presStyleIdx="0" presStyleCnt="1" custScaleX="119288">
        <dgm:presLayoutVars>
          <dgm:chPref val="3"/>
        </dgm:presLayoutVars>
      </dgm:prSet>
      <dgm:spPr/>
    </dgm:pt>
    <dgm:pt modelId="{5EF78469-8BB5-4002-BA51-F8006C64A046}" type="pres">
      <dgm:prSet presAssocID="{D38EB9F4-4665-4C1E-846C-6E1E341D949D}" presName="rootConnector1" presStyleLbl="node1" presStyleIdx="0" presStyleCnt="0"/>
      <dgm:spPr/>
    </dgm:pt>
    <dgm:pt modelId="{9286BA30-3F9D-4E53-8BB1-8203734598CD}" type="pres">
      <dgm:prSet presAssocID="{D38EB9F4-4665-4C1E-846C-6E1E341D949D}" presName="hierChild2" presStyleCnt="0"/>
      <dgm:spPr/>
    </dgm:pt>
    <dgm:pt modelId="{9BCDCCC3-21CE-4D4F-88F3-83CF3F7BD354}" type="pres">
      <dgm:prSet presAssocID="{3BC9D91F-45CB-44EE-B9EA-F303BADEF208}" presName="Name37" presStyleLbl="parChTrans1D2" presStyleIdx="0" presStyleCnt="4"/>
      <dgm:spPr/>
    </dgm:pt>
    <dgm:pt modelId="{1E4D727E-0844-4EDE-9A18-DD12983D5CA0}" type="pres">
      <dgm:prSet presAssocID="{9BCBE79B-3953-4C30-A2DC-FDC47EA0AAB3}" presName="hierRoot2" presStyleCnt="0">
        <dgm:presLayoutVars>
          <dgm:hierBranch val="init"/>
        </dgm:presLayoutVars>
      </dgm:prSet>
      <dgm:spPr/>
    </dgm:pt>
    <dgm:pt modelId="{87DE8062-4CB4-41FD-AE3C-4837F6993456}" type="pres">
      <dgm:prSet presAssocID="{9BCBE79B-3953-4C30-A2DC-FDC47EA0AAB3}" presName="rootComposite" presStyleCnt="0"/>
      <dgm:spPr/>
    </dgm:pt>
    <dgm:pt modelId="{7287C516-0702-479E-8721-86BD0B03D593}" type="pres">
      <dgm:prSet presAssocID="{9BCBE79B-3953-4C30-A2DC-FDC47EA0AAB3}" presName="rootText" presStyleLbl="node2" presStyleIdx="0" presStyleCnt="4">
        <dgm:presLayoutVars>
          <dgm:chPref val="3"/>
        </dgm:presLayoutVars>
      </dgm:prSet>
      <dgm:spPr/>
    </dgm:pt>
    <dgm:pt modelId="{75EE79FB-D23C-446E-8C46-270BC8F2F78B}" type="pres">
      <dgm:prSet presAssocID="{9BCBE79B-3953-4C30-A2DC-FDC47EA0AAB3}" presName="rootConnector" presStyleLbl="node2" presStyleIdx="0" presStyleCnt="4"/>
      <dgm:spPr/>
    </dgm:pt>
    <dgm:pt modelId="{7DAF6953-0210-4CDE-8875-F504B1004899}" type="pres">
      <dgm:prSet presAssocID="{9BCBE79B-3953-4C30-A2DC-FDC47EA0AAB3}" presName="hierChild4" presStyleCnt="0"/>
      <dgm:spPr/>
    </dgm:pt>
    <dgm:pt modelId="{60198F4D-C953-435E-8984-7B68F715AF15}" type="pres">
      <dgm:prSet presAssocID="{9BCBE79B-3953-4C30-A2DC-FDC47EA0AAB3}" presName="hierChild5" presStyleCnt="0"/>
      <dgm:spPr/>
    </dgm:pt>
    <dgm:pt modelId="{C169B6BD-1B3E-4011-822C-3335E0D4B2BB}" type="pres">
      <dgm:prSet presAssocID="{BE2B3239-603E-4592-8D6A-08CE214FA41D}" presName="Name37" presStyleLbl="parChTrans1D2" presStyleIdx="1" presStyleCnt="4"/>
      <dgm:spPr/>
    </dgm:pt>
    <dgm:pt modelId="{9500628F-3A81-4ED0-8116-867F41EE3D83}" type="pres">
      <dgm:prSet presAssocID="{D05045AA-197C-4082-8A4D-E87144C33532}" presName="hierRoot2" presStyleCnt="0">
        <dgm:presLayoutVars>
          <dgm:hierBranch val="init"/>
        </dgm:presLayoutVars>
      </dgm:prSet>
      <dgm:spPr/>
    </dgm:pt>
    <dgm:pt modelId="{740C51D0-3826-4FCD-B166-EF06D39C1C5D}" type="pres">
      <dgm:prSet presAssocID="{D05045AA-197C-4082-8A4D-E87144C33532}" presName="rootComposite" presStyleCnt="0"/>
      <dgm:spPr/>
    </dgm:pt>
    <dgm:pt modelId="{9AE3EAA2-BD89-4BBA-8CEE-53A8FF677AB6}" type="pres">
      <dgm:prSet presAssocID="{D05045AA-197C-4082-8A4D-E87144C33532}" presName="rootText" presStyleLbl="node2" presStyleIdx="1" presStyleCnt="4">
        <dgm:presLayoutVars>
          <dgm:chPref val="3"/>
        </dgm:presLayoutVars>
      </dgm:prSet>
      <dgm:spPr/>
    </dgm:pt>
    <dgm:pt modelId="{4DFC7560-86B3-43E4-A8BC-550338FB2F12}" type="pres">
      <dgm:prSet presAssocID="{D05045AA-197C-4082-8A4D-E87144C33532}" presName="rootConnector" presStyleLbl="node2" presStyleIdx="1" presStyleCnt="4"/>
      <dgm:spPr/>
    </dgm:pt>
    <dgm:pt modelId="{1274EE3F-3237-41E6-B39C-A7C9F1105ED6}" type="pres">
      <dgm:prSet presAssocID="{D05045AA-197C-4082-8A4D-E87144C33532}" presName="hierChild4" presStyleCnt="0"/>
      <dgm:spPr/>
    </dgm:pt>
    <dgm:pt modelId="{7F8ECC14-201C-4AC3-8378-49023ABA0B9D}" type="pres">
      <dgm:prSet presAssocID="{D05045AA-197C-4082-8A4D-E87144C33532}" presName="hierChild5" presStyleCnt="0"/>
      <dgm:spPr/>
    </dgm:pt>
    <dgm:pt modelId="{16A12D79-A37A-474C-B3A8-8626F90E2AB6}" type="pres">
      <dgm:prSet presAssocID="{2E6101FE-0319-4AC6-9A7B-8E2D5E5B42A8}" presName="Name37" presStyleLbl="parChTrans1D2" presStyleIdx="2" presStyleCnt="4"/>
      <dgm:spPr/>
    </dgm:pt>
    <dgm:pt modelId="{5861CCCE-813E-4849-8E09-0809EDB99458}" type="pres">
      <dgm:prSet presAssocID="{590225AC-D99B-45EA-AA78-2714C3FA41FC}" presName="hierRoot2" presStyleCnt="0">
        <dgm:presLayoutVars>
          <dgm:hierBranch val="init"/>
        </dgm:presLayoutVars>
      </dgm:prSet>
      <dgm:spPr/>
    </dgm:pt>
    <dgm:pt modelId="{EA8C2F48-9959-425A-A3CC-A493A6DFCDC3}" type="pres">
      <dgm:prSet presAssocID="{590225AC-D99B-45EA-AA78-2714C3FA41FC}" presName="rootComposite" presStyleCnt="0"/>
      <dgm:spPr/>
    </dgm:pt>
    <dgm:pt modelId="{6B4F998E-6B3E-4902-8CBB-FE79412BAA87}" type="pres">
      <dgm:prSet presAssocID="{590225AC-D99B-45EA-AA78-2714C3FA41FC}" presName="rootText" presStyleLbl="node2" presStyleIdx="2" presStyleCnt="4">
        <dgm:presLayoutVars>
          <dgm:chPref val="3"/>
        </dgm:presLayoutVars>
      </dgm:prSet>
      <dgm:spPr/>
    </dgm:pt>
    <dgm:pt modelId="{586020B1-7A1A-4B8E-8EFE-F94842D90E3D}" type="pres">
      <dgm:prSet presAssocID="{590225AC-D99B-45EA-AA78-2714C3FA41FC}" presName="rootConnector" presStyleLbl="node2" presStyleIdx="2" presStyleCnt="4"/>
      <dgm:spPr/>
    </dgm:pt>
    <dgm:pt modelId="{9ECE1BAB-F5DA-4643-9A0A-078250DD8BF1}" type="pres">
      <dgm:prSet presAssocID="{590225AC-D99B-45EA-AA78-2714C3FA41FC}" presName="hierChild4" presStyleCnt="0"/>
      <dgm:spPr/>
    </dgm:pt>
    <dgm:pt modelId="{0B84AEAA-2936-48B9-9125-F14A52ADA930}" type="pres">
      <dgm:prSet presAssocID="{590225AC-D99B-45EA-AA78-2714C3FA41FC}" presName="hierChild5" presStyleCnt="0"/>
      <dgm:spPr/>
    </dgm:pt>
    <dgm:pt modelId="{EBCA90E8-2692-48E9-B6B9-1A11CF5961DC}" type="pres">
      <dgm:prSet presAssocID="{14D15B9B-96DB-4877-91A4-A9FD0F724F4A}" presName="Name37" presStyleLbl="parChTrans1D2" presStyleIdx="3" presStyleCnt="4"/>
      <dgm:spPr/>
    </dgm:pt>
    <dgm:pt modelId="{C4968EA6-1866-4D6B-B530-3AB83F8BA9EA}" type="pres">
      <dgm:prSet presAssocID="{3DF7E579-A08E-4E32-BD9E-5A48F146AE04}" presName="hierRoot2" presStyleCnt="0">
        <dgm:presLayoutVars>
          <dgm:hierBranch val="init"/>
        </dgm:presLayoutVars>
      </dgm:prSet>
      <dgm:spPr/>
    </dgm:pt>
    <dgm:pt modelId="{818FEAF8-AA52-4D0B-9134-2FA8408CB0D2}" type="pres">
      <dgm:prSet presAssocID="{3DF7E579-A08E-4E32-BD9E-5A48F146AE04}" presName="rootComposite" presStyleCnt="0"/>
      <dgm:spPr/>
    </dgm:pt>
    <dgm:pt modelId="{73E9F7E7-3403-4226-8995-72D9CFABD574}" type="pres">
      <dgm:prSet presAssocID="{3DF7E579-A08E-4E32-BD9E-5A48F146AE04}" presName="rootText" presStyleLbl="node2" presStyleIdx="3" presStyleCnt="4">
        <dgm:presLayoutVars>
          <dgm:chPref val="3"/>
        </dgm:presLayoutVars>
      </dgm:prSet>
      <dgm:spPr/>
    </dgm:pt>
    <dgm:pt modelId="{44C26E02-0EBB-4247-9BEC-857B47874196}" type="pres">
      <dgm:prSet presAssocID="{3DF7E579-A08E-4E32-BD9E-5A48F146AE04}" presName="rootConnector" presStyleLbl="node2" presStyleIdx="3" presStyleCnt="4"/>
      <dgm:spPr/>
    </dgm:pt>
    <dgm:pt modelId="{06BA9D48-C978-4AAE-8BCC-0B53A35257D1}" type="pres">
      <dgm:prSet presAssocID="{3DF7E579-A08E-4E32-BD9E-5A48F146AE04}" presName="hierChild4" presStyleCnt="0"/>
      <dgm:spPr/>
    </dgm:pt>
    <dgm:pt modelId="{36899205-D9D8-4BEA-92F9-F8FF7BE4FBA2}" type="pres">
      <dgm:prSet presAssocID="{3DF7E579-A08E-4E32-BD9E-5A48F146AE04}" presName="hierChild5" presStyleCnt="0"/>
      <dgm:spPr/>
    </dgm:pt>
    <dgm:pt modelId="{F00B0374-0E79-4656-8F63-F550A8C8CDD7}" type="pres">
      <dgm:prSet presAssocID="{D38EB9F4-4665-4C1E-846C-6E1E341D949D}" presName="hierChild3" presStyleCnt="0"/>
      <dgm:spPr/>
    </dgm:pt>
  </dgm:ptLst>
  <dgm:cxnLst>
    <dgm:cxn modelId="{9FA1C604-B2C1-4CDB-859E-F83F566DAE4B}" type="presOf" srcId="{D05045AA-197C-4082-8A4D-E87144C33532}" destId="{9AE3EAA2-BD89-4BBA-8CEE-53A8FF677AB6}" srcOrd="0" destOrd="0" presId="urn:microsoft.com/office/officeart/2005/8/layout/orgChart1"/>
    <dgm:cxn modelId="{7D97AF15-12D2-4401-8270-1C5CA17E4E1D}" type="presOf" srcId="{D38EB9F4-4665-4C1E-846C-6E1E341D949D}" destId="{5EF78469-8BB5-4002-BA51-F8006C64A046}" srcOrd="1" destOrd="0" presId="urn:microsoft.com/office/officeart/2005/8/layout/orgChart1"/>
    <dgm:cxn modelId="{5EACCF25-47C5-454B-AFC8-AC6D837FDC98}" type="presOf" srcId="{9BCBE79B-3953-4C30-A2DC-FDC47EA0AAB3}" destId="{75EE79FB-D23C-446E-8C46-270BC8F2F78B}" srcOrd="1" destOrd="0" presId="urn:microsoft.com/office/officeart/2005/8/layout/orgChart1"/>
    <dgm:cxn modelId="{29FB1026-85AA-483B-BFE4-2204D63BD15D}" srcId="{D38EB9F4-4665-4C1E-846C-6E1E341D949D}" destId="{590225AC-D99B-45EA-AA78-2714C3FA41FC}" srcOrd="2" destOrd="0" parTransId="{2E6101FE-0319-4AC6-9A7B-8E2D5E5B42A8}" sibTransId="{E15653CA-1213-4F4D-BE5F-0F494C33698D}"/>
    <dgm:cxn modelId="{3D8F5027-0A5F-4C8F-AA95-5067CCC1A5C4}" type="presOf" srcId="{3DF7E579-A08E-4E32-BD9E-5A48F146AE04}" destId="{73E9F7E7-3403-4226-8995-72D9CFABD574}" srcOrd="0" destOrd="0" presId="urn:microsoft.com/office/officeart/2005/8/layout/orgChart1"/>
    <dgm:cxn modelId="{6EE4252D-5DD6-4704-939A-D8058E76913E}" type="presOf" srcId="{590225AC-D99B-45EA-AA78-2714C3FA41FC}" destId="{586020B1-7A1A-4B8E-8EFE-F94842D90E3D}" srcOrd="1" destOrd="0" presId="urn:microsoft.com/office/officeart/2005/8/layout/orgChart1"/>
    <dgm:cxn modelId="{7164523E-2944-4C96-80E6-FF653650BEF1}" srcId="{D38EB9F4-4665-4C1E-846C-6E1E341D949D}" destId="{9BCBE79B-3953-4C30-A2DC-FDC47EA0AAB3}" srcOrd="0" destOrd="0" parTransId="{3BC9D91F-45CB-44EE-B9EA-F303BADEF208}" sibTransId="{08F58D66-0237-461E-BB2C-714D6573460E}"/>
    <dgm:cxn modelId="{6264F35F-A974-4384-9958-A691759D89C9}" type="presOf" srcId="{590225AC-D99B-45EA-AA78-2714C3FA41FC}" destId="{6B4F998E-6B3E-4902-8CBB-FE79412BAA87}" srcOrd="0" destOrd="0" presId="urn:microsoft.com/office/officeart/2005/8/layout/orgChart1"/>
    <dgm:cxn modelId="{FF447662-226E-4B6E-A008-B1658993D17C}" type="presOf" srcId="{05D9BD7A-2836-4B3C-A416-04B5A732F0D9}" destId="{A8519931-C0C5-4B53-9F2B-F409979F363B}" srcOrd="0" destOrd="0" presId="urn:microsoft.com/office/officeart/2005/8/layout/orgChart1"/>
    <dgm:cxn modelId="{82408A50-D49C-4654-8DCF-7118CFA29123}" type="presOf" srcId="{3BC9D91F-45CB-44EE-B9EA-F303BADEF208}" destId="{9BCDCCC3-21CE-4D4F-88F3-83CF3F7BD354}" srcOrd="0" destOrd="0" presId="urn:microsoft.com/office/officeart/2005/8/layout/orgChart1"/>
    <dgm:cxn modelId="{D968B054-4AB5-4047-B3C3-AB45E053C343}" srcId="{D38EB9F4-4665-4C1E-846C-6E1E341D949D}" destId="{D05045AA-197C-4082-8A4D-E87144C33532}" srcOrd="1" destOrd="0" parTransId="{BE2B3239-603E-4592-8D6A-08CE214FA41D}" sibTransId="{CBD1E0D6-60AC-4671-8481-7F9187FC4943}"/>
    <dgm:cxn modelId="{F3B81AA5-BD4F-4F4C-825A-7BCEBAF4BE4F}" srcId="{D38EB9F4-4665-4C1E-846C-6E1E341D949D}" destId="{3DF7E579-A08E-4E32-BD9E-5A48F146AE04}" srcOrd="3" destOrd="0" parTransId="{14D15B9B-96DB-4877-91A4-A9FD0F724F4A}" sibTransId="{54C2B90F-03A3-466D-84D4-FB371E745006}"/>
    <dgm:cxn modelId="{A23B2FA7-6F5D-4160-B066-F15DEA41A610}" type="presOf" srcId="{BE2B3239-603E-4592-8D6A-08CE214FA41D}" destId="{C169B6BD-1B3E-4011-822C-3335E0D4B2BB}" srcOrd="0" destOrd="0" presId="urn:microsoft.com/office/officeart/2005/8/layout/orgChart1"/>
    <dgm:cxn modelId="{A1B2CDAB-61A0-4585-8EA1-2827AF3DE1CD}" type="presOf" srcId="{D05045AA-197C-4082-8A4D-E87144C33532}" destId="{4DFC7560-86B3-43E4-A8BC-550338FB2F12}" srcOrd="1" destOrd="0" presId="urn:microsoft.com/office/officeart/2005/8/layout/orgChart1"/>
    <dgm:cxn modelId="{13C15CD2-D00E-48E8-BEEF-07F41B68582D}" type="presOf" srcId="{D38EB9F4-4665-4C1E-846C-6E1E341D949D}" destId="{29AF9434-F7A1-4CEC-86DD-20571FB86BEC}" srcOrd="0" destOrd="0" presId="urn:microsoft.com/office/officeart/2005/8/layout/orgChart1"/>
    <dgm:cxn modelId="{F98EF6D6-6CD9-499C-89A8-CB8F51635399}" srcId="{05D9BD7A-2836-4B3C-A416-04B5A732F0D9}" destId="{D38EB9F4-4665-4C1E-846C-6E1E341D949D}" srcOrd="0" destOrd="0" parTransId="{D61467DA-2D55-4DBD-8921-167F1F68A46A}" sibTransId="{FF93CF4C-AD44-433A-8DB8-05ECA3786B07}"/>
    <dgm:cxn modelId="{EE6185DF-34B9-4894-8BAB-9054E1C6FCD5}" type="presOf" srcId="{3DF7E579-A08E-4E32-BD9E-5A48F146AE04}" destId="{44C26E02-0EBB-4247-9BEC-857B47874196}" srcOrd="1" destOrd="0" presId="urn:microsoft.com/office/officeart/2005/8/layout/orgChart1"/>
    <dgm:cxn modelId="{0A7117E1-9D9D-4232-BB8F-617F46E94048}" type="presOf" srcId="{2E6101FE-0319-4AC6-9A7B-8E2D5E5B42A8}" destId="{16A12D79-A37A-474C-B3A8-8626F90E2AB6}" srcOrd="0" destOrd="0" presId="urn:microsoft.com/office/officeart/2005/8/layout/orgChart1"/>
    <dgm:cxn modelId="{C5BE3EE6-F1C7-49DE-BB5F-03B68F425CF2}" type="presOf" srcId="{14D15B9B-96DB-4877-91A4-A9FD0F724F4A}" destId="{EBCA90E8-2692-48E9-B6B9-1A11CF5961DC}" srcOrd="0" destOrd="0" presId="urn:microsoft.com/office/officeart/2005/8/layout/orgChart1"/>
    <dgm:cxn modelId="{A8A0D1F5-6972-4C6B-B94F-F5257B4D51AD}" type="presOf" srcId="{9BCBE79B-3953-4C30-A2DC-FDC47EA0AAB3}" destId="{7287C516-0702-479E-8721-86BD0B03D593}" srcOrd="0" destOrd="0" presId="urn:microsoft.com/office/officeart/2005/8/layout/orgChart1"/>
    <dgm:cxn modelId="{FE1F7091-BBDA-4A1D-8476-6F7DB722BC2A}" type="presParOf" srcId="{A8519931-C0C5-4B53-9F2B-F409979F363B}" destId="{0EE70059-437C-4D87-B3A7-85FB7E6AE27A}" srcOrd="0" destOrd="0" presId="urn:microsoft.com/office/officeart/2005/8/layout/orgChart1"/>
    <dgm:cxn modelId="{A6A8AB7C-2DC5-485B-A7C0-8400B9AB8839}" type="presParOf" srcId="{0EE70059-437C-4D87-B3A7-85FB7E6AE27A}" destId="{E77D7A41-3EF9-4DC4-A424-0B8C6F5F416E}" srcOrd="0" destOrd="0" presId="urn:microsoft.com/office/officeart/2005/8/layout/orgChart1"/>
    <dgm:cxn modelId="{AD657CF6-3BA0-4169-927C-268D65F1A134}" type="presParOf" srcId="{E77D7A41-3EF9-4DC4-A424-0B8C6F5F416E}" destId="{29AF9434-F7A1-4CEC-86DD-20571FB86BEC}" srcOrd="0" destOrd="0" presId="urn:microsoft.com/office/officeart/2005/8/layout/orgChart1"/>
    <dgm:cxn modelId="{55746FA4-00B1-40AC-A7E7-AD49750E5D9E}" type="presParOf" srcId="{E77D7A41-3EF9-4DC4-A424-0B8C6F5F416E}" destId="{5EF78469-8BB5-4002-BA51-F8006C64A046}" srcOrd="1" destOrd="0" presId="urn:microsoft.com/office/officeart/2005/8/layout/orgChart1"/>
    <dgm:cxn modelId="{4C34A8BC-BB35-4DB0-AD83-89F409C90DC5}" type="presParOf" srcId="{0EE70059-437C-4D87-B3A7-85FB7E6AE27A}" destId="{9286BA30-3F9D-4E53-8BB1-8203734598CD}" srcOrd="1" destOrd="0" presId="urn:microsoft.com/office/officeart/2005/8/layout/orgChart1"/>
    <dgm:cxn modelId="{5446C859-F036-42D5-9791-A72C0DB22780}" type="presParOf" srcId="{9286BA30-3F9D-4E53-8BB1-8203734598CD}" destId="{9BCDCCC3-21CE-4D4F-88F3-83CF3F7BD354}" srcOrd="0" destOrd="0" presId="urn:microsoft.com/office/officeart/2005/8/layout/orgChart1"/>
    <dgm:cxn modelId="{3700282A-DAEE-44A7-9D83-4B6DE5D3DBE7}" type="presParOf" srcId="{9286BA30-3F9D-4E53-8BB1-8203734598CD}" destId="{1E4D727E-0844-4EDE-9A18-DD12983D5CA0}" srcOrd="1" destOrd="0" presId="urn:microsoft.com/office/officeart/2005/8/layout/orgChart1"/>
    <dgm:cxn modelId="{2CD15E39-0B90-4AC0-828E-3F29667D80B6}" type="presParOf" srcId="{1E4D727E-0844-4EDE-9A18-DD12983D5CA0}" destId="{87DE8062-4CB4-41FD-AE3C-4837F6993456}" srcOrd="0" destOrd="0" presId="urn:microsoft.com/office/officeart/2005/8/layout/orgChart1"/>
    <dgm:cxn modelId="{407C8B77-E1DD-4552-BA49-EB24E3900FE5}" type="presParOf" srcId="{87DE8062-4CB4-41FD-AE3C-4837F6993456}" destId="{7287C516-0702-479E-8721-86BD0B03D593}" srcOrd="0" destOrd="0" presId="urn:microsoft.com/office/officeart/2005/8/layout/orgChart1"/>
    <dgm:cxn modelId="{72539434-5569-4A99-A16B-B447E37F7421}" type="presParOf" srcId="{87DE8062-4CB4-41FD-AE3C-4837F6993456}" destId="{75EE79FB-D23C-446E-8C46-270BC8F2F78B}" srcOrd="1" destOrd="0" presId="urn:microsoft.com/office/officeart/2005/8/layout/orgChart1"/>
    <dgm:cxn modelId="{A67E52E1-43AD-4E33-90D4-484918AB6BF4}" type="presParOf" srcId="{1E4D727E-0844-4EDE-9A18-DD12983D5CA0}" destId="{7DAF6953-0210-4CDE-8875-F504B1004899}" srcOrd="1" destOrd="0" presId="urn:microsoft.com/office/officeart/2005/8/layout/orgChart1"/>
    <dgm:cxn modelId="{C9912607-ED0C-40B7-844E-52CADFF05FF5}" type="presParOf" srcId="{1E4D727E-0844-4EDE-9A18-DD12983D5CA0}" destId="{60198F4D-C953-435E-8984-7B68F715AF15}" srcOrd="2" destOrd="0" presId="urn:microsoft.com/office/officeart/2005/8/layout/orgChart1"/>
    <dgm:cxn modelId="{CD4E2AFC-ECE4-4768-8AA1-E49F96F0B5D0}" type="presParOf" srcId="{9286BA30-3F9D-4E53-8BB1-8203734598CD}" destId="{C169B6BD-1B3E-4011-822C-3335E0D4B2BB}" srcOrd="2" destOrd="0" presId="urn:microsoft.com/office/officeart/2005/8/layout/orgChart1"/>
    <dgm:cxn modelId="{902EC0F7-AA53-433A-BF60-6920FC1BBC3E}" type="presParOf" srcId="{9286BA30-3F9D-4E53-8BB1-8203734598CD}" destId="{9500628F-3A81-4ED0-8116-867F41EE3D83}" srcOrd="3" destOrd="0" presId="urn:microsoft.com/office/officeart/2005/8/layout/orgChart1"/>
    <dgm:cxn modelId="{55FA6859-A914-43E1-BF77-851E8AE3A5E0}" type="presParOf" srcId="{9500628F-3A81-4ED0-8116-867F41EE3D83}" destId="{740C51D0-3826-4FCD-B166-EF06D39C1C5D}" srcOrd="0" destOrd="0" presId="urn:microsoft.com/office/officeart/2005/8/layout/orgChart1"/>
    <dgm:cxn modelId="{BFDB3F37-717A-49A1-89DB-F89828F08E52}" type="presParOf" srcId="{740C51D0-3826-4FCD-B166-EF06D39C1C5D}" destId="{9AE3EAA2-BD89-4BBA-8CEE-53A8FF677AB6}" srcOrd="0" destOrd="0" presId="urn:microsoft.com/office/officeart/2005/8/layout/orgChart1"/>
    <dgm:cxn modelId="{06DF7194-DA32-4BF8-BCDE-0EF06ACD3766}" type="presParOf" srcId="{740C51D0-3826-4FCD-B166-EF06D39C1C5D}" destId="{4DFC7560-86B3-43E4-A8BC-550338FB2F12}" srcOrd="1" destOrd="0" presId="urn:microsoft.com/office/officeart/2005/8/layout/orgChart1"/>
    <dgm:cxn modelId="{9D70CCD4-14C8-4442-A53C-4EF35180C642}" type="presParOf" srcId="{9500628F-3A81-4ED0-8116-867F41EE3D83}" destId="{1274EE3F-3237-41E6-B39C-A7C9F1105ED6}" srcOrd="1" destOrd="0" presId="urn:microsoft.com/office/officeart/2005/8/layout/orgChart1"/>
    <dgm:cxn modelId="{25898EFE-AEB7-4CD1-8B97-7F49066F92FC}" type="presParOf" srcId="{9500628F-3A81-4ED0-8116-867F41EE3D83}" destId="{7F8ECC14-201C-4AC3-8378-49023ABA0B9D}" srcOrd="2" destOrd="0" presId="urn:microsoft.com/office/officeart/2005/8/layout/orgChart1"/>
    <dgm:cxn modelId="{3C8912DE-9406-481F-9980-5F89FCEAB6BC}" type="presParOf" srcId="{9286BA30-3F9D-4E53-8BB1-8203734598CD}" destId="{16A12D79-A37A-474C-B3A8-8626F90E2AB6}" srcOrd="4" destOrd="0" presId="urn:microsoft.com/office/officeart/2005/8/layout/orgChart1"/>
    <dgm:cxn modelId="{6ADF6048-7B91-4061-96D6-A1BD64B6008F}" type="presParOf" srcId="{9286BA30-3F9D-4E53-8BB1-8203734598CD}" destId="{5861CCCE-813E-4849-8E09-0809EDB99458}" srcOrd="5" destOrd="0" presId="urn:microsoft.com/office/officeart/2005/8/layout/orgChart1"/>
    <dgm:cxn modelId="{B335174A-FD03-41F8-836E-80EE34D1CB6B}" type="presParOf" srcId="{5861CCCE-813E-4849-8E09-0809EDB99458}" destId="{EA8C2F48-9959-425A-A3CC-A493A6DFCDC3}" srcOrd="0" destOrd="0" presId="urn:microsoft.com/office/officeart/2005/8/layout/orgChart1"/>
    <dgm:cxn modelId="{5A39998D-DD64-4151-BC26-CD4CFABBDDCE}" type="presParOf" srcId="{EA8C2F48-9959-425A-A3CC-A493A6DFCDC3}" destId="{6B4F998E-6B3E-4902-8CBB-FE79412BAA87}" srcOrd="0" destOrd="0" presId="urn:microsoft.com/office/officeart/2005/8/layout/orgChart1"/>
    <dgm:cxn modelId="{1C6C21A7-4B28-4F88-8140-E2A8F4DBA09E}" type="presParOf" srcId="{EA8C2F48-9959-425A-A3CC-A493A6DFCDC3}" destId="{586020B1-7A1A-4B8E-8EFE-F94842D90E3D}" srcOrd="1" destOrd="0" presId="urn:microsoft.com/office/officeart/2005/8/layout/orgChart1"/>
    <dgm:cxn modelId="{AA47C5C8-0433-4A36-B8B6-DC381D2FE894}" type="presParOf" srcId="{5861CCCE-813E-4849-8E09-0809EDB99458}" destId="{9ECE1BAB-F5DA-4643-9A0A-078250DD8BF1}" srcOrd="1" destOrd="0" presId="urn:microsoft.com/office/officeart/2005/8/layout/orgChart1"/>
    <dgm:cxn modelId="{EA46FCF8-2EF3-4471-B3BD-2F652098379A}" type="presParOf" srcId="{5861CCCE-813E-4849-8E09-0809EDB99458}" destId="{0B84AEAA-2936-48B9-9125-F14A52ADA930}" srcOrd="2" destOrd="0" presId="urn:microsoft.com/office/officeart/2005/8/layout/orgChart1"/>
    <dgm:cxn modelId="{DFAF8D73-1117-4F3B-8D90-C7C0DEFCDBCD}" type="presParOf" srcId="{9286BA30-3F9D-4E53-8BB1-8203734598CD}" destId="{EBCA90E8-2692-48E9-B6B9-1A11CF5961DC}" srcOrd="6" destOrd="0" presId="urn:microsoft.com/office/officeart/2005/8/layout/orgChart1"/>
    <dgm:cxn modelId="{E42462BF-ECF0-425E-889F-70DB45BC388B}" type="presParOf" srcId="{9286BA30-3F9D-4E53-8BB1-8203734598CD}" destId="{C4968EA6-1866-4D6B-B530-3AB83F8BA9EA}" srcOrd="7" destOrd="0" presId="urn:microsoft.com/office/officeart/2005/8/layout/orgChart1"/>
    <dgm:cxn modelId="{614BF363-0C93-4EBA-AF54-F43C298C88E2}" type="presParOf" srcId="{C4968EA6-1866-4D6B-B530-3AB83F8BA9EA}" destId="{818FEAF8-AA52-4D0B-9134-2FA8408CB0D2}" srcOrd="0" destOrd="0" presId="urn:microsoft.com/office/officeart/2005/8/layout/orgChart1"/>
    <dgm:cxn modelId="{9BB0B867-E1DA-4A8B-8746-3F0915E1BC33}" type="presParOf" srcId="{818FEAF8-AA52-4D0B-9134-2FA8408CB0D2}" destId="{73E9F7E7-3403-4226-8995-72D9CFABD574}" srcOrd="0" destOrd="0" presId="urn:microsoft.com/office/officeart/2005/8/layout/orgChart1"/>
    <dgm:cxn modelId="{111DD6AC-931B-4970-B20E-6EF9D13A0AEB}" type="presParOf" srcId="{818FEAF8-AA52-4D0B-9134-2FA8408CB0D2}" destId="{44C26E02-0EBB-4247-9BEC-857B47874196}" srcOrd="1" destOrd="0" presId="urn:microsoft.com/office/officeart/2005/8/layout/orgChart1"/>
    <dgm:cxn modelId="{4B9F1199-40D7-44C7-A57F-8833FBD6B6A8}" type="presParOf" srcId="{C4968EA6-1866-4D6B-B530-3AB83F8BA9EA}" destId="{06BA9D48-C978-4AAE-8BCC-0B53A35257D1}" srcOrd="1" destOrd="0" presId="urn:microsoft.com/office/officeart/2005/8/layout/orgChart1"/>
    <dgm:cxn modelId="{69961564-E004-4A5D-A7FB-D6F253CC3F8E}" type="presParOf" srcId="{C4968EA6-1866-4D6B-B530-3AB83F8BA9EA}" destId="{36899205-D9D8-4BEA-92F9-F8FF7BE4FBA2}" srcOrd="2" destOrd="0" presId="urn:microsoft.com/office/officeart/2005/8/layout/orgChart1"/>
    <dgm:cxn modelId="{977B92E9-1B45-47DA-9D5B-39D61AFF1CB7}" type="presParOf" srcId="{0EE70059-437C-4D87-B3A7-85FB7E6AE27A}" destId="{F00B0374-0E79-4656-8F63-F550A8C8CDD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CA90E8-2692-48E9-B6B9-1A11CF5961DC}">
      <dsp:nvSpPr>
        <dsp:cNvPr id="0" name=""/>
        <dsp:cNvSpPr/>
      </dsp:nvSpPr>
      <dsp:spPr>
        <a:xfrm>
          <a:off x="5688956" y="2813116"/>
          <a:ext cx="4455626" cy="5155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7763"/>
              </a:lnTo>
              <a:lnTo>
                <a:pt x="4455626" y="257763"/>
              </a:lnTo>
              <a:lnTo>
                <a:pt x="4455626" y="515527"/>
              </a:lnTo>
            </a:path>
          </a:pathLst>
        </a:custGeom>
        <a:noFill/>
        <a:ln w="1079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A12D79-A37A-474C-B3A8-8626F90E2AB6}">
      <dsp:nvSpPr>
        <dsp:cNvPr id="0" name=""/>
        <dsp:cNvSpPr/>
      </dsp:nvSpPr>
      <dsp:spPr>
        <a:xfrm>
          <a:off x="5688956" y="2813116"/>
          <a:ext cx="1485208" cy="5155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7763"/>
              </a:lnTo>
              <a:lnTo>
                <a:pt x="1485208" y="257763"/>
              </a:lnTo>
              <a:lnTo>
                <a:pt x="1485208" y="515527"/>
              </a:lnTo>
            </a:path>
          </a:pathLst>
        </a:custGeom>
        <a:noFill/>
        <a:ln w="1079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69B6BD-1B3E-4011-822C-3335E0D4B2BB}">
      <dsp:nvSpPr>
        <dsp:cNvPr id="0" name=""/>
        <dsp:cNvSpPr/>
      </dsp:nvSpPr>
      <dsp:spPr>
        <a:xfrm>
          <a:off x="4203748" y="2813116"/>
          <a:ext cx="1485208" cy="515527"/>
        </a:xfrm>
        <a:custGeom>
          <a:avLst/>
          <a:gdLst/>
          <a:ahLst/>
          <a:cxnLst/>
          <a:rect l="0" t="0" r="0" b="0"/>
          <a:pathLst>
            <a:path>
              <a:moveTo>
                <a:pt x="1485208" y="0"/>
              </a:moveTo>
              <a:lnTo>
                <a:pt x="1485208" y="257763"/>
              </a:lnTo>
              <a:lnTo>
                <a:pt x="0" y="257763"/>
              </a:lnTo>
              <a:lnTo>
                <a:pt x="0" y="515527"/>
              </a:lnTo>
            </a:path>
          </a:pathLst>
        </a:custGeom>
        <a:noFill/>
        <a:ln w="1079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CDCCC3-21CE-4D4F-88F3-83CF3F7BD354}">
      <dsp:nvSpPr>
        <dsp:cNvPr id="0" name=""/>
        <dsp:cNvSpPr/>
      </dsp:nvSpPr>
      <dsp:spPr>
        <a:xfrm>
          <a:off x="1233330" y="2813116"/>
          <a:ext cx="4455626" cy="515527"/>
        </a:xfrm>
        <a:custGeom>
          <a:avLst/>
          <a:gdLst/>
          <a:ahLst/>
          <a:cxnLst/>
          <a:rect l="0" t="0" r="0" b="0"/>
          <a:pathLst>
            <a:path>
              <a:moveTo>
                <a:pt x="4455626" y="0"/>
              </a:moveTo>
              <a:lnTo>
                <a:pt x="4455626" y="257763"/>
              </a:lnTo>
              <a:lnTo>
                <a:pt x="0" y="257763"/>
              </a:lnTo>
              <a:lnTo>
                <a:pt x="0" y="515527"/>
              </a:lnTo>
            </a:path>
          </a:pathLst>
        </a:custGeom>
        <a:noFill/>
        <a:ln w="1079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AF9434-F7A1-4CEC-86DD-20571FB86BEC}">
      <dsp:nvSpPr>
        <dsp:cNvPr id="0" name=""/>
        <dsp:cNvSpPr/>
      </dsp:nvSpPr>
      <dsp:spPr>
        <a:xfrm>
          <a:off x="4224762" y="1585671"/>
          <a:ext cx="2928389" cy="122744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Microsoft.AspNetCore.App</a:t>
          </a:r>
          <a:endParaRPr lang="en-US" sz="1800" kern="1200" dirty="0"/>
        </a:p>
      </dsp:txBody>
      <dsp:txXfrm>
        <a:off x="4224762" y="1585671"/>
        <a:ext cx="2928389" cy="1227445"/>
      </dsp:txXfrm>
    </dsp:sp>
    <dsp:sp modelId="{7287C516-0702-479E-8721-86BD0B03D593}">
      <dsp:nvSpPr>
        <dsp:cNvPr id="0" name=""/>
        <dsp:cNvSpPr/>
      </dsp:nvSpPr>
      <dsp:spPr>
        <a:xfrm>
          <a:off x="5885" y="3328644"/>
          <a:ext cx="2454890" cy="122744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Microsoft.AspNetCore</a:t>
          </a:r>
          <a:endParaRPr lang="en-US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.</a:t>
          </a:r>
          <a:r>
            <a:rPr lang="en-US" sz="1800" kern="1200" dirty="0" err="1"/>
            <a:t>SignalR</a:t>
          </a:r>
          <a:endParaRPr lang="en-US" sz="1800" kern="1200" dirty="0"/>
        </a:p>
      </dsp:txBody>
      <dsp:txXfrm>
        <a:off x="5885" y="3328644"/>
        <a:ext cx="2454890" cy="1227445"/>
      </dsp:txXfrm>
    </dsp:sp>
    <dsp:sp modelId="{9AE3EAA2-BD89-4BBA-8CEE-53A8FF677AB6}">
      <dsp:nvSpPr>
        <dsp:cNvPr id="0" name=""/>
        <dsp:cNvSpPr/>
      </dsp:nvSpPr>
      <dsp:spPr>
        <a:xfrm>
          <a:off x="2976302" y="3328644"/>
          <a:ext cx="2454890" cy="122744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Microsoft.AspNetCore</a:t>
          </a:r>
          <a:endParaRPr lang="en-US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.</a:t>
          </a:r>
          <a:r>
            <a:rPr lang="en-US" sz="1800" kern="1200" dirty="0" err="1"/>
            <a:t>SignalR.Common</a:t>
          </a:r>
          <a:endParaRPr lang="en-US" sz="1800" kern="1200" dirty="0"/>
        </a:p>
      </dsp:txBody>
      <dsp:txXfrm>
        <a:off x="2976302" y="3328644"/>
        <a:ext cx="2454890" cy="1227445"/>
      </dsp:txXfrm>
    </dsp:sp>
    <dsp:sp modelId="{6B4F998E-6B3E-4902-8CBB-FE79412BAA87}">
      <dsp:nvSpPr>
        <dsp:cNvPr id="0" name=""/>
        <dsp:cNvSpPr/>
      </dsp:nvSpPr>
      <dsp:spPr>
        <a:xfrm>
          <a:off x="5946720" y="3328644"/>
          <a:ext cx="2454890" cy="122744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Microsoft.AspNetCore</a:t>
          </a:r>
          <a:endParaRPr lang="en-US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.</a:t>
          </a:r>
          <a:r>
            <a:rPr lang="en-US" sz="1800" kern="1200" dirty="0" err="1"/>
            <a:t>SignalR.Core</a:t>
          </a:r>
          <a:endParaRPr lang="en-US" sz="1800" kern="1200" dirty="0"/>
        </a:p>
      </dsp:txBody>
      <dsp:txXfrm>
        <a:off x="5946720" y="3328644"/>
        <a:ext cx="2454890" cy="1227445"/>
      </dsp:txXfrm>
    </dsp:sp>
    <dsp:sp modelId="{73E9F7E7-3403-4226-8995-72D9CFABD574}">
      <dsp:nvSpPr>
        <dsp:cNvPr id="0" name=""/>
        <dsp:cNvSpPr/>
      </dsp:nvSpPr>
      <dsp:spPr>
        <a:xfrm>
          <a:off x="8917138" y="3328644"/>
          <a:ext cx="2454890" cy="122744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Microsoft.AspNetCore</a:t>
          </a:r>
          <a:endParaRPr lang="en-US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.</a:t>
          </a:r>
          <a:r>
            <a:rPr lang="en-US" sz="1800" kern="1200" dirty="0" err="1"/>
            <a:t>SignalR.Protocols.Json</a:t>
          </a:r>
          <a:endParaRPr lang="en-US" sz="1800" kern="1200" dirty="0"/>
        </a:p>
      </dsp:txBody>
      <dsp:txXfrm>
        <a:off x="8917138" y="3328644"/>
        <a:ext cx="2454890" cy="12274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B4DFFC-B4E7-AD45-ACE5-CDFAB404B05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513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1C4A65-5704-E546-A247-3E2210C03FB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27475" y="0"/>
            <a:ext cx="300513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50920-92A4-224B-9AE0-2C8C93DBE13A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6685E3-1FEC-754E-BA37-188D6CA3EA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758238"/>
            <a:ext cx="3005138" cy="461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6ADD2A-87F8-4D4B-B9A4-FF48626831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27475" y="8758238"/>
            <a:ext cx="3005138" cy="461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F1726-3F9B-AA43-AF69-3C84FCFF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262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2611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2611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68BF023B-10D3-4BAF-A407-4B4ABDDCF7DA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1675" y="1152525"/>
            <a:ext cx="5530850" cy="3111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437221"/>
            <a:ext cx="5547360" cy="3630454"/>
          </a:xfrm>
          <a:prstGeom prst="rect">
            <a:avLst/>
          </a:prstGeom>
        </p:spPr>
        <p:txBody>
          <a:bodyPr vert="horz" lIns="92309" tIns="46154" rIns="92309" bIns="4615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57590"/>
            <a:ext cx="3004820" cy="4626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5" y="8757590"/>
            <a:ext cx="3004820" cy="4626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3D7B9D4F-5F19-438C-92E8-037C6AE8F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43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1pPr>
    <a:lvl2pPr marL="466344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2pPr>
    <a:lvl3pPr marL="932688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3pPr>
    <a:lvl4pPr marL="1399032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4pPr>
    <a:lvl5pPr marL="1865376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5pPr>
    <a:lvl6pPr marL="2331720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6pPr>
    <a:lvl7pPr marL="2798064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7pPr>
    <a:lvl8pPr marL="3264408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8pPr>
    <a:lvl9pPr marL="3730752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2011: Work started (Damian Edwards &amp; David Fowler)</a:t>
            </a:r>
          </a:p>
          <a:p>
            <a:pPr marL="285750" indent="-285750">
              <a:buFontTx/>
              <a:buChar char="-"/>
            </a:pPr>
            <a:r>
              <a:rPr lang="en-US" dirty="0"/>
              <a:t>2013: Released with ASP.NET</a:t>
            </a:r>
          </a:p>
          <a:p>
            <a:pPr marL="285750" indent="-285750">
              <a:buFontTx/>
              <a:buChar char="-"/>
            </a:pPr>
            <a:r>
              <a:rPr lang="en-US" dirty="0"/>
              <a:t>Inclusion in 2.1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Data typically pushed from server to clients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HubConnection</a:t>
            </a:r>
            <a:r>
              <a:rPr lang="en-US" dirty="0"/>
              <a:t> = </a:t>
            </a:r>
            <a:r>
              <a:rPr lang="en-US" dirty="0" err="1"/>
              <a:t>SignalR’s</a:t>
            </a:r>
            <a:r>
              <a:rPr lang="en-US" dirty="0"/>
              <a:t> abstraction of a persistent connection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WebSockets</a:t>
            </a:r>
            <a:r>
              <a:rPr lang="en-US" dirty="0"/>
              <a:t> = 1</a:t>
            </a:r>
            <a:r>
              <a:rPr lang="en-US" baseline="30000" dirty="0"/>
              <a:t>st</a:t>
            </a:r>
            <a:r>
              <a:rPr lang="en-US" dirty="0"/>
              <a:t> choice (persistent, bi-directional connection)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8777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SQL Server not an option, as it was in ASP.NET 4.x</a:t>
            </a:r>
          </a:p>
          <a:p>
            <a:pPr marL="0" indent="0">
              <a:buFontTx/>
              <a:buNone/>
            </a:pPr>
            <a:r>
              <a:rPr lang="en-US" dirty="0"/>
              <a:t>- Redis = backplane</a:t>
            </a:r>
          </a:p>
          <a:p>
            <a:pPr marL="0" indent="0">
              <a:buFontTx/>
              <a:buNone/>
            </a:pPr>
            <a:r>
              <a:rPr lang="en-US" dirty="0"/>
              <a:t>- Need to setup your own Redis server/cluster</a:t>
            </a:r>
          </a:p>
          <a:p>
            <a:pPr marL="0" indent="0">
              <a:buFontTx/>
              <a:buNone/>
            </a:pPr>
            <a:r>
              <a:rPr lang="en-US" dirty="0"/>
              <a:t>- When instance 1 wants to broadcast messages to ALL connected clients, it only knows about the clients connected to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829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All traffic hits the same app</a:t>
            </a:r>
          </a:p>
          <a:p>
            <a:pPr marL="285750" indent="-285750">
              <a:buFontTx/>
              <a:buChar char="-"/>
            </a:pPr>
            <a:r>
              <a:rPr lang="en-US" dirty="0"/>
              <a:t>App Service limits the # of concurrent connections (</a:t>
            </a:r>
            <a:r>
              <a:rPr lang="en-US" dirty="0" err="1"/>
              <a:t>SignalR</a:t>
            </a:r>
            <a:r>
              <a:rPr lang="en-US" dirty="0"/>
              <a:t> Service solves this)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7084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All traffic hits the same app</a:t>
            </a:r>
          </a:p>
          <a:p>
            <a:pPr marL="285750" indent="-285750">
              <a:buFontTx/>
              <a:buChar char="-"/>
            </a:pPr>
            <a:r>
              <a:rPr lang="en-US" dirty="0"/>
              <a:t>App Service limits the # of concurrent connections (</a:t>
            </a:r>
            <a:r>
              <a:rPr lang="en-US" dirty="0" err="1"/>
              <a:t>SignalR</a:t>
            </a:r>
            <a:r>
              <a:rPr lang="en-US" dirty="0"/>
              <a:t> Service solves this)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2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Recommend </a:t>
            </a:r>
            <a:r>
              <a:rPr lang="en-US" dirty="0" err="1"/>
              <a:t>SignalR</a:t>
            </a:r>
            <a:r>
              <a:rPr lang="en-US" dirty="0"/>
              <a:t> Service for PROD workloads</a:t>
            </a:r>
          </a:p>
          <a:p>
            <a:pPr marL="285750" indent="-285750">
              <a:buFontTx/>
              <a:buChar char="-"/>
            </a:pPr>
            <a:r>
              <a:rPr lang="en-US" dirty="0"/>
              <a:t>3 million </a:t>
            </a:r>
            <a:r>
              <a:rPr lang="en-US" dirty="0" err="1"/>
              <a:t>msgs</a:t>
            </a:r>
            <a:r>
              <a:rPr lang="en-US" dirty="0"/>
              <a:t>. / day w/ 3 Standard instances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505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 </a:t>
            </a:r>
            <a:r>
              <a:rPr lang="en-US" dirty="0" err="1"/>
              <a:t>SignalR</a:t>
            </a:r>
            <a:r>
              <a:rPr lang="en-US" dirty="0"/>
              <a:t> Service conn. string from Keys blade in Azure Portal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7B9D4F-5F19-438C-92E8-037C6AE8F87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77302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1797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Like kids asking “Are we there yet?”</a:t>
            </a:r>
          </a:p>
          <a:p>
            <a:pPr marL="285750" indent="-285750">
              <a:buFontTx/>
              <a:buChar char="-"/>
            </a:pPr>
            <a:r>
              <a:rPr lang="en-US" dirty="0"/>
              <a:t>Reduces chattiness and network congestion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Without </a:t>
            </a:r>
            <a:r>
              <a:rPr lang="en-US" dirty="0" err="1"/>
              <a:t>WebSockets</a:t>
            </a:r>
            <a:r>
              <a:rPr lang="en-US" dirty="0"/>
              <a:t>, there’s no way for a server to send an unsolicited </a:t>
            </a:r>
            <a:r>
              <a:rPr lang="en-US"/>
              <a:t>message.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470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93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22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assumes .NET Core target framework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934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611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Hub registration in </a:t>
            </a:r>
            <a:r>
              <a:rPr lang="en-US" dirty="0" err="1"/>
              <a:t>Startup.Configure</a:t>
            </a:r>
            <a:endParaRPr lang="en-US" dirty="0"/>
          </a:p>
          <a:p>
            <a:r>
              <a:rPr lang="en-US" dirty="0"/>
              <a:t>- Strongly typed Hubs avoid magic strings</a:t>
            </a:r>
          </a:p>
          <a:p>
            <a:r>
              <a:rPr lang="en-US" dirty="0"/>
              <a:t>- </a:t>
            </a:r>
            <a:r>
              <a:rPr lang="en-US" i="1" dirty="0" err="1"/>
              <a:t>broadcastMessage</a:t>
            </a:r>
            <a:r>
              <a:rPr lang="en-US" dirty="0"/>
              <a:t> = method server calls on client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933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Support for </a:t>
            </a:r>
            <a:r>
              <a:rPr lang="en-US" dirty="0" err="1"/>
              <a:t>LibMan</a:t>
            </a:r>
            <a:r>
              <a:rPr lang="en-US" dirty="0"/>
              <a:t> as of VS 2017 15.8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792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JavaScript client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182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 blue">
    <p:bg>
      <p:bgPr>
        <a:solidFill>
          <a:srgbClr val="02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E73B716-5AC1-4E6F-99C0-F195B0C587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3523" y="2590884"/>
            <a:ext cx="7054558" cy="1828800"/>
          </a:xfrm>
          <a:noFill/>
        </p:spPr>
        <p:txBody>
          <a:bodyPr lIns="0" tIns="0" rIns="0" bIns="182880" anchor="b" anchorCtr="0"/>
          <a:lstStyle>
            <a:lvl1pPr>
              <a:defRPr sz="5400" strike="noStrike" spc="-150" baseline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Azure DevOps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78FD896-9F6B-4251-9F12-35FEF1AF740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3523" y="4429278"/>
            <a:ext cx="7054558" cy="964256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77" y="448056"/>
            <a:ext cx="1362456" cy="1940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3B56DE-35B4-4011-AD7D-3475F2DB861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050" y="2590884"/>
            <a:ext cx="5458946" cy="427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779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tex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4975" y="1142881"/>
            <a:ext cx="11567160" cy="83099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8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800">
                <a:solidFill>
                  <a:srgbClr val="000000"/>
                </a:solidFill>
              </a:defRPr>
            </a:lvl2pPr>
            <a:lvl3pPr marL="4572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4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Segoe Regular 18.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Three column text layout (with bullets)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6849D465-70FF-451A-8BED-41C7ADC630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4975" y="2356845"/>
            <a:ext cx="3703320" cy="26543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Body copy Segoe Regular 14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2FCB46-ABD2-4E30-8117-D04A4847253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67211" y="2356845"/>
            <a:ext cx="3695700" cy="26543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Body copy Segoe Regular 14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endParaRPr lang="en-US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6529D97-59E4-4F82-95B3-25E40D5A2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89926" y="2356844"/>
            <a:ext cx="3703320" cy="2663803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Body copy Segoe Regular 14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7723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087" y="1137076"/>
            <a:ext cx="11567160" cy="83099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8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800">
                <a:solidFill>
                  <a:srgbClr val="000000"/>
                </a:solidFill>
              </a:defRPr>
            </a:lvl2pPr>
            <a:lvl3pPr marL="4572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4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Segoe Regular 18.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5109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Two column text layout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6849D465-70FF-451A-8BED-41C7ADC630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4974" y="2359341"/>
            <a:ext cx="5667375" cy="26543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in. 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6529D97-59E4-4F82-95B3-25E40D5A2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34127" y="2359342"/>
            <a:ext cx="5659119" cy="265430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in. </a:t>
            </a:r>
          </a:p>
        </p:txBody>
      </p:sp>
    </p:spTree>
    <p:extLst>
      <p:ext uri="{BB962C8B-B14F-4D97-AF65-F5344CB8AC3E}">
        <p14:creationId xmlns:p14="http://schemas.microsoft.com/office/powerpoint/2010/main" val="163014818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087" y="1137076"/>
            <a:ext cx="11567160" cy="83099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8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800">
                <a:solidFill>
                  <a:srgbClr val="000000"/>
                </a:solidFill>
              </a:defRPr>
            </a:lvl2pPr>
            <a:lvl3pPr marL="4572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4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Segoe Regular 18.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Two column text layout (with bullets)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6849D465-70FF-451A-8BED-41C7ADC630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4974" y="2359341"/>
            <a:ext cx="5667375" cy="2657138"/>
          </a:xfrm>
        </p:spPr>
        <p:txBody>
          <a:bodyPr lIns="0" tIns="0" rIns="0" bIns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>
                <a:solidFill>
                  <a:schemeClr val="tx2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</a:p>
          <a:p>
            <a:pPr lvl="1"/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 </a:t>
            </a:r>
          </a:p>
          <a:p>
            <a:pPr lvl="1"/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</a:t>
            </a:r>
          </a:p>
          <a:p>
            <a:pPr lvl="1"/>
            <a:r>
              <a:rPr lang="en-US"/>
              <a:t>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</a:t>
            </a:r>
          </a:p>
          <a:p>
            <a:pPr lvl="1"/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endParaRPr lang="en-US"/>
          </a:p>
          <a:p>
            <a:pPr lvl="1"/>
            <a:r>
              <a:rPr lang="en-US" err="1"/>
              <a:t>Pariatur</a:t>
            </a:r>
            <a:r>
              <a:rPr lang="en-US"/>
              <a:t>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</a:t>
            </a:r>
          </a:p>
          <a:p>
            <a:pPr lvl="1"/>
            <a:r>
              <a:rPr lang="en-US"/>
              <a:t>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 lorem ipsum dolor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6529D97-59E4-4F82-95B3-25E40D5A2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34127" y="2359342"/>
            <a:ext cx="5659119" cy="2657137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</a:p>
          <a:p>
            <a:pPr lvl="1"/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 </a:t>
            </a:r>
          </a:p>
          <a:p>
            <a:pPr lvl="1"/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</a:t>
            </a:r>
          </a:p>
          <a:p>
            <a:pPr lvl="1"/>
            <a:r>
              <a:rPr lang="en-US"/>
              <a:t>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</a:t>
            </a:r>
          </a:p>
          <a:p>
            <a:pPr lvl="1"/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endParaRPr lang="en-US"/>
          </a:p>
          <a:p>
            <a:pPr lvl="1"/>
            <a:r>
              <a:rPr lang="en-US" err="1"/>
              <a:t>Pariatur</a:t>
            </a:r>
            <a:r>
              <a:rPr lang="en-US"/>
              <a:t>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</a:t>
            </a:r>
          </a:p>
          <a:p>
            <a:pPr lvl="1"/>
            <a:r>
              <a:rPr lang="en-US"/>
              <a:t>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 lorem ipsum dolor</a:t>
            </a:r>
          </a:p>
        </p:txBody>
      </p:sp>
    </p:spTree>
    <p:extLst>
      <p:ext uri="{BB962C8B-B14F-4D97-AF65-F5344CB8AC3E}">
        <p14:creationId xmlns:p14="http://schemas.microsoft.com/office/powerpoint/2010/main" val="142932401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34974" y="1203326"/>
            <a:ext cx="3705225" cy="2635250"/>
          </a:xfrm>
          <a:blipFill>
            <a:blip r:embed="rId2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 hasCustomPrompt="1"/>
          </p:nvPr>
        </p:nvSpPr>
        <p:spPr>
          <a:xfrm>
            <a:off x="4367214" y="1203326"/>
            <a:ext cx="3695700" cy="2635250"/>
          </a:xfrm>
          <a:blipFill>
            <a:blip r:embed="rId3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8289925" y="1203325"/>
            <a:ext cx="3706871" cy="2635251"/>
          </a:xfrm>
          <a:blipFill>
            <a:blip r:embed="rId4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34975" y="4065587"/>
            <a:ext cx="3703320" cy="1238251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67211" y="4065587"/>
            <a:ext cx="3695700" cy="1238251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lang="en-US" sz="1400" b="1" kern="1200" spc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minim. 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289926" y="4065587"/>
            <a:ext cx="3703320" cy="1238251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lang="en-US" sz="1400" b="1" kern="1200" spc="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minim. 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54138D0E-FA08-493B-A3B5-1ED81872AD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9896" y="22701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/>
            </a:lvl1pPr>
          </a:lstStyle>
          <a:p>
            <a:r>
              <a:rPr lang="en-US"/>
              <a:t>Three column photo layout</a:t>
            </a:r>
          </a:p>
        </p:txBody>
      </p:sp>
    </p:spTree>
    <p:extLst>
      <p:ext uri="{BB962C8B-B14F-4D97-AF65-F5344CB8AC3E}">
        <p14:creationId xmlns:p14="http://schemas.microsoft.com/office/powerpoint/2010/main" val="156032305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photo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34974" y="1203326"/>
            <a:ext cx="3705225" cy="2635250"/>
          </a:xfrm>
          <a:blipFill>
            <a:blip r:embed="rId2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 hasCustomPrompt="1"/>
          </p:nvPr>
        </p:nvSpPr>
        <p:spPr>
          <a:xfrm>
            <a:off x="4367214" y="1203326"/>
            <a:ext cx="3695700" cy="2635250"/>
          </a:xfrm>
          <a:blipFill>
            <a:blip r:embed="rId3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8289925" y="1203325"/>
            <a:ext cx="3706871" cy="2635251"/>
          </a:xfrm>
          <a:blipFill>
            <a:blip r:embed="rId4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34975" y="4065588"/>
            <a:ext cx="3703320" cy="1238251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  <a:p>
            <a:pPr lvl="1"/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67211" y="4065588"/>
            <a:ext cx="3695700" cy="1238251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lang="en-US" sz="1400" b="1" kern="1200" spc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  <a:p>
            <a:pPr lvl="1"/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289926" y="4065588"/>
            <a:ext cx="3703320" cy="1238251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lang="en-US" sz="1400" b="1" kern="1200" spc="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  <a:p>
            <a:pPr lvl="1"/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54138D0E-FA08-493B-A3B5-1ED81872AD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/>
            </a:lvl1pPr>
          </a:lstStyle>
          <a:p>
            <a:r>
              <a:rPr lang="en-US"/>
              <a:t>Three column photo layout (with bullets)</a:t>
            </a:r>
          </a:p>
        </p:txBody>
      </p:sp>
    </p:spTree>
    <p:extLst>
      <p:ext uri="{BB962C8B-B14F-4D97-AF65-F5344CB8AC3E}">
        <p14:creationId xmlns:p14="http://schemas.microsoft.com/office/powerpoint/2010/main" val="368422016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34975" y="1161415"/>
            <a:ext cx="1744663" cy="409845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. 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54138D0E-FA08-493B-A3B5-1ED81872AD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5109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/>
            </a:lvl1pPr>
          </a:lstStyle>
          <a:p>
            <a:r>
              <a:rPr lang="en-US"/>
              <a:t>Six column text layout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6536D72C-EFB8-4AA4-B6E9-DA9E9800933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98352" y="1161415"/>
            <a:ext cx="1744663" cy="409845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. 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2C33CBA9-CFB9-46AA-8083-B5F0592E5B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61729" y="1161415"/>
            <a:ext cx="1744663" cy="409845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. 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7174EC55-6C81-4FBC-A5EF-0BD1F76D456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25106" y="1161415"/>
            <a:ext cx="1744663" cy="409845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. 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5E1BEB93-4ED4-4262-A137-E9EF68ABBFB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88483" y="1161415"/>
            <a:ext cx="1744663" cy="409845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.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5067E8C-7901-4F06-A33F-B8EFCB540A4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251862" y="1161415"/>
            <a:ext cx="1744663" cy="409845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445379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light gra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34976" y="1207895"/>
            <a:ext cx="7627938" cy="360540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400" spc="-150" dirty="0">
                <a:solidFill>
                  <a:schemeClr val="tx1"/>
                </a:solidFill>
                <a:latin typeface="+mj-lt"/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7A4B0E3-3622-4031-99D8-5297F3444C51}"/>
              </a:ext>
            </a:extLst>
          </p:cNvPr>
          <p:cNvGrpSpPr/>
          <p:nvPr userDrawn="1"/>
        </p:nvGrpSpPr>
        <p:grpSpPr>
          <a:xfrm>
            <a:off x="445128" y="6559056"/>
            <a:ext cx="11553197" cy="96950"/>
            <a:chOff x="445128" y="6559056"/>
            <a:chExt cx="11553197" cy="9695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078EF51-FF7D-4AF0-A0D8-5E7897E42042}"/>
                </a:ext>
              </a:extLst>
            </p:cNvPr>
            <p:cNvSpPr txBox="1"/>
            <p:nvPr userDrawn="1"/>
          </p:nvSpPr>
          <p:spPr>
            <a:xfrm>
              <a:off x="445128" y="6559056"/>
              <a:ext cx="984244" cy="9695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700">
                  <a:solidFill>
                    <a:schemeClr val="bg1">
                      <a:lumMod val="65000"/>
                    </a:schemeClr>
                  </a:solidFill>
                </a:rPr>
                <a:t>© Microsoft Corporation</a:t>
              </a:r>
              <a:endParaRPr lang="en-US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EEE5920-1AA1-47AD-AA2A-1027EA1027F4}"/>
                </a:ext>
              </a:extLst>
            </p:cNvPr>
            <p:cNvSpPr/>
            <p:nvPr userDrawn="1"/>
          </p:nvSpPr>
          <p:spPr bwMode="auto">
            <a:xfrm>
              <a:off x="11784176" y="6573241"/>
              <a:ext cx="214149" cy="61668"/>
            </a:xfrm>
            <a:custGeom>
              <a:avLst/>
              <a:gdLst/>
              <a:ahLst/>
              <a:cxnLst/>
              <a:rect l="l" t="t" r="r" b="b"/>
              <a:pathLst>
                <a:path w="306116" h="88152">
                  <a:moveTo>
                    <a:pt x="280481" y="31681"/>
                  </a:moveTo>
                  <a:cubicBezTo>
                    <a:pt x="275805" y="31681"/>
                    <a:pt x="271835" y="33354"/>
                    <a:pt x="268570" y="36700"/>
                  </a:cubicBezTo>
                  <a:cubicBezTo>
                    <a:pt x="265305" y="40045"/>
                    <a:pt x="263290" y="44419"/>
                    <a:pt x="262524" y="49820"/>
                  </a:cubicBezTo>
                  <a:lnTo>
                    <a:pt x="295959" y="49820"/>
                  </a:lnTo>
                  <a:cubicBezTo>
                    <a:pt x="295919" y="44096"/>
                    <a:pt x="294538" y="39642"/>
                    <a:pt x="291817" y="36458"/>
                  </a:cubicBezTo>
                  <a:cubicBezTo>
                    <a:pt x="289096" y="33273"/>
                    <a:pt x="285318" y="31681"/>
                    <a:pt x="280481" y="31681"/>
                  </a:cubicBezTo>
                  <a:close/>
                  <a:moveTo>
                    <a:pt x="140726" y="24789"/>
                  </a:moveTo>
                  <a:lnTo>
                    <a:pt x="150582" y="24789"/>
                  </a:lnTo>
                  <a:lnTo>
                    <a:pt x="150582" y="60219"/>
                  </a:lnTo>
                  <a:cubicBezTo>
                    <a:pt x="150582" y="73279"/>
                    <a:pt x="155580" y="79809"/>
                    <a:pt x="165576" y="79809"/>
                  </a:cubicBezTo>
                  <a:cubicBezTo>
                    <a:pt x="170413" y="79809"/>
                    <a:pt x="174393" y="78025"/>
                    <a:pt x="177517" y="74458"/>
                  </a:cubicBezTo>
                  <a:cubicBezTo>
                    <a:pt x="180641" y="70891"/>
                    <a:pt x="182203" y="66225"/>
                    <a:pt x="182203" y="60461"/>
                  </a:cubicBezTo>
                  <a:lnTo>
                    <a:pt x="182203" y="24789"/>
                  </a:lnTo>
                  <a:lnTo>
                    <a:pt x="192119" y="24789"/>
                  </a:lnTo>
                  <a:lnTo>
                    <a:pt x="192119" y="86701"/>
                  </a:lnTo>
                  <a:lnTo>
                    <a:pt x="182203" y="86701"/>
                  </a:lnTo>
                  <a:lnTo>
                    <a:pt x="182203" y="76906"/>
                  </a:lnTo>
                  <a:lnTo>
                    <a:pt x="181961" y="76906"/>
                  </a:lnTo>
                  <a:cubicBezTo>
                    <a:pt x="177850" y="84404"/>
                    <a:pt x="171481" y="88152"/>
                    <a:pt x="162855" y="88152"/>
                  </a:cubicBezTo>
                  <a:cubicBezTo>
                    <a:pt x="148103" y="88152"/>
                    <a:pt x="140726" y="79365"/>
                    <a:pt x="140726" y="61791"/>
                  </a:cubicBezTo>
                  <a:close/>
                  <a:moveTo>
                    <a:pt x="235093" y="23700"/>
                  </a:moveTo>
                  <a:cubicBezTo>
                    <a:pt x="237672" y="23700"/>
                    <a:pt x="239648" y="23983"/>
                    <a:pt x="241018" y="24547"/>
                  </a:cubicBezTo>
                  <a:lnTo>
                    <a:pt x="241018" y="34825"/>
                  </a:lnTo>
                  <a:cubicBezTo>
                    <a:pt x="239285" y="33495"/>
                    <a:pt x="236786" y="32830"/>
                    <a:pt x="233521" y="32830"/>
                  </a:cubicBezTo>
                  <a:cubicBezTo>
                    <a:pt x="229288" y="32830"/>
                    <a:pt x="225751" y="34825"/>
                    <a:pt x="222910" y="38816"/>
                  </a:cubicBezTo>
                  <a:cubicBezTo>
                    <a:pt x="220068" y="42806"/>
                    <a:pt x="218647" y="48248"/>
                    <a:pt x="218647" y="55140"/>
                  </a:cubicBezTo>
                  <a:lnTo>
                    <a:pt x="218647" y="86701"/>
                  </a:lnTo>
                  <a:lnTo>
                    <a:pt x="208732" y="86701"/>
                  </a:lnTo>
                  <a:lnTo>
                    <a:pt x="208732" y="24789"/>
                  </a:lnTo>
                  <a:lnTo>
                    <a:pt x="218647" y="24789"/>
                  </a:lnTo>
                  <a:lnTo>
                    <a:pt x="218647" y="37546"/>
                  </a:lnTo>
                  <a:lnTo>
                    <a:pt x="218889" y="37546"/>
                  </a:lnTo>
                  <a:cubicBezTo>
                    <a:pt x="220300" y="33193"/>
                    <a:pt x="222456" y="29797"/>
                    <a:pt x="225358" y="27358"/>
                  </a:cubicBezTo>
                  <a:cubicBezTo>
                    <a:pt x="228261" y="24920"/>
                    <a:pt x="231505" y="23700"/>
                    <a:pt x="235093" y="23700"/>
                  </a:cubicBezTo>
                  <a:close/>
                  <a:moveTo>
                    <a:pt x="280662" y="23338"/>
                  </a:moveTo>
                  <a:cubicBezTo>
                    <a:pt x="288764" y="23338"/>
                    <a:pt x="295032" y="25958"/>
                    <a:pt x="299466" y="31198"/>
                  </a:cubicBezTo>
                  <a:cubicBezTo>
                    <a:pt x="303899" y="36438"/>
                    <a:pt x="306116" y="43713"/>
                    <a:pt x="306116" y="53024"/>
                  </a:cubicBezTo>
                  <a:lnTo>
                    <a:pt x="306116" y="58224"/>
                  </a:lnTo>
                  <a:lnTo>
                    <a:pt x="262403" y="58224"/>
                  </a:lnTo>
                  <a:cubicBezTo>
                    <a:pt x="262564" y="65117"/>
                    <a:pt x="264418" y="70437"/>
                    <a:pt x="267965" y="74186"/>
                  </a:cubicBezTo>
                  <a:cubicBezTo>
                    <a:pt x="271512" y="77934"/>
                    <a:pt x="276390" y="79809"/>
                    <a:pt x="282597" y="79809"/>
                  </a:cubicBezTo>
                  <a:cubicBezTo>
                    <a:pt x="289570" y="79809"/>
                    <a:pt x="295979" y="77511"/>
                    <a:pt x="301824" y="72916"/>
                  </a:cubicBezTo>
                  <a:lnTo>
                    <a:pt x="301824" y="82227"/>
                  </a:lnTo>
                  <a:cubicBezTo>
                    <a:pt x="296382" y="86177"/>
                    <a:pt x="289187" y="88152"/>
                    <a:pt x="280239" y="88152"/>
                  </a:cubicBezTo>
                  <a:cubicBezTo>
                    <a:pt x="271492" y="88152"/>
                    <a:pt x="264620" y="85341"/>
                    <a:pt x="259622" y="79718"/>
                  </a:cubicBezTo>
                  <a:cubicBezTo>
                    <a:pt x="254623" y="74095"/>
                    <a:pt x="252124" y="66185"/>
                    <a:pt x="252124" y="55987"/>
                  </a:cubicBezTo>
                  <a:cubicBezTo>
                    <a:pt x="252124" y="46353"/>
                    <a:pt x="254855" y="38503"/>
                    <a:pt x="260317" y="32437"/>
                  </a:cubicBezTo>
                  <a:cubicBezTo>
                    <a:pt x="265778" y="26371"/>
                    <a:pt x="272560" y="23338"/>
                    <a:pt x="280662" y="23338"/>
                  </a:cubicBezTo>
                  <a:close/>
                  <a:moveTo>
                    <a:pt x="38212" y="10520"/>
                  </a:moveTo>
                  <a:cubicBezTo>
                    <a:pt x="37809" y="12979"/>
                    <a:pt x="37345" y="14913"/>
                    <a:pt x="36821" y="16324"/>
                  </a:cubicBezTo>
                  <a:lnTo>
                    <a:pt x="23338" y="53266"/>
                  </a:lnTo>
                  <a:lnTo>
                    <a:pt x="53388" y="53266"/>
                  </a:lnTo>
                  <a:lnTo>
                    <a:pt x="39784" y="16324"/>
                  </a:lnTo>
                  <a:cubicBezTo>
                    <a:pt x="39340" y="15115"/>
                    <a:pt x="38897" y="13180"/>
                    <a:pt x="38454" y="10520"/>
                  </a:cubicBezTo>
                  <a:close/>
                  <a:moveTo>
                    <a:pt x="33254" y="0"/>
                  </a:moveTo>
                  <a:lnTo>
                    <a:pt x="43774" y="0"/>
                  </a:lnTo>
                  <a:lnTo>
                    <a:pt x="76865" y="85964"/>
                  </a:lnTo>
                  <a:lnTo>
                    <a:pt x="76865" y="83618"/>
                  </a:lnTo>
                  <a:lnTo>
                    <a:pt x="113505" y="33253"/>
                  </a:lnTo>
                  <a:lnTo>
                    <a:pt x="80312" y="33253"/>
                  </a:lnTo>
                  <a:lnTo>
                    <a:pt x="80312" y="24789"/>
                  </a:lnTo>
                  <a:lnTo>
                    <a:pt x="128076" y="24789"/>
                  </a:lnTo>
                  <a:lnTo>
                    <a:pt x="128076" y="27630"/>
                  </a:lnTo>
                  <a:lnTo>
                    <a:pt x="91436" y="78237"/>
                  </a:lnTo>
                  <a:lnTo>
                    <a:pt x="127713" y="78237"/>
                  </a:lnTo>
                  <a:lnTo>
                    <a:pt x="127713" y="86701"/>
                  </a:lnTo>
                  <a:lnTo>
                    <a:pt x="77149" y="86701"/>
                  </a:lnTo>
                  <a:lnTo>
                    <a:pt x="76865" y="86701"/>
                  </a:lnTo>
                  <a:lnTo>
                    <a:pt x="65903" y="86701"/>
                  </a:lnTo>
                  <a:lnTo>
                    <a:pt x="56713" y="62396"/>
                  </a:lnTo>
                  <a:lnTo>
                    <a:pt x="19952" y="62396"/>
                  </a:lnTo>
                  <a:lnTo>
                    <a:pt x="11306" y="86701"/>
                  </a:lnTo>
                  <a:lnTo>
                    <a:pt x="0" y="8670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65887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34976" y="1207895"/>
            <a:ext cx="7627938" cy="360540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400" b="0" kern="1200" cap="none" spc="-1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lvl="0" algn="l" defTabSz="932742" rtl="0" eaLnBrk="1" latinLnBrk="0" hangingPunct="1">
              <a:lnSpc>
                <a:spcPts val="5600"/>
              </a:lnSpc>
              <a:spcBef>
                <a:spcPct val="0"/>
              </a:spcBef>
              <a:buNone/>
            </a:pPr>
            <a:r>
              <a:rPr lang="en-US"/>
              <a:t>Section 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9360E70-26C3-491B-876D-D6CA248B1D14}"/>
              </a:ext>
            </a:extLst>
          </p:cNvPr>
          <p:cNvGrpSpPr/>
          <p:nvPr userDrawn="1"/>
        </p:nvGrpSpPr>
        <p:grpSpPr>
          <a:xfrm>
            <a:off x="445128" y="6559056"/>
            <a:ext cx="11553197" cy="96950"/>
            <a:chOff x="445128" y="6559056"/>
            <a:chExt cx="11553197" cy="9695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AF0965-A0E8-49A1-B8BF-778086ADF37B}"/>
                </a:ext>
              </a:extLst>
            </p:cNvPr>
            <p:cNvSpPr txBox="1"/>
            <p:nvPr userDrawn="1"/>
          </p:nvSpPr>
          <p:spPr>
            <a:xfrm>
              <a:off x="445128" y="6559056"/>
              <a:ext cx="984244" cy="9695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700">
                  <a:solidFill>
                    <a:schemeClr val="bg1">
                      <a:lumMod val="65000"/>
                    </a:schemeClr>
                  </a:solidFill>
                </a:rPr>
                <a:t>© Microsoft Corporation</a:t>
              </a:r>
              <a:endParaRPr lang="en-US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71CC4C2-FC7A-4AE9-9B5E-C49482524E25}"/>
                </a:ext>
              </a:extLst>
            </p:cNvPr>
            <p:cNvSpPr/>
            <p:nvPr userDrawn="1"/>
          </p:nvSpPr>
          <p:spPr bwMode="auto">
            <a:xfrm>
              <a:off x="11784176" y="6573241"/>
              <a:ext cx="214149" cy="61668"/>
            </a:xfrm>
            <a:custGeom>
              <a:avLst/>
              <a:gdLst/>
              <a:ahLst/>
              <a:cxnLst/>
              <a:rect l="l" t="t" r="r" b="b"/>
              <a:pathLst>
                <a:path w="306116" h="88152">
                  <a:moveTo>
                    <a:pt x="280481" y="31681"/>
                  </a:moveTo>
                  <a:cubicBezTo>
                    <a:pt x="275805" y="31681"/>
                    <a:pt x="271835" y="33354"/>
                    <a:pt x="268570" y="36700"/>
                  </a:cubicBezTo>
                  <a:cubicBezTo>
                    <a:pt x="265305" y="40045"/>
                    <a:pt x="263290" y="44419"/>
                    <a:pt x="262524" y="49820"/>
                  </a:cubicBezTo>
                  <a:lnTo>
                    <a:pt x="295959" y="49820"/>
                  </a:lnTo>
                  <a:cubicBezTo>
                    <a:pt x="295919" y="44096"/>
                    <a:pt x="294538" y="39642"/>
                    <a:pt x="291817" y="36458"/>
                  </a:cubicBezTo>
                  <a:cubicBezTo>
                    <a:pt x="289096" y="33273"/>
                    <a:pt x="285318" y="31681"/>
                    <a:pt x="280481" y="31681"/>
                  </a:cubicBezTo>
                  <a:close/>
                  <a:moveTo>
                    <a:pt x="140726" y="24789"/>
                  </a:moveTo>
                  <a:lnTo>
                    <a:pt x="150582" y="24789"/>
                  </a:lnTo>
                  <a:lnTo>
                    <a:pt x="150582" y="60219"/>
                  </a:lnTo>
                  <a:cubicBezTo>
                    <a:pt x="150582" y="73279"/>
                    <a:pt x="155580" y="79809"/>
                    <a:pt x="165576" y="79809"/>
                  </a:cubicBezTo>
                  <a:cubicBezTo>
                    <a:pt x="170413" y="79809"/>
                    <a:pt x="174393" y="78025"/>
                    <a:pt x="177517" y="74458"/>
                  </a:cubicBezTo>
                  <a:cubicBezTo>
                    <a:pt x="180641" y="70891"/>
                    <a:pt x="182203" y="66225"/>
                    <a:pt x="182203" y="60461"/>
                  </a:cubicBezTo>
                  <a:lnTo>
                    <a:pt x="182203" y="24789"/>
                  </a:lnTo>
                  <a:lnTo>
                    <a:pt x="192119" y="24789"/>
                  </a:lnTo>
                  <a:lnTo>
                    <a:pt x="192119" y="86701"/>
                  </a:lnTo>
                  <a:lnTo>
                    <a:pt x="182203" y="86701"/>
                  </a:lnTo>
                  <a:lnTo>
                    <a:pt x="182203" y="76906"/>
                  </a:lnTo>
                  <a:lnTo>
                    <a:pt x="181961" y="76906"/>
                  </a:lnTo>
                  <a:cubicBezTo>
                    <a:pt x="177850" y="84404"/>
                    <a:pt x="171481" y="88152"/>
                    <a:pt x="162855" y="88152"/>
                  </a:cubicBezTo>
                  <a:cubicBezTo>
                    <a:pt x="148103" y="88152"/>
                    <a:pt x="140726" y="79365"/>
                    <a:pt x="140726" y="61791"/>
                  </a:cubicBezTo>
                  <a:close/>
                  <a:moveTo>
                    <a:pt x="235093" y="23700"/>
                  </a:moveTo>
                  <a:cubicBezTo>
                    <a:pt x="237672" y="23700"/>
                    <a:pt x="239648" y="23983"/>
                    <a:pt x="241018" y="24547"/>
                  </a:cubicBezTo>
                  <a:lnTo>
                    <a:pt x="241018" y="34825"/>
                  </a:lnTo>
                  <a:cubicBezTo>
                    <a:pt x="239285" y="33495"/>
                    <a:pt x="236786" y="32830"/>
                    <a:pt x="233521" y="32830"/>
                  </a:cubicBezTo>
                  <a:cubicBezTo>
                    <a:pt x="229288" y="32830"/>
                    <a:pt x="225751" y="34825"/>
                    <a:pt x="222910" y="38816"/>
                  </a:cubicBezTo>
                  <a:cubicBezTo>
                    <a:pt x="220068" y="42806"/>
                    <a:pt x="218647" y="48248"/>
                    <a:pt x="218647" y="55140"/>
                  </a:cubicBezTo>
                  <a:lnTo>
                    <a:pt x="218647" y="86701"/>
                  </a:lnTo>
                  <a:lnTo>
                    <a:pt x="208732" y="86701"/>
                  </a:lnTo>
                  <a:lnTo>
                    <a:pt x="208732" y="24789"/>
                  </a:lnTo>
                  <a:lnTo>
                    <a:pt x="218647" y="24789"/>
                  </a:lnTo>
                  <a:lnTo>
                    <a:pt x="218647" y="37546"/>
                  </a:lnTo>
                  <a:lnTo>
                    <a:pt x="218889" y="37546"/>
                  </a:lnTo>
                  <a:cubicBezTo>
                    <a:pt x="220300" y="33193"/>
                    <a:pt x="222456" y="29797"/>
                    <a:pt x="225358" y="27358"/>
                  </a:cubicBezTo>
                  <a:cubicBezTo>
                    <a:pt x="228261" y="24920"/>
                    <a:pt x="231505" y="23700"/>
                    <a:pt x="235093" y="23700"/>
                  </a:cubicBezTo>
                  <a:close/>
                  <a:moveTo>
                    <a:pt x="280662" y="23338"/>
                  </a:moveTo>
                  <a:cubicBezTo>
                    <a:pt x="288764" y="23338"/>
                    <a:pt x="295032" y="25958"/>
                    <a:pt x="299466" y="31198"/>
                  </a:cubicBezTo>
                  <a:cubicBezTo>
                    <a:pt x="303899" y="36438"/>
                    <a:pt x="306116" y="43713"/>
                    <a:pt x="306116" y="53024"/>
                  </a:cubicBezTo>
                  <a:lnTo>
                    <a:pt x="306116" y="58224"/>
                  </a:lnTo>
                  <a:lnTo>
                    <a:pt x="262403" y="58224"/>
                  </a:lnTo>
                  <a:cubicBezTo>
                    <a:pt x="262564" y="65117"/>
                    <a:pt x="264418" y="70437"/>
                    <a:pt x="267965" y="74186"/>
                  </a:cubicBezTo>
                  <a:cubicBezTo>
                    <a:pt x="271512" y="77934"/>
                    <a:pt x="276390" y="79809"/>
                    <a:pt x="282597" y="79809"/>
                  </a:cubicBezTo>
                  <a:cubicBezTo>
                    <a:pt x="289570" y="79809"/>
                    <a:pt x="295979" y="77511"/>
                    <a:pt x="301824" y="72916"/>
                  </a:cubicBezTo>
                  <a:lnTo>
                    <a:pt x="301824" y="82227"/>
                  </a:lnTo>
                  <a:cubicBezTo>
                    <a:pt x="296382" y="86177"/>
                    <a:pt x="289187" y="88152"/>
                    <a:pt x="280239" y="88152"/>
                  </a:cubicBezTo>
                  <a:cubicBezTo>
                    <a:pt x="271492" y="88152"/>
                    <a:pt x="264620" y="85341"/>
                    <a:pt x="259622" y="79718"/>
                  </a:cubicBezTo>
                  <a:cubicBezTo>
                    <a:pt x="254623" y="74095"/>
                    <a:pt x="252124" y="66185"/>
                    <a:pt x="252124" y="55987"/>
                  </a:cubicBezTo>
                  <a:cubicBezTo>
                    <a:pt x="252124" y="46353"/>
                    <a:pt x="254855" y="38503"/>
                    <a:pt x="260317" y="32437"/>
                  </a:cubicBezTo>
                  <a:cubicBezTo>
                    <a:pt x="265778" y="26371"/>
                    <a:pt x="272560" y="23338"/>
                    <a:pt x="280662" y="23338"/>
                  </a:cubicBezTo>
                  <a:close/>
                  <a:moveTo>
                    <a:pt x="38212" y="10520"/>
                  </a:moveTo>
                  <a:cubicBezTo>
                    <a:pt x="37809" y="12979"/>
                    <a:pt x="37345" y="14913"/>
                    <a:pt x="36821" y="16324"/>
                  </a:cubicBezTo>
                  <a:lnTo>
                    <a:pt x="23338" y="53266"/>
                  </a:lnTo>
                  <a:lnTo>
                    <a:pt x="53388" y="53266"/>
                  </a:lnTo>
                  <a:lnTo>
                    <a:pt x="39784" y="16324"/>
                  </a:lnTo>
                  <a:cubicBezTo>
                    <a:pt x="39340" y="15115"/>
                    <a:pt x="38897" y="13180"/>
                    <a:pt x="38454" y="10520"/>
                  </a:cubicBezTo>
                  <a:close/>
                  <a:moveTo>
                    <a:pt x="33254" y="0"/>
                  </a:moveTo>
                  <a:lnTo>
                    <a:pt x="43774" y="0"/>
                  </a:lnTo>
                  <a:lnTo>
                    <a:pt x="76865" y="85964"/>
                  </a:lnTo>
                  <a:lnTo>
                    <a:pt x="76865" y="83618"/>
                  </a:lnTo>
                  <a:lnTo>
                    <a:pt x="113505" y="33253"/>
                  </a:lnTo>
                  <a:lnTo>
                    <a:pt x="80312" y="33253"/>
                  </a:lnTo>
                  <a:lnTo>
                    <a:pt x="80312" y="24789"/>
                  </a:lnTo>
                  <a:lnTo>
                    <a:pt x="128076" y="24789"/>
                  </a:lnTo>
                  <a:lnTo>
                    <a:pt x="128076" y="27630"/>
                  </a:lnTo>
                  <a:lnTo>
                    <a:pt x="91436" y="78237"/>
                  </a:lnTo>
                  <a:lnTo>
                    <a:pt x="127713" y="78237"/>
                  </a:lnTo>
                  <a:lnTo>
                    <a:pt x="127713" y="86701"/>
                  </a:lnTo>
                  <a:lnTo>
                    <a:pt x="77149" y="86701"/>
                  </a:lnTo>
                  <a:lnTo>
                    <a:pt x="76865" y="86701"/>
                  </a:lnTo>
                  <a:lnTo>
                    <a:pt x="65903" y="86701"/>
                  </a:lnTo>
                  <a:lnTo>
                    <a:pt x="56713" y="62396"/>
                  </a:lnTo>
                  <a:lnTo>
                    <a:pt x="19952" y="62396"/>
                  </a:lnTo>
                  <a:lnTo>
                    <a:pt x="11306" y="86701"/>
                  </a:lnTo>
                  <a:lnTo>
                    <a:pt x="0" y="8670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2799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>
            <a:extLst>
              <a:ext uri="{FF2B5EF4-FFF2-40B4-BE49-F238E27FC236}">
                <a16:creationId xmlns:a16="http://schemas.microsoft.com/office/drawing/2014/main" id="{51E9DCD3-357B-4AF7-BDD2-18E09F714F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6" y="1207895"/>
            <a:ext cx="7627938" cy="360540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400" b="0" kern="1200" cap="none" spc="-1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lvl="0" algn="l" defTabSz="932742" rtl="0" eaLnBrk="1" latinLnBrk="0" hangingPunct="1">
              <a:lnSpc>
                <a:spcPts val="5600"/>
              </a:lnSpc>
              <a:spcBef>
                <a:spcPct val="0"/>
              </a:spcBef>
              <a:buNone/>
            </a:pPr>
            <a:r>
              <a:rPr lang="en-US"/>
              <a:t>Section title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4E73804-9B47-4D7E-8A36-A9DB54B0F2BB}"/>
              </a:ext>
            </a:extLst>
          </p:cNvPr>
          <p:cNvGrpSpPr/>
          <p:nvPr userDrawn="1"/>
        </p:nvGrpSpPr>
        <p:grpSpPr>
          <a:xfrm>
            <a:off x="445128" y="6559056"/>
            <a:ext cx="11553197" cy="96950"/>
            <a:chOff x="445128" y="6559056"/>
            <a:chExt cx="11553197" cy="9695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7E555FE-1A25-470F-9400-806E2FDA6E45}"/>
                </a:ext>
              </a:extLst>
            </p:cNvPr>
            <p:cNvSpPr txBox="1"/>
            <p:nvPr userDrawn="1"/>
          </p:nvSpPr>
          <p:spPr>
            <a:xfrm>
              <a:off x="445128" y="6559056"/>
              <a:ext cx="984244" cy="9695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700">
                  <a:solidFill>
                    <a:schemeClr val="tx1"/>
                  </a:solidFill>
                </a:rPr>
                <a:t>© Microsoft Corporation</a:t>
              </a:r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ADAB30E-A5BE-4BDE-8420-731E8A2CBAB7}"/>
                </a:ext>
              </a:extLst>
            </p:cNvPr>
            <p:cNvSpPr/>
            <p:nvPr userDrawn="1"/>
          </p:nvSpPr>
          <p:spPr bwMode="auto">
            <a:xfrm>
              <a:off x="11784176" y="6573241"/>
              <a:ext cx="214149" cy="61668"/>
            </a:xfrm>
            <a:custGeom>
              <a:avLst/>
              <a:gdLst/>
              <a:ahLst/>
              <a:cxnLst/>
              <a:rect l="l" t="t" r="r" b="b"/>
              <a:pathLst>
                <a:path w="306116" h="88152">
                  <a:moveTo>
                    <a:pt x="280481" y="31681"/>
                  </a:moveTo>
                  <a:cubicBezTo>
                    <a:pt x="275805" y="31681"/>
                    <a:pt x="271835" y="33354"/>
                    <a:pt x="268570" y="36700"/>
                  </a:cubicBezTo>
                  <a:cubicBezTo>
                    <a:pt x="265305" y="40045"/>
                    <a:pt x="263290" y="44419"/>
                    <a:pt x="262524" y="49820"/>
                  </a:cubicBezTo>
                  <a:lnTo>
                    <a:pt x="295959" y="49820"/>
                  </a:lnTo>
                  <a:cubicBezTo>
                    <a:pt x="295919" y="44096"/>
                    <a:pt x="294538" y="39642"/>
                    <a:pt x="291817" y="36458"/>
                  </a:cubicBezTo>
                  <a:cubicBezTo>
                    <a:pt x="289096" y="33273"/>
                    <a:pt x="285318" y="31681"/>
                    <a:pt x="280481" y="31681"/>
                  </a:cubicBezTo>
                  <a:close/>
                  <a:moveTo>
                    <a:pt x="140726" y="24789"/>
                  </a:moveTo>
                  <a:lnTo>
                    <a:pt x="150582" y="24789"/>
                  </a:lnTo>
                  <a:lnTo>
                    <a:pt x="150582" y="60219"/>
                  </a:lnTo>
                  <a:cubicBezTo>
                    <a:pt x="150582" y="73279"/>
                    <a:pt x="155580" y="79809"/>
                    <a:pt x="165576" y="79809"/>
                  </a:cubicBezTo>
                  <a:cubicBezTo>
                    <a:pt x="170413" y="79809"/>
                    <a:pt x="174393" y="78025"/>
                    <a:pt x="177517" y="74458"/>
                  </a:cubicBezTo>
                  <a:cubicBezTo>
                    <a:pt x="180641" y="70891"/>
                    <a:pt x="182203" y="66225"/>
                    <a:pt x="182203" y="60461"/>
                  </a:cubicBezTo>
                  <a:lnTo>
                    <a:pt x="182203" y="24789"/>
                  </a:lnTo>
                  <a:lnTo>
                    <a:pt x="192119" y="24789"/>
                  </a:lnTo>
                  <a:lnTo>
                    <a:pt x="192119" y="86701"/>
                  </a:lnTo>
                  <a:lnTo>
                    <a:pt x="182203" y="86701"/>
                  </a:lnTo>
                  <a:lnTo>
                    <a:pt x="182203" y="76906"/>
                  </a:lnTo>
                  <a:lnTo>
                    <a:pt x="181961" y="76906"/>
                  </a:lnTo>
                  <a:cubicBezTo>
                    <a:pt x="177850" y="84404"/>
                    <a:pt x="171481" y="88152"/>
                    <a:pt x="162855" y="88152"/>
                  </a:cubicBezTo>
                  <a:cubicBezTo>
                    <a:pt x="148103" y="88152"/>
                    <a:pt x="140726" y="79365"/>
                    <a:pt x="140726" y="61791"/>
                  </a:cubicBezTo>
                  <a:close/>
                  <a:moveTo>
                    <a:pt x="235093" y="23700"/>
                  </a:moveTo>
                  <a:cubicBezTo>
                    <a:pt x="237672" y="23700"/>
                    <a:pt x="239648" y="23983"/>
                    <a:pt x="241018" y="24547"/>
                  </a:cubicBezTo>
                  <a:lnTo>
                    <a:pt x="241018" y="34825"/>
                  </a:lnTo>
                  <a:cubicBezTo>
                    <a:pt x="239285" y="33495"/>
                    <a:pt x="236786" y="32830"/>
                    <a:pt x="233521" y="32830"/>
                  </a:cubicBezTo>
                  <a:cubicBezTo>
                    <a:pt x="229288" y="32830"/>
                    <a:pt x="225751" y="34825"/>
                    <a:pt x="222910" y="38816"/>
                  </a:cubicBezTo>
                  <a:cubicBezTo>
                    <a:pt x="220068" y="42806"/>
                    <a:pt x="218647" y="48248"/>
                    <a:pt x="218647" y="55140"/>
                  </a:cubicBezTo>
                  <a:lnTo>
                    <a:pt x="218647" y="86701"/>
                  </a:lnTo>
                  <a:lnTo>
                    <a:pt x="208732" y="86701"/>
                  </a:lnTo>
                  <a:lnTo>
                    <a:pt x="208732" y="24789"/>
                  </a:lnTo>
                  <a:lnTo>
                    <a:pt x="218647" y="24789"/>
                  </a:lnTo>
                  <a:lnTo>
                    <a:pt x="218647" y="37546"/>
                  </a:lnTo>
                  <a:lnTo>
                    <a:pt x="218889" y="37546"/>
                  </a:lnTo>
                  <a:cubicBezTo>
                    <a:pt x="220300" y="33193"/>
                    <a:pt x="222456" y="29797"/>
                    <a:pt x="225358" y="27358"/>
                  </a:cubicBezTo>
                  <a:cubicBezTo>
                    <a:pt x="228261" y="24920"/>
                    <a:pt x="231505" y="23700"/>
                    <a:pt x="235093" y="23700"/>
                  </a:cubicBezTo>
                  <a:close/>
                  <a:moveTo>
                    <a:pt x="280662" y="23338"/>
                  </a:moveTo>
                  <a:cubicBezTo>
                    <a:pt x="288764" y="23338"/>
                    <a:pt x="295032" y="25958"/>
                    <a:pt x="299466" y="31198"/>
                  </a:cubicBezTo>
                  <a:cubicBezTo>
                    <a:pt x="303899" y="36438"/>
                    <a:pt x="306116" y="43713"/>
                    <a:pt x="306116" y="53024"/>
                  </a:cubicBezTo>
                  <a:lnTo>
                    <a:pt x="306116" y="58224"/>
                  </a:lnTo>
                  <a:lnTo>
                    <a:pt x="262403" y="58224"/>
                  </a:lnTo>
                  <a:cubicBezTo>
                    <a:pt x="262564" y="65117"/>
                    <a:pt x="264418" y="70437"/>
                    <a:pt x="267965" y="74186"/>
                  </a:cubicBezTo>
                  <a:cubicBezTo>
                    <a:pt x="271512" y="77934"/>
                    <a:pt x="276390" y="79809"/>
                    <a:pt x="282597" y="79809"/>
                  </a:cubicBezTo>
                  <a:cubicBezTo>
                    <a:pt x="289570" y="79809"/>
                    <a:pt x="295979" y="77511"/>
                    <a:pt x="301824" y="72916"/>
                  </a:cubicBezTo>
                  <a:lnTo>
                    <a:pt x="301824" y="82227"/>
                  </a:lnTo>
                  <a:cubicBezTo>
                    <a:pt x="296382" y="86177"/>
                    <a:pt x="289187" y="88152"/>
                    <a:pt x="280239" y="88152"/>
                  </a:cubicBezTo>
                  <a:cubicBezTo>
                    <a:pt x="271492" y="88152"/>
                    <a:pt x="264620" y="85341"/>
                    <a:pt x="259622" y="79718"/>
                  </a:cubicBezTo>
                  <a:cubicBezTo>
                    <a:pt x="254623" y="74095"/>
                    <a:pt x="252124" y="66185"/>
                    <a:pt x="252124" y="55987"/>
                  </a:cubicBezTo>
                  <a:cubicBezTo>
                    <a:pt x="252124" y="46353"/>
                    <a:pt x="254855" y="38503"/>
                    <a:pt x="260317" y="32437"/>
                  </a:cubicBezTo>
                  <a:cubicBezTo>
                    <a:pt x="265778" y="26371"/>
                    <a:pt x="272560" y="23338"/>
                    <a:pt x="280662" y="23338"/>
                  </a:cubicBezTo>
                  <a:close/>
                  <a:moveTo>
                    <a:pt x="38212" y="10520"/>
                  </a:moveTo>
                  <a:cubicBezTo>
                    <a:pt x="37809" y="12979"/>
                    <a:pt x="37345" y="14913"/>
                    <a:pt x="36821" y="16324"/>
                  </a:cubicBezTo>
                  <a:lnTo>
                    <a:pt x="23338" y="53266"/>
                  </a:lnTo>
                  <a:lnTo>
                    <a:pt x="53388" y="53266"/>
                  </a:lnTo>
                  <a:lnTo>
                    <a:pt x="39784" y="16324"/>
                  </a:lnTo>
                  <a:cubicBezTo>
                    <a:pt x="39340" y="15115"/>
                    <a:pt x="38897" y="13180"/>
                    <a:pt x="38454" y="10520"/>
                  </a:cubicBezTo>
                  <a:close/>
                  <a:moveTo>
                    <a:pt x="33254" y="0"/>
                  </a:moveTo>
                  <a:lnTo>
                    <a:pt x="43774" y="0"/>
                  </a:lnTo>
                  <a:lnTo>
                    <a:pt x="76865" y="85964"/>
                  </a:lnTo>
                  <a:lnTo>
                    <a:pt x="76865" y="83618"/>
                  </a:lnTo>
                  <a:lnTo>
                    <a:pt x="113505" y="33253"/>
                  </a:lnTo>
                  <a:lnTo>
                    <a:pt x="80312" y="33253"/>
                  </a:lnTo>
                  <a:lnTo>
                    <a:pt x="80312" y="24789"/>
                  </a:lnTo>
                  <a:lnTo>
                    <a:pt x="128076" y="24789"/>
                  </a:lnTo>
                  <a:lnTo>
                    <a:pt x="128076" y="27630"/>
                  </a:lnTo>
                  <a:lnTo>
                    <a:pt x="91436" y="78237"/>
                  </a:lnTo>
                  <a:lnTo>
                    <a:pt x="127713" y="78237"/>
                  </a:lnTo>
                  <a:lnTo>
                    <a:pt x="127713" y="86701"/>
                  </a:lnTo>
                  <a:lnTo>
                    <a:pt x="77149" y="86701"/>
                  </a:lnTo>
                  <a:lnTo>
                    <a:pt x="76865" y="86701"/>
                  </a:lnTo>
                  <a:lnTo>
                    <a:pt x="65903" y="86701"/>
                  </a:lnTo>
                  <a:lnTo>
                    <a:pt x="56713" y="62396"/>
                  </a:lnTo>
                  <a:lnTo>
                    <a:pt x="19952" y="62396"/>
                  </a:lnTo>
                  <a:lnTo>
                    <a:pt x="11306" y="86701"/>
                  </a:lnTo>
                  <a:lnTo>
                    <a:pt x="0" y="8670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90821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FBA475-1622-4E42-8C0A-6A71410B58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436475" cy="6995024"/>
          </a:xfrm>
          <a:prstGeom prst="rect">
            <a:avLst/>
          </a:prstGeom>
        </p:spPr>
      </p:pic>
      <p:sp>
        <p:nvSpPr>
          <p:cNvPr id="5" name="Title 35">
            <a:extLst>
              <a:ext uri="{FF2B5EF4-FFF2-40B4-BE49-F238E27FC236}">
                <a16:creationId xmlns:a16="http://schemas.microsoft.com/office/drawing/2014/main" id="{8441881C-06B8-4CD2-ADC6-DFD3519E6A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6" y="1207895"/>
            <a:ext cx="7627938" cy="360540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400" b="0" kern="1200" cap="none" spc="-1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lvl="0" algn="l" defTabSz="932742" rtl="0" eaLnBrk="1" latinLnBrk="0" hangingPunct="1">
              <a:lnSpc>
                <a:spcPts val="5600"/>
              </a:lnSpc>
              <a:spcBef>
                <a:spcPct val="0"/>
              </a:spcBef>
              <a:buNone/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548895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FBC1E75-E2E7-40DF-9B34-E7ECA97A3F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3522" y="2590884"/>
            <a:ext cx="9590081" cy="1828800"/>
          </a:xfrm>
          <a:noFill/>
        </p:spPr>
        <p:txBody>
          <a:bodyPr lIns="0" tIns="0" rIns="0" bIns="182880" anchor="b" anchorCtr="0"/>
          <a:lstStyle>
            <a:lvl1pPr>
              <a:defRPr sz="5400" strike="noStrike" spc="-15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Azure DevOps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1BFA596-B43C-4DAC-A798-0D495345CD9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3522" y="4429278"/>
            <a:ext cx="9590081" cy="964256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4442CC-A341-2548-8632-8304206EF67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77" y="448056"/>
            <a:ext cx="1362456" cy="19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2989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414287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blue">
    <p:bg>
      <p:bgPr>
        <a:solidFill>
          <a:srgbClr val="02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1688BD8D-D2E4-4DFC-B39C-D55D8436235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37086" y="6444246"/>
            <a:ext cx="457200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B5A989-B33D-A043-A074-7F6AD654A9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77" y="3264408"/>
            <a:ext cx="3209809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2885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dark gray"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>
            <a:extLst>
              <a:ext uri="{FF2B5EF4-FFF2-40B4-BE49-F238E27FC236}">
                <a16:creationId xmlns:a16="http://schemas.microsoft.com/office/drawing/2014/main" id="{F3523A4C-09FD-49AC-AA6D-1A6E7B7893EE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37086" y="6444246"/>
            <a:ext cx="457200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4E7C5A-6554-964E-83C8-1AB5178180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77" y="3264408"/>
            <a:ext cx="3209809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6743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795403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73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MSFT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FBC1E75-E2E7-40DF-9B34-E7ECA97A3F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3522" y="2590884"/>
            <a:ext cx="9590081" cy="1828800"/>
          </a:xfrm>
          <a:noFill/>
        </p:spPr>
        <p:txBody>
          <a:bodyPr lIns="0" tIns="0" rIns="0" bIns="182880" anchor="b" anchorCtr="0"/>
          <a:lstStyle>
            <a:lvl1pPr>
              <a:defRPr sz="5400" strike="noStrike" spc="-15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Azure DevOps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1BFA596-B43C-4DAC-A798-0D495345CD9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3522" y="4429278"/>
            <a:ext cx="9590081" cy="964256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30372D-8606-427F-81BF-A215D788EA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46" y="257117"/>
            <a:ext cx="2009666" cy="73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31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 white Azure DevO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326A775-9A41-46BA-A0F5-6200093FCA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839" y="2657790"/>
            <a:ext cx="4975275" cy="427098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3532A61-7338-495C-8787-A222781205FF}"/>
              </a:ext>
            </a:extLst>
          </p:cNvPr>
          <p:cNvSpPr/>
          <p:nvPr userDrawn="1"/>
        </p:nvSpPr>
        <p:spPr bwMode="auto">
          <a:xfrm>
            <a:off x="434976" y="2170631"/>
            <a:ext cx="7627938" cy="36576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12028E2-C5DC-4CA9-88C9-D5024B2AD4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1988" y="2590884"/>
            <a:ext cx="7169406" cy="1828800"/>
          </a:xfrm>
          <a:noFill/>
        </p:spPr>
        <p:txBody>
          <a:bodyPr lIns="0" tIns="0" rIns="0" bIns="182880" anchor="b" anchorCtr="0"/>
          <a:lstStyle>
            <a:lvl1pPr>
              <a:defRPr sz="5400" strike="noStrike" spc="-15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Azure DevOps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6EFA9DF5-3A2A-422C-B2A6-A700C5CFD6E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1988" y="4429278"/>
            <a:ext cx="6230328" cy="964256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8F17F8D-94AF-494A-9DEA-6500CB1B690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77" y="448056"/>
            <a:ext cx="1362456" cy="19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0717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08238" y="1212963"/>
            <a:ext cx="3694112" cy="463437"/>
          </a:xfrm>
        </p:spPr>
        <p:txBody>
          <a:bodyPr lIns="0" tIns="0" rIns="0" bIns="0"/>
          <a:lstStyle>
            <a:lvl1pPr>
              <a:defRPr sz="1800" b="1" spc="0" baseline="0">
                <a:solidFill>
                  <a:srgbClr val="000000"/>
                </a:solidFill>
                <a:latin typeface="+mn-lt"/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08238" y="1679250"/>
            <a:ext cx="3694112" cy="3354708"/>
          </a:xfrm>
        </p:spPr>
        <p:txBody>
          <a:bodyPr wrap="square" lIns="0" tIns="0" rIns="0" bIns="0">
            <a:noAutofit/>
          </a:bodyPr>
          <a:lstStyle>
            <a:lvl1pPr marL="0" marR="0" indent="0" algn="l" defTabSz="5175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spc="0" baseline="0">
                <a:solidFill>
                  <a:schemeClr val="tx2"/>
                </a:solidFill>
                <a:latin typeface="+mn-lt"/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3B79444-4BA3-4CE3-9F8D-00DECAF267EE}"/>
              </a:ext>
            </a:extLst>
          </p:cNvPr>
          <p:cNvGrpSpPr/>
          <p:nvPr userDrawn="1"/>
        </p:nvGrpSpPr>
        <p:grpSpPr>
          <a:xfrm>
            <a:off x="445128" y="6559056"/>
            <a:ext cx="11553197" cy="96950"/>
            <a:chOff x="445128" y="6559056"/>
            <a:chExt cx="11553197" cy="9695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D886E38-6DEB-477A-985F-0D8CB205C5D0}"/>
                </a:ext>
              </a:extLst>
            </p:cNvPr>
            <p:cNvSpPr txBox="1"/>
            <p:nvPr userDrawn="1"/>
          </p:nvSpPr>
          <p:spPr>
            <a:xfrm>
              <a:off x="445128" y="6559056"/>
              <a:ext cx="984244" cy="9695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700">
                  <a:solidFill>
                    <a:schemeClr val="bg1">
                      <a:lumMod val="65000"/>
                    </a:schemeClr>
                  </a:solidFill>
                </a:rPr>
                <a:t>© Microsoft Corporation</a:t>
              </a:r>
              <a:endParaRPr lang="en-US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F9B269D-571A-44FF-AE48-CF094C28B01C}"/>
                </a:ext>
              </a:extLst>
            </p:cNvPr>
            <p:cNvSpPr/>
            <p:nvPr userDrawn="1"/>
          </p:nvSpPr>
          <p:spPr bwMode="auto">
            <a:xfrm>
              <a:off x="11784176" y="6573241"/>
              <a:ext cx="214149" cy="61668"/>
            </a:xfrm>
            <a:custGeom>
              <a:avLst/>
              <a:gdLst/>
              <a:ahLst/>
              <a:cxnLst/>
              <a:rect l="l" t="t" r="r" b="b"/>
              <a:pathLst>
                <a:path w="306116" h="88152">
                  <a:moveTo>
                    <a:pt x="280481" y="31681"/>
                  </a:moveTo>
                  <a:cubicBezTo>
                    <a:pt x="275805" y="31681"/>
                    <a:pt x="271835" y="33354"/>
                    <a:pt x="268570" y="36700"/>
                  </a:cubicBezTo>
                  <a:cubicBezTo>
                    <a:pt x="265305" y="40045"/>
                    <a:pt x="263290" y="44419"/>
                    <a:pt x="262524" y="49820"/>
                  </a:cubicBezTo>
                  <a:lnTo>
                    <a:pt x="295959" y="49820"/>
                  </a:lnTo>
                  <a:cubicBezTo>
                    <a:pt x="295919" y="44096"/>
                    <a:pt x="294538" y="39642"/>
                    <a:pt x="291817" y="36458"/>
                  </a:cubicBezTo>
                  <a:cubicBezTo>
                    <a:pt x="289096" y="33273"/>
                    <a:pt x="285318" y="31681"/>
                    <a:pt x="280481" y="31681"/>
                  </a:cubicBezTo>
                  <a:close/>
                  <a:moveTo>
                    <a:pt x="140726" y="24789"/>
                  </a:moveTo>
                  <a:lnTo>
                    <a:pt x="150582" y="24789"/>
                  </a:lnTo>
                  <a:lnTo>
                    <a:pt x="150582" y="60219"/>
                  </a:lnTo>
                  <a:cubicBezTo>
                    <a:pt x="150582" y="73279"/>
                    <a:pt x="155580" y="79809"/>
                    <a:pt x="165576" y="79809"/>
                  </a:cubicBezTo>
                  <a:cubicBezTo>
                    <a:pt x="170413" y="79809"/>
                    <a:pt x="174393" y="78025"/>
                    <a:pt x="177517" y="74458"/>
                  </a:cubicBezTo>
                  <a:cubicBezTo>
                    <a:pt x="180641" y="70891"/>
                    <a:pt x="182203" y="66225"/>
                    <a:pt x="182203" y="60461"/>
                  </a:cubicBezTo>
                  <a:lnTo>
                    <a:pt x="182203" y="24789"/>
                  </a:lnTo>
                  <a:lnTo>
                    <a:pt x="192119" y="24789"/>
                  </a:lnTo>
                  <a:lnTo>
                    <a:pt x="192119" y="86701"/>
                  </a:lnTo>
                  <a:lnTo>
                    <a:pt x="182203" y="86701"/>
                  </a:lnTo>
                  <a:lnTo>
                    <a:pt x="182203" y="76906"/>
                  </a:lnTo>
                  <a:lnTo>
                    <a:pt x="181961" y="76906"/>
                  </a:lnTo>
                  <a:cubicBezTo>
                    <a:pt x="177850" y="84404"/>
                    <a:pt x="171481" y="88152"/>
                    <a:pt x="162855" y="88152"/>
                  </a:cubicBezTo>
                  <a:cubicBezTo>
                    <a:pt x="148103" y="88152"/>
                    <a:pt x="140726" y="79365"/>
                    <a:pt x="140726" y="61791"/>
                  </a:cubicBezTo>
                  <a:close/>
                  <a:moveTo>
                    <a:pt x="235093" y="23700"/>
                  </a:moveTo>
                  <a:cubicBezTo>
                    <a:pt x="237672" y="23700"/>
                    <a:pt x="239648" y="23983"/>
                    <a:pt x="241018" y="24547"/>
                  </a:cubicBezTo>
                  <a:lnTo>
                    <a:pt x="241018" y="34825"/>
                  </a:lnTo>
                  <a:cubicBezTo>
                    <a:pt x="239285" y="33495"/>
                    <a:pt x="236786" y="32830"/>
                    <a:pt x="233521" y="32830"/>
                  </a:cubicBezTo>
                  <a:cubicBezTo>
                    <a:pt x="229288" y="32830"/>
                    <a:pt x="225751" y="34825"/>
                    <a:pt x="222910" y="38816"/>
                  </a:cubicBezTo>
                  <a:cubicBezTo>
                    <a:pt x="220068" y="42806"/>
                    <a:pt x="218647" y="48248"/>
                    <a:pt x="218647" y="55140"/>
                  </a:cubicBezTo>
                  <a:lnTo>
                    <a:pt x="218647" y="86701"/>
                  </a:lnTo>
                  <a:lnTo>
                    <a:pt x="208732" y="86701"/>
                  </a:lnTo>
                  <a:lnTo>
                    <a:pt x="208732" y="24789"/>
                  </a:lnTo>
                  <a:lnTo>
                    <a:pt x="218647" y="24789"/>
                  </a:lnTo>
                  <a:lnTo>
                    <a:pt x="218647" y="37546"/>
                  </a:lnTo>
                  <a:lnTo>
                    <a:pt x="218889" y="37546"/>
                  </a:lnTo>
                  <a:cubicBezTo>
                    <a:pt x="220300" y="33193"/>
                    <a:pt x="222456" y="29797"/>
                    <a:pt x="225358" y="27358"/>
                  </a:cubicBezTo>
                  <a:cubicBezTo>
                    <a:pt x="228261" y="24920"/>
                    <a:pt x="231505" y="23700"/>
                    <a:pt x="235093" y="23700"/>
                  </a:cubicBezTo>
                  <a:close/>
                  <a:moveTo>
                    <a:pt x="280662" y="23338"/>
                  </a:moveTo>
                  <a:cubicBezTo>
                    <a:pt x="288764" y="23338"/>
                    <a:pt x="295032" y="25958"/>
                    <a:pt x="299466" y="31198"/>
                  </a:cubicBezTo>
                  <a:cubicBezTo>
                    <a:pt x="303899" y="36438"/>
                    <a:pt x="306116" y="43713"/>
                    <a:pt x="306116" y="53024"/>
                  </a:cubicBezTo>
                  <a:lnTo>
                    <a:pt x="306116" y="58224"/>
                  </a:lnTo>
                  <a:lnTo>
                    <a:pt x="262403" y="58224"/>
                  </a:lnTo>
                  <a:cubicBezTo>
                    <a:pt x="262564" y="65117"/>
                    <a:pt x="264418" y="70437"/>
                    <a:pt x="267965" y="74186"/>
                  </a:cubicBezTo>
                  <a:cubicBezTo>
                    <a:pt x="271512" y="77934"/>
                    <a:pt x="276390" y="79809"/>
                    <a:pt x="282597" y="79809"/>
                  </a:cubicBezTo>
                  <a:cubicBezTo>
                    <a:pt x="289570" y="79809"/>
                    <a:pt x="295979" y="77511"/>
                    <a:pt x="301824" y="72916"/>
                  </a:cubicBezTo>
                  <a:lnTo>
                    <a:pt x="301824" y="82227"/>
                  </a:lnTo>
                  <a:cubicBezTo>
                    <a:pt x="296382" y="86177"/>
                    <a:pt x="289187" y="88152"/>
                    <a:pt x="280239" y="88152"/>
                  </a:cubicBezTo>
                  <a:cubicBezTo>
                    <a:pt x="271492" y="88152"/>
                    <a:pt x="264620" y="85341"/>
                    <a:pt x="259622" y="79718"/>
                  </a:cubicBezTo>
                  <a:cubicBezTo>
                    <a:pt x="254623" y="74095"/>
                    <a:pt x="252124" y="66185"/>
                    <a:pt x="252124" y="55987"/>
                  </a:cubicBezTo>
                  <a:cubicBezTo>
                    <a:pt x="252124" y="46353"/>
                    <a:pt x="254855" y="38503"/>
                    <a:pt x="260317" y="32437"/>
                  </a:cubicBezTo>
                  <a:cubicBezTo>
                    <a:pt x="265778" y="26371"/>
                    <a:pt x="272560" y="23338"/>
                    <a:pt x="280662" y="23338"/>
                  </a:cubicBezTo>
                  <a:close/>
                  <a:moveTo>
                    <a:pt x="38212" y="10520"/>
                  </a:moveTo>
                  <a:cubicBezTo>
                    <a:pt x="37809" y="12979"/>
                    <a:pt x="37345" y="14913"/>
                    <a:pt x="36821" y="16324"/>
                  </a:cubicBezTo>
                  <a:lnTo>
                    <a:pt x="23338" y="53266"/>
                  </a:lnTo>
                  <a:lnTo>
                    <a:pt x="53388" y="53266"/>
                  </a:lnTo>
                  <a:lnTo>
                    <a:pt x="39784" y="16324"/>
                  </a:lnTo>
                  <a:cubicBezTo>
                    <a:pt x="39340" y="15115"/>
                    <a:pt x="38897" y="13180"/>
                    <a:pt x="38454" y="10520"/>
                  </a:cubicBezTo>
                  <a:close/>
                  <a:moveTo>
                    <a:pt x="33254" y="0"/>
                  </a:moveTo>
                  <a:lnTo>
                    <a:pt x="43774" y="0"/>
                  </a:lnTo>
                  <a:lnTo>
                    <a:pt x="76865" y="85964"/>
                  </a:lnTo>
                  <a:lnTo>
                    <a:pt x="76865" y="83618"/>
                  </a:lnTo>
                  <a:lnTo>
                    <a:pt x="113505" y="33253"/>
                  </a:lnTo>
                  <a:lnTo>
                    <a:pt x="80312" y="33253"/>
                  </a:lnTo>
                  <a:lnTo>
                    <a:pt x="80312" y="24789"/>
                  </a:lnTo>
                  <a:lnTo>
                    <a:pt x="128076" y="24789"/>
                  </a:lnTo>
                  <a:lnTo>
                    <a:pt x="128076" y="27630"/>
                  </a:lnTo>
                  <a:lnTo>
                    <a:pt x="91436" y="78237"/>
                  </a:lnTo>
                  <a:lnTo>
                    <a:pt x="127713" y="78237"/>
                  </a:lnTo>
                  <a:lnTo>
                    <a:pt x="127713" y="86701"/>
                  </a:lnTo>
                  <a:lnTo>
                    <a:pt x="77149" y="86701"/>
                  </a:lnTo>
                  <a:lnTo>
                    <a:pt x="76865" y="86701"/>
                  </a:lnTo>
                  <a:lnTo>
                    <a:pt x="65903" y="86701"/>
                  </a:lnTo>
                  <a:lnTo>
                    <a:pt x="56713" y="62396"/>
                  </a:lnTo>
                  <a:lnTo>
                    <a:pt x="19952" y="62396"/>
                  </a:lnTo>
                  <a:lnTo>
                    <a:pt x="11306" y="86701"/>
                  </a:lnTo>
                  <a:lnTo>
                    <a:pt x="0" y="8670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635204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4975" y="1142881"/>
            <a:ext cx="11567160" cy="1128514"/>
          </a:xfrm>
        </p:spPr>
        <p:txBody>
          <a:bodyPr wrap="square" lIns="0" tIns="0" rIns="0" bIns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800" b="1" i="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80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4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First level Segoe UI </a:t>
            </a:r>
            <a:r>
              <a:rPr lang="en-US" err="1"/>
              <a:t>Semibold</a:t>
            </a:r>
            <a:r>
              <a:rPr lang="en-US"/>
              <a:t> 18pt</a:t>
            </a:r>
          </a:p>
          <a:p>
            <a:pPr lvl="1"/>
            <a:r>
              <a:rPr lang="en-US"/>
              <a:t>Second level Segoe UI 18pt</a:t>
            </a:r>
          </a:p>
          <a:p>
            <a:pPr lvl="2"/>
            <a:r>
              <a:rPr lang="en-US"/>
              <a:t>Third level Segoe UI 14pt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36pt</a:t>
            </a:r>
          </a:p>
        </p:txBody>
      </p:sp>
    </p:spTree>
    <p:extLst>
      <p:ext uri="{BB962C8B-B14F-4D97-AF65-F5344CB8AC3E}">
        <p14:creationId xmlns:p14="http://schemas.microsoft.com/office/powerpoint/2010/main" val="192371596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with bulle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087" y="1142881"/>
            <a:ext cx="11567160" cy="1128514"/>
          </a:xfrm>
        </p:spPr>
        <p:txBody>
          <a:bodyPr wrap="square" lIns="0" tIns="0" rIns="0" bIns="0">
            <a:sp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 typeface="Arial" panose="020B0604020202020204" pitchFamily="34" charset="0"/>
              <a:buChar char="•"/>
              <a:defRPr sz="1800" b="0" i="0">
                <a:solidFill>
                  <a:srgbClr val="000000"/>
                </a:solidFill>
                <a:latin typeface="+mj-lt"/>
              </a:defRPr>
            </a:lvl1pPr>
            <a:lvl2pPr marL="514350" indent="-28575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lvl2pPr>
            <a:lvl3pPr marL="742950" indent="-28575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First level Segoe UI </a:t>
            </a:r>
            <a:r>
              <a:rPr lang="en-US" err="1"/>
              <a:t>Semibold</a:t>
            </a:r>
            <a:r>
              <a:rPr lang="en-US"/>
              <a:t> 18pt</a:t>
            </a:r>
          </a:p>
          <a:p>
            <a:pPr lvl="1"/>
            <a:r>
              <a:rPr lang="en-US"/>
              <a:t>Second level Segoe UI 18pt</a:t>
            </a:r>
          </a:p>
          <a:p>
            <a:pPr lvl="2"/>
            <a:r>
              <a:rPr lang="en-US"/>
              <a:t>Third level Segoe UI 14pt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36pt (with bullets)</a:t>
            </a:r>
          </a:p>
        </p:txBody>
      </p:sp>
    </p:spTree>
    <p:extLst>
      <p:ext uri="{BB962C8B-B14F-4D97-AF65-F5344CB8AC3E}">
        <p14:creationId xmlns:p14="http://schemas.microsoft.com/office/powerpoint/2010/main" val="153875056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BDBC305C-A9C3-4278-AFC0-C99DFD80A6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7311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36644903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087" y="1147079"/>
            <a:ext cx="11567160" cy="83099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8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800">
                <a:solidFill>
                  <a:srgbClr val="000000"/>
                </a:solidFill>
              </a:defRPr>
            </a:lvl2pPr>
            <a:lvl3pPr marL="4572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4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Segoe Regular 18.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Three column text layout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6849D465-70FF-451A-8BED-41C7ADC630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4975" y="2359342"/>
            <a:ext cx="3703320" cy="26543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2FCB46-ABD2-4E30-8117-D04A4847253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67211" y="2359342"/>
            <a:ext cx="3695700" cy="26543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6529D97-59E4-4F82-95B3-25E40D5A2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89926" y="2359343"/>
            <a:ext cx="3703320" cy="265430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798556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C9B1B5-B09F-4B98-AFC2-1B4B55BE018E}"/>
              </a:ext>
            </a:extLst>
          </p:cNvPr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>
          <a:xfrm rot="5400000">
            <a:off x="9226488" y="3280851"/>
            <a:ext cx="6994525" cy="43282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4975" y="228573"/>
            <a:ext cx="11563350" cy="758825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46088" y="1132205"/>
            <a:ext cx="11563350" cy="2072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951596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972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5" r:id="rId2"/>
    <p:sldLayoutId id="2147483896" r:id="rId3"/>
    <p:sldLayoutId id="2147483884" r:id="rId4"/>
    <p:sldLayoutId id="2147483868" r:id="rId5"/>
    <p:sldLayoutId id="2147483869" r:id="rId6"/>
    <p:sldLayoutId id="2147483885" r:id="rId7"/>
    <p:sldLayoutId id="2147483871" r:id="rId8"/>
    <p:sldLayoutId id="2147483886" r:id="rId9"/>
    <p:sldLayoutId id="2147483887" r:id="rId10"/>
    <p:sldLayoutId id="2147483888" r:id="rId11"/>
    <p:sldLayoutId id="2147483889" r:id="rId12"/>
    <p:sldLayoutId id="2147483873" r:id="rId13"/>
    <p:sldLayoutId id="2147483890" r:id="rId14"/>
    <p:sldLayoutId id="2147483891" r:id="rId15"/>
    <p:sldLayoutId id="2147483878" r:id="rId16"/>
    <p:sldLayoutId id="2147483892" r:id="rId17"/>
    <p:sldLayoutId id="2147483879" r:id="rId18"/>
    <p:sldLayoutId id="2147483880" r:id="rId19"/>
    <p:sldLayoutId id="2147483881" r:id="rId20"/>
    <p:sldLayoutId id="2147483883" r:id="rId21"/>
    <p:sldLayoutId id="2147483882" r:id="rId22"/>
    <p:sldLayoutId id="2147483903" r:id="rId23"/>
    <p:sldLayoutId id="2147483904" r:id="rId24"/>
  </p:sldLayoutIdLst>
  <p:transition>
    <p:fade/>
  </p:transition>
  <p:hf sldNum="0"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3600" b="0" kern="1200" cap="none" spc="-150" baseline="0" dirty="0" smtClean="0">
          <a:ln w="3175">
            <a:noFill/>
          </a:ln>
          <a:solidFill>
            <a:schemeClr val="tx2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1400"/>
        </a:spcAft>
        <a:buClrTx/>
        <a:buSzPct val="90000"/>
        <a:buFont typeface="Wingdings" panose="05000000000000000000" pitchFamily="2" charset="2"/>
        <a:buNone/>
        <a:tabLst/>
        <a:defRPr sz="2800" kern="1200" spc="0" baseline="0">
          <a:solidFill>
            <a:srgbClr val="000000"/>
          </a:solidFill>
          <a:latin typeface="+mn-lt"/>
          <a:ea typeface="+mn-ea"/>
          <a:cs typeface="+mn-cs"/>
        </a:defRPr>
      </a:lvl1pPr>
      <a:lvl2pPr marL="22860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140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45720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140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3pPr>
      <a:lvl4pPr marL="68580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140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91440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140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1373">
          <p15:clr>
            <a:srgbClr val="C35EA4"/>
          </p15:clr>
        </p15:guide>
        <p15:guide id="4" pos="1517">
          <p15:clr>
            <a:srgbClr val="C35EA4"/>
          </p15:clr>
        </p15:guide>
        <p15:guide id="5" pos="2608">
          <p15:clr>
            <a:srgbClr val="C35EA4"/>
          </p15:clr>
        </p15:guide>
        <p15:guide id="6" pos="2751">
          <p15:clr>
            <a:srgbClr val="C35EA4"/>
          </p15:clr>
        </p15:guide>
        <p15:guide id="7" pos="3844">
          <p15:clr>
            <a:srgbClr val="C35EA4"/>
          </p15:clr>
        </p15:guide>
        <p15:guide id="8" pos="3989">
          <p15:clr>
            <a:srgbClr val="C35EA4"/>
          </p15:clr>
        </p15:guide>
        <p15:guide id="9" pos="5079">
          <p15:clr>
            <a:srgbClr val="C35EA4"/>
          </p15:clr>
        </p15:guide>
        <p15:guide id="10" pos="5222">
          <p15:clr>
            <a:srgbClr val="C35EA4"/>
          </p15:clr>
        </p15:guide>
        <p15:guide id="11" pos="6317">
          <p15:clr>
            <a:srgbClr val="C35EA4"/>
          </p15:clr>
        </p15:guide>
        <p15:guide id="12" pos="6460">
          <p15:clr>
            <a:srgbClr val="C35EA4"/>
          </p15:clr>
        </p15:guide>
        <p15:guide id="16" pos="274">
          <p15:clr>
            <a:srgbClr val="F26B43"/>
          </p15:clr>
        </p15:guide>
        <p15:guide id="17" pos="7558">
          <p15:clr>
            <a:srgbClr val="F26B43"/>
          </p15:clr>
        </p15:guide>
        <p15:guide id="18" orient="horz" pos="758">
          <p15:clr>
            <a:srgbClr val="5ACBF0"/>
          </p15:clr>
        </p15:guide>
        <p15:guide id="19" orient="horz" pos="1372">
          <p15:clr>
            <a:srgbClr val="5ACBF0"/>
          </p15:clr>
        </p15:guide>
        <p15:guide id="20" orient="horz" pos="612">
          <p15:clr>
            <a:srgbClr val="5ACBF0"/>
          </p15:clr>
        </p15:guide>
        <p15:guide id="21" orient="horz" pos="1515">
          <p15:clr>
            <a:srgbClr val="5ACBF0"/>
          </p15:clr>
        </p15:guide>
        <p15:guide id="22" orient="horz" pos="2127">
          <p15:clr>
            <a:srgbClr val="5ACBF0"/>
          </p15:clr>
        </p15:guide>
        <p15:guide id="23" orient="horz" pos="2275">
          <p15:clr>
            <a:srgbClr val="5ACBF0"/>
          </p15:clr>
        </p15:guide>
        <p15:guide id="25" orient="horz" pos="280">
          <p15:clr>
            <a:srgbClr val="F26B43"/>
          </p15:clr>
        </p15:guide>
        <p15:guide id="26" orient="horz" pos="4127">
          <p15:clr>
            <a:srgbClr val="F26B43"/>
          </p15:clr>
        </p15:guide>
        <p15:guide id="27" orient="horz" pos="2889">
          <p15:clr>
            <a:srgbClr val="5ACBF0"/>
          </p15:clr>
        </p15:guide>
        <p15:guide id="28" orient="horz" pos="3032">
          <p15:clr>
            <a:srgbClr val="5ACBF0"/>
          </p15:clr>
        </p15:guide>
        <p15:guide id="29" orient="horz" pos="3648">
          <p15:clr>
            <a:srgbClr val="5ACBF0"/>
          </p15:clr>
        </p15:guide>
        <p15:guide id="30" orient="horz" pos="3792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23F78-5F4E-4236-A124-F949734A3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Real-time Web with ASP.NET Core </a:t>
            </a:r>
            <a:r>
              <a:rPr lang="en-US" dirty="0" err="1"/>
              <a:t>SignalR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13DEB-BA8A-4937-84EE-6597E058DA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b="1" dirty="0"/>
              <a:t>Scott Addie</a:t>
            </a:r>
          </a:p>
          <a:p>
            <a:r>
              <a:rPr lang="en-GB" dirty="0"/>
              <a:t>Senior Content Developer</a:t>
            </a:r>
          </a:p>
          <a:p>
            <a:r>
              <a:rPr lang="en-GB" dirty="0"/>
              <a:t>@</a:t>
            </a:r>
            <a:r>
              <a:rPr lang="en-GB" dirty="0" err="1"/>
              <a:t>Scott_Addie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19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BAD37D8-0DA1-4F2B-8AB5-663659E5D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4: </a:t>
            </a:r>
            <a:r>
              <a:rPr lang="en-US" dirty="0">
                <a:solidFill>
                  <a:schemeClr val="tx1"/>
                </a:solidFill>
              </a:rPr>
              <a:t>Install client bits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ED8B422-D946-447D-A8A1-AB9079492F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4974" y="1137076"/>
            <a:ext cx="5667375" cy="3876565"/>
          </a:xfrm>
        </p:spPr>
        <p:txBody>
          <a:bodyPr/>
          <a:lstStyle/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6F41D5D-53A3-48E1-9A59-73DC0622E5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515568"/>
              </p:ext>
            </p:extLst>
          </p:nvPr>
        </p:nvGraphicFramePr>
        <p:xfrm>
          <a:off x="443228" y="1137076"/>
          <a:ext cx="7288661" cy="5565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134">
                  <a:extLst>
                    <a:ext uri="{9D8B030D-6E8A-4147-A177-3AD203B41FA5}">
                      <a16:colId xmlns:a16="http://schemas.microsoft.com/office/drawing/2014/main" val="1878941508"/>
                    </a:ext>
                  </a:extLst>
                </a:gridCol>
                <a:gridCol w="5428527">
                  <a:extLst>
                    <a:ext uri="{9D8B030D-6E8A-4147-A177-3AD203B41FA5}">
                      <a16:colId xmlns:a16="http://schemas.microsoft.com/office/drawing/2014/main" val="2115705736"/>
                    </a:ext>
                  </a:extLst>
                </a:gridCol>
              </a:tblGrid>
              <a:tr h="18376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lang="en-US" sz="1800" dirty="0" err="1">
                          <a:solidFill>
                            <a:srgbClr val="000000"/>
                          </a:solidFill>
                        </a:rPr>
                        <a:t>Microsoft.AspNetCore.SignalR.Client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4627428"/>
                  </a:ext>
                </a:extLst>
              </a:tr>
              <a:tr h="1030147"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&gt; </a:t>
                      </a:r>
                      <a:r>
                        <a:rPr lang="en-US" b="1" dirty="0" err="1">
                          <a:solidFill>
                            <a:srgbClr val="000000"/>
                          </a:solidFill>
                        </a:rPr>
                        <a:t>npm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 install @</a:t>
                      </a:r>
                      <a:r>
                        <a:rPr lang="en-US" b="1" dirty="0" err="1">
                          <a:solidFill>
                            <a:srgbClr val="000000"/>
                          </a:solidFill>
                        </a:rPr>
                        <a:t>aspnet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/</a:t>
                      </a:r>
                      <a:r>
                        <a:rPr lang="en-US" b="1" dirty="0" err="1">
                          <a:solidFill>
                            <a:srgbClr val="000000"/>
                          </a:solidFill>
                        </a:rPr>
                        <a:t>signalr</a:t>
                      </a:r>
                      <a:endParaRPr 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529646"/>
                  </a:ext>
                </a:extLst>
              </a:tr>
              <a:tr h="247448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UNPKG</a:t>
                      </a:r>
                    </a:p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kumimoji="0" lang="en-US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libman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install @</a:t>
                      </a:r>
                      <a:r>
                        <a:rPr kumimoji="0" lang="en-US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aspnet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US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signalr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   -p </a:t>
                      </a:r>
                      <a:r>
                        <a:rPr kumimoji="0" lang="en-US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unpkg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   -d </a:t>
                      </a:r>
                      <a:r>
                        <a:rPr kumimoji="0" lang="en-US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wwwroot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/lib/</a:t>
                      </a:r>
                      <a:r>
                        <a:rPr kumimoji="0" lang="en-US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signalr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   --files </a:t>
                      </a:r>
                      <a:r>
                        <a:rPr kumimoji="0" lang="en-US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dist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/browser/signalr.js</a:t>
                      </a:r>
                    </a:p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   --files </a:t>
                      </a:r>
                      <a:r>
                        <a:rPr kumimoji="0" lang="en-US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dist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/browser/signalr.min.js</a:t>
                      </a:r>
                    </a:p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5943138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7E4E5030-BCA9-4415-85B2-4C68D553D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382" y="1203325"/>
            <a:ext cx="1658256" cy="16521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7B0FD8-3A08-415B-BF23-D7C38E78F3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416" y="1227968"/>
            <a:ext cx="1755800" cy="542591"/>
          </a:xfrm>
          <a:prstGeom prst="rect">
            <a:avLst/>
          </a:prstGeom>
        </p:spPr>
      </p:pic>
      <p:pic>
        <p:nvPicPr>
          <p:cNvPr id="15" name="Picture 4" descr="Image result for javascript png">
            <a:extLst>
              <a:ext uri="{FF2B5EF4-FFF2-40B4-BE49-F238E27FC236}">
                <a16:creationId xmlns:a16="http://schemas.microsoft.com/office/drawing/2014/main" id="{770F1815-1376-4913-B8BA-8C4DE2667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88" y="3039253"/>
            <a:ext cx="165735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npm logo png">
            <a:extLst>
              <a:ext uri="{FF2B5EF4-FFF2-40B4-BE49-F238E27FC236}">
                <a16:creationId xmlns:a16="http://schemas.microsoft.com/office/drawing/2014/main" id="{1A3B551A-AFA6-415B-AAF3-D5A545A01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436" y="3075358"/>
            <a:ext cx="1273920" cy="49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034312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0BCBF86-190B-453B-A70D-579366D6C22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7060" y="-307481"/>
            <a:ext cx="11053596" cy="7302006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0318D1-BB7C-477C-A7A5-069BDC446D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33801" y="1100540"/>
            <a:ext cx="11567160" cy="112851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768BF8-3105-4387-8B38-1D4F7136F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</a:t>
            </a:r>
            <a:r>
              <a:rPr lang="en-US" dirty="0">
                <a:solidFill>
                  <a:schemeClr val="tx1"/>
                </a:solidFill>
              </a:rPr>
              <a:t>Consumption via client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13AB17A-B424-4323-A7A8-EE501375B0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153817"/>
              </p:ext>
            </p:extLst>
          </p:nvPr>
        </p:nvGraphicFramePr>
        <p:xfrm>
          <a:off x="3354806" y="1830943"/>
          <a:ext cx="8466094" cy="4267200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8466094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36490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18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// Create the connection</a:t>
                      </a:r>
                    </a:p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connection =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signalR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.HubConnectionBuilder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.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withUrl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'/</a:t>
                      </a:r>
                      <a:r>
                        <a:rPr lang="en-US" sz="18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chatHub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.build();</a:t>
                      </a:r>
                    </a:p>
                    <a:p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// Create a function the Hub can call to broadcast messages</a:t>
                      </a:r>
                    </a:p>
                    <a:p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connection.on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8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broadcastMessage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(name, message) =&gt; {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// Add the message to the page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let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listItem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document.createElement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'li'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listItem.innerHTML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`&lt;strong&gt;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${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name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&lt;/strong&gt;: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${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message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document.getElementById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'discussion'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).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appendChild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listItem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});</a:t>
                      </a:r>
                    </a:p>
                    <a:p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connection.start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().catch(err =&gt;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console.error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err.toString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()));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  <a:tr h="311163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6286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858528B-9E7F-4360-9614-C055C9C3B333}"/>
              </a:ext>
            </a:extLst>
          </p:cNvPr>
          <p:cNvSpPr/>
          <p:nvPr/>
        </p:nvSpPr>
        <p:spPr>
          <a:xfrm>
            <a:off x="3354806" y="1370995"/>
            <a:ext cx="1978891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>
                <a:solidFill>
                  <a:prstClr val="black"/>
                </a:solidFill>
                <a:latin typeface="Segoe UI Light"/>
              </a:rPr>
              <a:t>chat.js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57230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1F63207-4D2A-44DD-A673-355027384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Scale-out for your</a:t>
            </a:r>
            <a:br>
              <a:rPr lang="en-US" sz="4800" dirty="0"/>
            </a:br>
            <a:r>
              <a:rPr lang="en-US" sz="4800" dirty="0"/>
              <a:t>ASP.NET Core </a:t>
            </a:r>
            <a:r>
              <a:rPr lang="en-US" sz="4800" dirty="0" err="1"/>
              <a:t>SignalR</a:t>
            </a:r>
            <a:r>
              <a:rPr lang="en-US" sz="4800" dirty="0"/>
              <a:t> app</a:t>
            </a:r>
          </a:p>
        </p:txBody>
      </p:sp>
    </p:spTree>
    <p:extLst>
      <p:ext uri="{BB962C8B-B14F-4D97-AF65-F5344CB8AC3E}">
        <p14:creationId xmlns:p14="http://schemas.microsoft.com/office/powerpoint/2010/main" val="389176506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60973A0-3ED3-4D97-A8D4-00082C62E8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4975" y="1142881"/>
            <a:ext cx="11567160" cy="1646605"/>
          </a:xfrm>
        </p:spPr>
        <p:txBody>
          <a:bodyPr/>
          <a:lstStyle/>
          <a:p>
            <a:r>
              <a:rPr lang="en-US" dirty="0"/>
              <a:t>Necessity with a server farm</a:t>
            </a:r>
          </a:p>
          <a:p>
            <a:r>
              <a:rPr lang="en-US" dirty="0"/>
              <a:t>Actions on 1 server need to be known to other servers</a:t>
            </a:r>
          </a:p>
          <a:p>
            <a:r>
              <a:rPr lang="en-US" dirty="0"/>
              <a:t>Handled by backplane</a:t>
            </a:r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DC44BE8-B21C-484A-B07D-325269E16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Scale-out with </a:t>
            </a:r>
            <a:r>
              <a:rPr lang="en-US" dirty="0" err="1"/>
              <a:t>SignalR</a:t>
            </a:r>
            <a:endParaRPr lang="en-US" dirty="0"/>
          </a:p>
        </p:txBody>
      </p:sp>
      <p:pic>
        <p:nvPicPr>
          <p:cNvPr id="9" name="Google Shape;360;p48">
            <a:extLst>
              <a:ext uri="{FF2B5EF4-FFF2-40B4-BE49-F238E27FC236}">
                <a16:creationId xmlns:a16="http://schemas.microsoft.com/office/drawing/2014/main" id="{1B9CE3BC-6F21-4E65-AE3B-F33691F3BEC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9675" y="3444091"/>
            <a:ext cx="549968" cy="465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361;p48">
            <a:extLst>
              <a:ext uri="{FF2B5EF4-FFF2-40B4-BE49-F238E27FC236}">
                <a16:creationId xmlns:a16="http://schemas.microsoft.com/office/drawing/2014/main" id="{F4E14E8F-5BD2-4CC0-A5A0-737AF2937B2C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5525" y="3585938"/>
            <a:ext cx="1008974" cy="854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362;p48">
            <a:extLst>
              <a:ext uri="{FF2B5EF4-FFF2-40B4-BE49-F238E27FC236}">
                <a16:creationId xmlns:a16="http://schemas.microsoft.com/office/drawing/2014/main" id="{5120C10D-157F-4893-ADA9-37892B11B72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9675" y="3757204"/>
            <a:ext cx="549968" cy="465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363;p48">
            <a:extLst>
              <a:ext uri="{FF2B5EF4-FFF2-40B4-BE49-F238E27FC236}">
                <a16:creationId xmlns:a16="http://schemas.microsoft.com/office/drawing/2014/main" id="{D5C96566-7CD4-42E4-A433-4420619FB41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9675" y="4116291"/>
            <a:ext cx="549968" cy="46552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364;p48">
            <a:extLst>
              <a:ext uri="{FF2B5EF4-FFF2-40B4-BE49-F238E27FC236}">
                <a16:creationId xmlns:a16="http://schemas.microsoft.com/office/drawing/2014/main" id="{4E23EC43-6F35-49DA-AE90-6350859E5EC0}"/>
              </a:ext>
            </a:extLst>
          </p:cNvPr>
          <p:cNvSpPr/>
          <p:nvPr/>
        </p:nvSpPr>
        <p:spPr>
          <a:xfrm rot="349">
            <a:off x="1735353" y="3910817"/>
            <a:ext cx="3124228" cy="17215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365;p48">
            <a:extLst>
              <a:ext uri="{FF2B5EF4-FFF2-40B4-BE49-F238E27FC236}">
                <a16:creationId xmlns:a16="http://schemas.microsoft.com/office/drawing/2014/main" id="{03970A86-BD23-43D4-9270-F01F99C58B6A}"/>
              </a:ext>
            </a:extLst>
          </p:cNvPr>
          <p:cNvSpPr/>
          <p:nvPr/>
        </p:nvSpPr>
        <p:spPr>
          <a:xfrm rot="349">
            <a:off x="1735353" y="4277780"/>
            <a:ext cx="3124228" cy="17215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" name="Google Shape;367;p48">
            <a:extLst>
              <a:ext uri="{FF2B5EF4-FFF2-40B4-BE49-F238E27FC236}">
                <a16:creationId xmlns:a16="http://schemas.microsoft.com/office/drawing/2014/main" id="{B8F471F4-CDDD-4C8B-8313-852575E9C9F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9675" y="4644566"/>
            <a:ext cx="549968" cy="465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368;p48">
            <a:extLst>
              <a:ext uri="{FF2B5EF4-FFF2-40B4-BE49-F238E27FC236}">
                <a16:creationId xmlns:a16="http://schemas.microsoft.com/office/drawing/2014/main" id="{D2648661-D3AA-4BC6-BB8F-CFB4B6B59C9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5525" y="4786413"/>
            <a:ext cx="1008974" cy="854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369;p48">
            <a:extLst>
              <a:ext uri="{FF2B5EF4-FFF2-40B4-BE49-F238E27FC236}">
                <a16:creationId xmlns:a16="http://schemas.microsoft.com/office/drawing/2014/main" id="{F3115C64-20D5-4E59-98A6-947CEEA512C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9675" y="4957679"/>
            <a:ext cx="549968" cy="465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370;p48">
            <a:extLst>
              <a:ext uri="{FF2B5EF4-FFF2-40B4-BE49-F238E27FC236}">
                <a16:creationId xmlns:a16="http://schemas.microsoft.com/office/drawing/2014/main" id="{1E91BD1E-3315-4034-A002-3BE138F06F4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9675" y="5316766"/>
            <a:ext cx="549968" cy="465524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371;p48">
            <a:extLst>
              <a:ext uri="{FF2B5EF4-FFF2-40B4-BE49-F238E27FC236}">
                <a16:creationId xmlns:a16="http://schemas.microsoft.com/office/drawing/2014/main" id="{CE5D5875-FF81-445E-8B03-5D3422797EC0}"/>
              </a:ext>
            </a:extLst>
          </p:cNvPr>
          <p:cNvSpPr/>
          <p:nvPr/>
        </p:nvSpPr>
        <p:spPr>
          <a:xfrm rot="349">
            <a:off x="1735353" y="5111292"/>
            <a:ext cx="3124228" cy="17215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372;p48">
            <a:extLst>
              <a:ext uri="{FF2B5EF4-FFF2-40B4-BE49-F238E27FC236}">
                <a16:creationId xmlns:a16="http://schemas.microsoft.com/office/drawing/2014/main" id="{61D852CF-7C03-4771-AB05-EDF0779372DA}"/>
              </a:ext>
            </a:extLst>
          </p:cNvPr>
          <p:cNvSpPr/>
          <p:nvPr/>
        </p:nvSpPr>
        <p:spPr>
          <a:xfrm rot="349">
            <a:off x="1735353" y="5478255"/>
            <a:ext cx="3124228" cy="17215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373;p48">
            <a:extLst>
              <a:ext uri="{FF2B5EF4-FFF2-40B4-BE49-F238E27FC236}">
                <a16:creationId xmlns:a16="http://schemas.microsoft.com/office/drawing/2014/main" id="{21441945-F433-4423-AE48-395DB4DB7010}"/>
              </a:ext>
            </a:extLst>
          </p:cNvPr>
          <p:cNvSpPr/>
          <p:nvPr/>
        </p:nvSpPr>
        <p:spPr>
          <a:xfrm>
            <a:off x="6534474" y="3444089"/>
            <a:ext cx="850251" cy="24744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Redis </a:t>
            </a:r>
            <a:endParaRPr b="1" dirty="0"/>
          </a:p>
        </p:txBody>
      </p:sp>
      <p:sp>
        <p:nvSpPr>
          <p:cNvPr id="23" name="Google Shape;374;p48">
            <a:extLst>
              <a:ext uri="{FF2B5EF4-FFF2-40B4-BE49-F238E27FC236}">
                <a16:creationId xmlns:a16="http://schemas.microsoft.com/office/drawing/2014/main" id="{6FE5D8C9-7A90-4E70-9212-18E8FC6E0DC5}"/>
              </a:ext>
            </a:extLst>
          </p:cNvPr>
          <p:cNvSpPr/>
          <p:nvPr/>
        </p:nvSpPr>
        <p:spPr>
          <a:xfrm rot="-630280">
            <a:off x="5629803" y="4955580"/>
            <a:ext cx="1008928" cy="205003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375;p48">
            <a:extLst>
              <a:ext uri="{FF2B5EF4-FFF2-40B4-BE49-F238E27FC236}">
                <a16:creationId xmlns:a16="http://schemas.microsoft.com/office/drawing/2014/main" id="{0051A20C-E7DB-4EC8-9344-3A923D586EED}"/>
              </a:ext>
            </a:extLst>
          </p:cNvPr>
          <p:cNvSpPr/>
          <p:nvPr/>
        </p:nvSpPr>
        <p:spPr>
          <a:xfrm rot="406682">
            <a:off x="5630537" y="3818357"/>
            <a:ext cx="1008994" cy="204846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359;p48">
            <a:extLst>
              <a:ext uri="{FF2B5EF4-FFF2-40B4-BE49-F238E27FC236}">
                <a16:creationId xmlns:a16="http://schemas.microsoft.com/office/drawing/2014/main" id="{883984D1-A64A-4C62-8D98-37E1EFDB8C75}"/>
              </a:ext>
            </a:extLst>
          </p:cNvPr>
          <p:cNvSpPr/>
          <p:nvPr/>
        </p:nvSpPr>
        <p:spPr>
          <a:xfrm rot="699">
            <a:off x="1735385" y="3555295"/>
            <a:ext cx="3124228" cy="17215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366;p48">
            <a:extLst>
              <a:ext uri="{FF2B5EF4-FFF2-40B4-BE49-F238E27FC236}">
                <a16:creationId xmlns:a16="http://schemas.microsoft.com/office/drawing/2014/main" id="{780DE895-74A7-4686-98FC-EC17419F5475}"/>
              </a:ext>
            </a:extLst>
          </p:cNvPr>
          <p:cNvSpPr/>
          <p:nvPr/>
        </p:nvSpPr>
        <p:spPr>
          <a:xfrm rot="699">
            <a:off x="1735385" y="4755770"/>
            <a:ext cx="3124228" cy="17215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Server text">
            <a:extLst>
              <a:ext uri="{FF2B5EF4-FFF2-40B4-BE49-F238E27FC236}">
                <a16:creationId xmlns:a16="http://schemas.microsoft.com/office/drawing/2014/main" id="{8386D68B-3B65-414F-A5FF-3263AD1212DC}"/>
              </a:ext>
            </a:extLst>
          </p:cNvPr>
          <p:cNvSpPr txBox="1"/>
          <p:nvPr/>
        </p:nvSpPr>
        <p:spPr>
          <a:xfrm>
            <a:off x="4465824" y="2874270"/>
            <a:ext cx="1608375" cy="7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latin typeface="Roboto"/>
                <a:ea typeface="Roboto"/>
                <a:cs typeface="Roboto"/>
                <a:sym typeface="Roboto"/>
              </a:rPr>
              <a:t>SignalR</a:t>
            </a:r>
            <a:r>
              <a:rPr lang="en-US" sz="1800" b="1" dirty="0">
                <a:latin typeface="Roboto"/>
                <a:ea typeface="Roboto"/>
                <a:cs typeface="Roboto"/>
                <a:sym typeface="Roboto"/>
              </a:rPr>
              <a:t> app instance 1</a:t>
            </a:r>
            <a:endParaRPr sz="18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" name="Server text">
            <a:extLst>
              <a:ext uri="{FF2B5EF4-FFF2-40B4-BE49-F238E27FC236}">
                <a16:creationId xmlns:a16="http://schemas.microsoft.com/office/drawing/2014/main" id="{E2C609FF-D296-41CF-9FE3-5AD3AFE5EDB3}"/>
              </a:ext>
            </a:extLst>
          </p:cNvPr>
          <p:cNvSpPr txBox="1"/>
          <p:nvPr/>
        </p:nvSpPr>
        <p:spPr>
          <a:xfrm>
            <a:off x="4393820" y="5564330"/>
            <a:ext cx="1587695" cy="7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latin typeface="Roboto"/>
                <a:ea typeface="Roboto"/>
                <a:cs typeface="Roboto"/>
                <a:sym typeface="Roboto"/>
              </a:rPr>
              <a:t>SignalR</a:t>
            </a:r>
            <a:r>
              <a:rPr lang="en-US" sz="1800" b="1" dirty="0">
                <a:latin typeface="Roboto"/>
                <a:ea typeface="Roboto"/>
                <a:cs typeface="Roboto"/>
                <a:sym typeface="Roboto"/>
              </a:rPr>
              <a:t> app instance 2</a:t>
            </a:r>
            <a:endParaRPr sz="18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" name="Server text">
            <a:extLst>
              <a:ext uri="{FF2B5EF4-FFF2-40B4-BE49-F238E27FC236}">
                <a16:creationId xmlns:a16="http://schemas.microsoft.com/office/drawing/2014/main" id="{160202AB-32DE-414D-B629-D69A2D49FBA4}"/>
              </a:ext>
            </a:extLst>
          </p:cNvPr>
          <p:cNvSpPr txBox="1"/>
          <p:nvPr/>
        </p:nvSpPr>
        <p:spPr>
          <a:xfrm>
            <a:off x="779405" y="2874270"/>
            <a:ext cx="1608375" cy="7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boto"/>
                <a:ea typeface="Roboto"/>
                <a:cs typeface="Roboto"/>
                <a:sym typeface="Roboto"/>
              </a:rPr>
              <a:t>Connected clients</a:t>
            </a:r>
            <a:endParaRPr sz="1800" b="1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40281319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C1E29E4C-1F3B-47B1-972B-2B7120147472" descr="FD91B74B-F96D-4EAD-BB2E-6CCF265D6248@hsd1">
            <a:extLst>
              <a:ext uri="{FF2B5EF4-FFF2-40B4-BE49-F238E27FC236}">
                <a16:creationId xmlns:a16="http://schemas.microsoft.com/office/drawing/2014/main" id="{5CF1E3E0-D90D-4648-8419-06DAE177B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97331" y="-2153626"/>
            <a:ext cx="15391772" cy="10392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F6F13A4-6F89-45BC-B03B-3C60A40D4D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85041" y="1675316"/>
            <a:ext cx="11567160" cy="276999"/>
          </a:xfrm>
        </p:spPr>
        <p:txBody>
          <a:bodyPr/>
          <a:lstStyle/>
          <a:p>
            <a:r>
              <a:rPr lang="en-US" dirty="0"/>
              <a:t>Azure App Service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6C9472-DA08-4DD5-A600-F7811B835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weak s</a:t>
            </a:r>
            <a:r>
              <a:rPr lang="en-US" dirty="0">
                <a:ln w="12700">
                  <a:noFill/>
                </a:ln>
              </a:rPr>
              <a:t>cale-out solution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B9CBB6B-6756-44D9-A623-6A500F16EE75}"/>
              </a:ext>
            </a:extLst>
          </p:cNvPr>
          <p:cNvSpPr/>
          <p:nvPr/>
        </p:nvSpPr>
        <p:spPr bwMode="auto">
          <a:xfrm>
            <a:off x="1684406" y="2077073"/>
            <a:ext cx="3562350" cy="2066925"/>
          </a:xfrm>
          <a:prstGeom prst="round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ASP.NET 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Core app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EE2BFA5-957B-4A17-B791-73248D2550F2}"/>
              </a:ext>
            </a:extLst>
          </p:cNvPr>
          <p:cNvSpPr/>
          <p:nvPr/>
        </p:nvSpPr>
        <p:spPr bwMode="auto">
          <a:xfrm>
            <a:off x="1888241" y="3175514"/>
            <a:ext cx="1370013" cy="73353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Pages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D996DCF-C3A4-4D67-B1E4-3BE3DDBA0327}"/>
              </a:ext>
            </a:extLst>
          </p:cNvPr>
          <p:cNvSpPr/>
          <p:nvPr/>
        </p:nvSpPr>
        <p:spPr bwMode="auto">
          <a:xfrm>
            <a:off x="3658304" y="3175514"/>
            <a:ext cx="1370013" cy="73353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Hubs</a:t>
            </a:r>
          </a:p>
        </p:txBody>
      </p:sp>
      <p:pic>
        <p:nvPicPr>
          <p:cNvPr id="9" name="Client icon">
            <a:extLst>
              <a:ext uri="{FF2B5EF4-FFF2-40B4-BE49-F238E27FC236}">
                <a16:creationId xmlns:a16="http://schemas.microsoft.com/office/drawing/2014/main" id="{4205B258-EF8A-4B1C-9240-16F339112EC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8304" y="4679007"/>
            <a:ext cx="2211030" cy="2008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5EDD8093-7FA9-4941-BC23-2CC1E3BBC9BF}"/>
              </a:ext>
            </a:extLst>
          </p:cNvPr>
          <p:cNvCxnSpPr>
            <a:cxnSpLocks/>
            <a:stCxn id="7" idx="2"/>
            <a:endCxn id="9" idx="1"/>
          </p:cNvCxnSpPr>
          <p:nvPr/>
        </p:nvCxnSpPr>
        <p:spPr>
          <a:xfrm rot="16200000" flipH="1">
            <a:off x="2228728" y="4253568"/>
            <a:ext cx="1774097" cy="1085056"/>
          </a:xfrm>
          <a:prstGeom prst="curvedConnector2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9F200D16-F082-47F6-93D8-381D07C77124}"/>
              </a:ext>
            </a:extLst>
          </p:cNvPr>
          <p:cNvCxnSpPr>
            <a:cxnSpLocks/>
            <a:endCxn id="9" idx="1"/>
          </p:cNvCxnSpPr>
          <p:nvPr/>
        </p:nvCxnSpPr>
        <p:spPr>
          <a:xfrm rot="5400000">
            <a:off x="3083797" y="4483556"/>
            <a:ext cx="1774097" cy="625081"/>
          </a:xfrm>
          <a:prstGeom prst="curvedConnector4">
            <a:avLst>
              <a:gd name="adj1" fmla="val 21700"/>
              <a:gd name="adj2" fmla="val 136571"/>
            </a:avLst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lient text - supported">
            <a:extLst>
              <a:ext uri="{FF2B5EF4-FFF2-40B4-BE49-F238E27FC236}">
                <a16:creationId xmlns:a16="http://schemas.microsoft.com/office/drawing/2014/main" id="{AED6917C-3A14-4943-92EF-5E615E18ED82}"/>
              </a:ext>
            </a:extLst>
          </p:cNvPr>
          <p:cNvSpPr txBox="1"/>
          <p:nvPr/>
        </p:nvSpPr>
        <p:spPr>
          <a:xfrm>
            <a:off x="3989326" y="5203012"/>
            <a:ext cx="1551491" cy="627864"/>
          </a:xfrm>
          <a:prstGeom prst="rect">
            <a:avLst/>
          </a:prstGeom>
          <a:noFill/>
        </p:spPr>
        <p:txBody>
          <a:bodyPr wrap="square" lIns="182880" tIns="146304" rIns="182880" bIns="146304" rtlCol="0" anchor="t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2B7147B-5685-460D-B6B3-1D16E784051D}"/>
              </a:ext>
            </a:extLst>
          </p:cNvPr>
          <p:cNvSpPr txBox="1"/>
          <p:nvPr/>
        </p:nvSpPr>
        <p:spPr>
          <a:xfrm>
            <a:off x="3434074" y="4376634"/>
            <a:ext cx="2372554" cy="87100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SignalR</a:t>
            </a:r>
            <a:endParaRPr lang="en-US" sz="18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traffic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FEDFDD3-5F73-43D3-BB0B-ABEC0CFDEEE4}"/>
              </a:ext>
            </a:extLst>
          </p:cNvPr>
          <p:cNvSpPr txBox="1"/>
          <p:nvPr/>
        </p:nvSpPr>
        <p:spPr>
          <a:xfrm>
            <a:off x="1948167" y="4467484"/>
            <a:ext cx="1185051" cy="87100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Web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traffic</a:t>
            </a:r>
          </a:p>
        </p:txBody>
      </p:sp>
    </p:spTree>
    <p:extLst>
      <p:ext uri="{BB962C8B-B14F-4D97-AF65-F5344CB8AC3E}">
        <p14:creationId xmlns:p14="http://schemas.microsoft.com/office/powerpoint/2010/main" val="209825764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C1E29E4C-1F3B-47B1-972B-2B7120147472" descr="FD91B74B-F96D-4EAD-BB2E-6CCF265D6248@hsd1">
            <a:extLst>
              <a:ext uri="{FF2B5EF4-FFF2-40B4-BE49-F238E27FC236}">
                <a16:creationId xmlns:a16="http://schemas.microsoft.com/office/drawing/2014/main" id="{5CF1E3E0-D90D-4648-8419-06DAE177B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97331" y="-2153626"/>
            <a:ext cx="15391772" cy="10392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F6F13A4-6F89-45BC-B03B-3C60A40D4D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85041" y="1675316"/>
            <a:ext cx="11567160" cy="276999"/>
          </a:xfrm>
        </p:spPr>
        <p:txBody>
          <a:bodyPr/>
          <a:lstStyle/>
          <a:p>
            <a:r>
              <a:rPr lang="en-US" dirty="0"/>
              <a:t>Azure App Service			Azure </a:t>
            </a:r>
            <a:r>
              <a:rPr lang="en-US" dirty="0" err="1"/>
              <a:t>SignalR</a:t>
            </a:r>
            <a:r>
              <a:rPr lang="en-US" dirty="0"/>
              <a:t> Service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6C9472-DA08-4DD5-A600-F7811B835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better </a:t>
            </a:r>
            <a:r>
              <a:rPr lang="en-US" dirty="0">
                <a:ln w="12700">
                  <a:noFill/>
                </a:ln>
              </a:rPr>
              <a:t>scale-out solution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B9CBB6B-6756-44D9-A623-6A500F16EE75}"/>
              </a:ext>
            </a:extLst>
          </p:cNvPr>
          <p:cNvSpPr/>
          <p:nvPr/>
        </p:nvSpPr>
        <p:spPr bwMode="auto">
          <a:xfrm>
            <a:off x="1684406" y="2077073"/>
            <a:ext cx="3562350" cy="2066925"/>
          </a:xfrm>
          <a:prstGeom prst="round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ASP.NET 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Core app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EE2BFA5-957B-4A17-B791-73248D2550F2}"/>
              </a:ext>
            </a:extLst>
          </p:cNvPr>
          <p:cNvSpPr/>
          <p:nvPr/>
        </p:nvSpPr>
        <p:spPr bwMode="auto">
          <a:xfrm>
            <a:off x="1888241" y="3175514"/>
            <a:ext cx="1370013" cy="73353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Pages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D996DCF-C3A4-4D67-B1E4-3BE3DDBA0327}"/>
              </a:ext>
            </a:extLst>
          </p:cNvPr>
          <p:cNvSpPr/>
          <p:nvPr/>
        </p:nvSpPr>
        <p:spPr bwMode="auto">
          <a:xfrm>
            <a:off x="3658304" y="3175514"/>
            <a:ext cx="1370013" cy="73353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Hubs</a:t>
            </a:r>
          </a:p>
        </p:txBody>
      </p:sp>
      <p:pic>
        <p:nvPicPr>
          <p:cNvPr id="9" name="Client icon">
            <a:extLst>
              <a:ext uri="{FF2B5EF4-FFF2-40B4-BE49-F238E27FC236}">
                <a16:creationId xmlns:a16="http://schemas.microsoft.com/office/drawing/2014/main" id="{4205B258-EF8A-4B1C-9240-16F339112EC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8304" y="4679007"/>
            <a:ext cx="2211030" cy="2008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5EDD8093-7FA9-4941-BC23-2CC1E3BBC9BF}"/>
              </a:ext>
            </a:extLst>
          </p:cNvPr>
          <p:cNvCxnSpPr>
            <a:cxnSpLocks/>
            <a:stCxn id="7" idx="2"/>
            <a:endCxn id="9" idx="1"/>
          </p:cNvCxnSpPr>
          <p:nvPr/>
        </p:nvCxnSpPr>
        <p:spPr>
          <a:xfrm rot="16200000" flipH="1">
            <a:off x="2228728" y="4253568"/>
            <a:ext cx="1774097" cy="1085056"/>
          </a:xfrm>
          <a:prstGeom prst="curvedConnector2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lient text - supported">
            <a:extLst>
              <a:ext uri="{FF2B5EF4-FFF2-40B4-BE49-F238E27FC236}">
                <a16:creationId xmlns:a16="http://schemas.microsoft.com/office/drawing/2014/main" id="{AED6917C-3A14-4943-92EF-5E615E18ED82}"/>
              </a:ext>
            </a:extLst>
          </p:cNvPr>
          <p:cNvSpPr txBox="1"/>
          <p:nvPr/>
        </p:nvSpPr>
        <p:spPr>
          <a:xfrm>
            <a:off x="3989326" y="5203012"/>
            <a:ext cx="1551491" cy="627864"/>
          </a:xfrm>
          <a:prstGeom prst="rect">
            <a:avLst/>
          </a:prstGeom>
          <a:noFill/>
        </p:spPr>
        <p:txBody>
          <a:bodyPr wrap="square" lIns="182880" tIns="146304" rIns="182880" bIns="146304" rtlCol="0" anchor="t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FEDFDD3-5F73-43D3-BB0B-ABEC0CFDEEE4}"/>
              </a:ext>
            </a:extLst>
          </p:cNvPr>
          <p:cNvSpPr txBox="1"/>
          <p:nvPr/>
        </p:nvSpPr>
        <p:spPr>
          <a:xfrm>
            <a:off x="1948167" y="4467484"/>
            <a:ext cx="1185051" cy="87100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Web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traffic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DB530A-E020-498D-9BD6-881FD6F17E6D}"/>
              </a:ext>
            </a:extLst>
          </p:cNvPr>
          <p:cNvSpPr txBox="1"/>
          <p:nvPr/>
        </p:nvSpPr>
        <p:spPr>
          <a:xfrm>
            <a:off x="7617628" y="4550972"/>
            <a:ext cx="2372554" cy="87100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SignalR</a:t>
            </a:r>
            <a:endParaRPr lang="en-US" sz="18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traffic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A5DF399-6146-44E9-9D73-62303FEE4116}"/>
              </a:ext>
            </a:extLst>
          </p:cNvPr>
          <p:cNvSpPr/>
          <p:nvPr/>
        </p:nvSpPr>
        <p:spPr bwMode="auto">
          <a:xfrm>
            <a:off x="6254985" y="2077073"/>
            <a:ext cx="3562350" cy="2066925"/>
          </a:xfrm>
          <a:prstGeom prst="round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3F6B38C-22BE-47F4-9AF5-6067BC1E3D86}"/>
              </a:ext>
            </a:extLst>
          </p:cNvPr>
          <p:cNvSpPr/>
          <p:nvPr/>
        </p:nvSpPr>
        <p:spPr bwMode="auto">
          <a:xfrm>
            <a:off x="6473423" y="3172604"/>
            <a:ext cx="1370013" cy="73353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Server endpoint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6ECA177-C292-4479-934D-28C2D2EED5D7}"/>
              </a:ext>
            </a:extLst>
          </p:cNvPr>
          <p:cNvSpPr/>
          <p:nvPr/>
        </p:nvSpPr>
        <p:spPr bwMode="auto">
          <a:xfrm>
            <a:off x="8243486" y="3172604"/>
            <a:ext cx="1370013" cy="73353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Client endpoint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413357AA-6400-45BF-93E3-CA6EA6AAC1DA}"/>
              </a:ext>
            </a:extLst>
          </p:cNvPr>
          <p:cNvCxnSpPr>
            <a:cxnSpLocks/>
          </p:cNvCxnSpPr>
          <p:nvPr/>
        </p:nvCxnSpPr>
        <p:spPr>
          <a:xfrm rot="10800000" flipV="1">
            <a:off x="5704752" y="3946345"/>
            <a:ext cx="3238795" cy="1774097"/>
          </a:xfrm>
          <a:prstGeom prst="curvedConnector3">
            <a:avLst>
              <a:gd name="adj1" fmla="val 299"/>
            </a:avLst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3DCF460-35F7-4877-AA75-FAD25183DCD7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5028317" y="3539371"/>
            <a:ext cx="1445106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7782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zure SignalR Service logo">
            <a:extLst>
              <a:ext uri="{FF2B5EF4-FFF2-40B4-BE49-F238E27FC236}">
                <a16:creationId xmlns:a16="http://schemas.microsoft.com/office/drawing/2014/main" id="{B62B6923-2395-4F12-B1E9-A931D570F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54" y="2729277"/>
            <a:ext cx="1404595" cy="140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636DF8-C7A2-453B-B256-B48AB8E676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4975" y="1142881"/>
            <a:ext cx="11567160" cy="3200876"/>
          </a:xfrm>
        </p:spPr>
        <p:txBody>
          <a:bodyPr/>
          <a:lstStyle/>
          <a:p>
            <a:r>
              <a:rPr lang="en-US" dirty="0"/>
              <a:t>	Azure App Service</a:t>
            </a:r>
          </a:p>
          <a:p>
            <a:r>
              <a:rPr lang="en-US" dirty="0"/>
              <a:t>	3 Basic instances = </a:t>
            </a:r>
            <a:r>
              <a:rPr lang="en-US" sz="2400" dirty="0"/>
              <a:t>1,050</a:t>
            </a:r>
            <a:r>
              <a:rPr lang="en-US" dirty="0"/>
              <a:t> concurrent</a:t>
            </a:r>
          </a:p>
          <a:p>
            <a:r>
              <a:rPr lang="en-US" dirty="0"/>
              <a:t>		@ ~$0.23 / hr.</a:t>
            </a:r>
          </a:p>
          <a:p>
            <a:endParaRPr lang="en-US" dirty="0"/>
          </a:p>
          <a:p>
            <a:r>
              <a:rPr lang="en-US" dirty="0"/>
              <a:t>	Azure </a:t>
            </a:r>
            <a:r>
              <a:rPr lang="en-US" dirty="0" err="1"/>
              <a:t>SignalR</a:t>
            </a:r>
            <a:r>
              <a:rPr lang="en-US" dirty="0"/>
              <a:t> Service</a:t>
            </a:r>
          </a:p>
          <a:p>
            <a:r>
              <a:rPr lang="en-US" dirty="0"/>
              <a:t>	3 Standard instances = </a:t>
            </a:r>
            <a:r>
              <a:rPr lang="en-US" sz="2400" dirty="0"/>
              <a:t>3,000</a:t>
            </a:r>
            <a:r>
              <a:rPr lang="en-US" dirty="0"/>
              <a:t> concurrent</a:t>
            </a:r>
          </a:p>
          <a:p>
            <a:r>
              <a:rPr lang="en-US" dirty="0"/>
              <a:t>		@ ~$0.10 / hr.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5040C6-BAB7-4241-95E7-5E99BBC49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connections in Azure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6DC7F0C-8DD2-4FF8-8767-0EB06E672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455764"/>
              </p:ext>
            </p:extLst>
          </p:nvPr>
        </p:nvGraphicFramePr>
        <p:xfrm>
          <a:off x="6436403" y="1228844"/>
          <a:ext cx="5473840" cy="46228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46683">
                  <a:extLst>
                    <a:ext uri="{9D8B030D-6E8A-4147-A177-3AD203B41FA5}">
                      <a16:colId xmlns:a16="http://schemas.microsoft.com/office/drawing/2014/main" val="633911240"/>
                    </a:ext>
                  </a:extLst>
                </a:gridCol>
                <a:gridCol w="1843532">
                  <a:extLst>
                    <a:ext uri="{9D8B030D-6E8A-4147-A177-3AD203B41FA5}">
                      <a16:colId xmlns:a16="http://schemas.microsoft.com/office/drawing/2014/main" val="3252007508"/>
                    </a:ext>
                  </a:extLst>
                </a:gridCol>
                <a:gridCol w="1232218">
                  <a:extLst>
                    <a:ext uri="{9D8B030D-6E8A-4147-A177-3AD203B41FA5}">
                      <a16:colId xmlns:a16="http://schemas.microsoft.com/office/drawing/2014/main" val="2503556833"/>
                    </a:ext>
                  </a:extLst>
                </a:gridCol>
                <a:gridCol w="1251407">
                  <a:extLst>
                    <a:ext uri="{9D8B030D-6E8A-4147-A177-3AD203B41FA5}">
                      <a16:colId xmlns:a16="http://schemas.microsoft.com/office/drawing/2014/main" val="4234249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Connections / </a:t>
                      </a:r>
                    </a:p>
                    <a:p>
                      <a:r>
                        <a:rPr lang="en-US" dirty="0"/>
                        <a:t>instance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Max. </a:t>
                      </a:r>
                    </a:p>
                    <a:p>
                      <a:r>
                        <a:rPr lang="en-US" dirty="0"/>
                        <a:t>instances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 /  instance / hr.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680950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r>
                        <a:rPr lang="en-US" b="1" dirty="0"/>
                        <a:t>Azure App Service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500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437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Shared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$0.013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653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$0.075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631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$0.10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813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Premium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$0.20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941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Isolated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$0.40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317090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r>
                        <a:rPr lang="en-US" b="1" dirty="0"/>
                        <a:t>Azure </a:t>
                      </a:r>
                      <a:r>
                        <a:rPr lang="en-US" b="1" dirty="0" err="1"/>
                        <a:t>SignalR</a:t>
                      </a:r>
                      <a:r>
                        <a:rPr lang="en-US" b="1" dirty="0"/>
                        <a:t> Service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924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091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$0.0335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489439"/>
                  </a:ext>
                </a:extLst>
              </a:tr>
            </a:tbl>
          </a:graphicData>
        </a:graphic>
      </p:graphicFrame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FDB27AB9-D127-4653-B3EF-9DF6AA70A5C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07" y="1182498"/>
            <a:ext cx="780290" cy="78029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CC3DA4-CCD2-4E5F-B8F7-93920727582C}"/>
              </a:ext>
            </a:extLst>
          </p:cNvPr>
          <p:cNvCxnSpPr>
            <a:cxnSpLocks/>
          </p:cNvCxnSpPr>
          <p:nvPr/>
        </p:nvCxnSpPr>
        <p:spPr>
          <a:xfrm>
            <a:off x="1374254" y="1527858"/>
            <a:ext cx="4621432" cy="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C5AC474-085B-43EC-8335-74E88AF3E9B0}"/>
              </a:ext>
            </a:extLst>
          </p:cNvPr>
          <p:cNvCxnSpPr>
            <a:cxnSpLocks/>
          </p:cNvCxnSpPr>
          <p:nvPr/>
        </p:nvCxnSpPr>
        <p:spPr>
          <a:xfrm>
            <a:off x="1374254" y="3393311"/>
            <a:ext cx="4621432" cy="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03B3AE4-7237-4976-A8D5-0953DE8B36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109405"/>
              </p:ext>
            </p:extLst>
          </p:nvPr>
        </p:nvGraphicFramePr>
        <p:xfrm>
          <a:off x="3356658" y="4739124"/>
          <a:ext cx="3079745" cy="1112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079745">
                  <a:extLst>
                    <a:ext uri="{9D8B030D-6E8A-4147-A177-3AD203B41FA5}">
                      <a16:colId xmlns:a16="http://schemas.microsoft.com/office/drawing/2014/main" val="2618534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Messages / instance / 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665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356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1,000,000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954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05637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Startup.Configure">
            <a:extLst>
              <a:ext uri="{FF2B5EF4-FFF2-40B4-BE49-F238E27FC236}">
                <a16:creationId xmlns:a16="http://schemas.microsoft.com/office/drawing/2014/main" id="{53F7C56A-C40C-4612-99A5-9F4A7BE5DE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363318"/>
              </p:ext>
            </p:extLst>
          </p:nvPr>
        </p:nvGraphicFramePr>
        <p:xfrm>
          <a:off x="393256" y="4013272"/>
          <a:ext cx="5608959" cy="2651760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5608959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19981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Configure(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IApplicationBuilder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app)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app.UseAzureSignalR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(routes =&gt;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{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routes.MapHub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ChatHub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&gt;(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"/</a:t>
                      </a:r>
                      <a:r>
                        <a:rPr lang="en-US" sz="18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chatHub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});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  <a:tr h="3075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62865"/>
                  </a:ext>
                </a:extLst>
              </a:tr>
            </a:tbl>
          </a:graphicData>
        </a:graphic>
      </p:graphicFrame>
      <p:sp>
        <p:nvSpPr>
          <p:cNvPr id="11" name="Startup.cs label">
            <a:extLst>
              <a:ext uri="{FF2B5EF4-FFF2-40B4-BE49-F238E27FC236}">
                <a16:creationId xmlns:a16="http://schemas.microsoft.com/office/drawing/2014/main" id="{7DBF0117-658B-4227-8D20-B3BD3972E24D}"/>
              </a:ext>
            </a:extLst>
          </p:cNvPr>
          <p:cNvSpPr/>
          <p:nvPr/>
        </p:nvSpPr>
        <p:spPr>
          <a:xfrm>
            <a:off x="381223" y="3562751"/>
            <a:ext cx="1937273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Startup.cs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graphicFrame>
        <p:nvGraphicFramePr>
          <p:cNvPr id="7" name="ChatHub class">
            <a:extLst>
              <a:ext uri="{FF2B5EF4-FFF2-40B4-BE49-F238E27FC236}">
                <a16:creationId xmlns:a16="http://schemas.microsoft.com/office/drawing/2014/main" id="{52068594-5DDF-4894-A46E-03BF2ADCB0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913256"/>
              </p:ext>
            </p:extLst>
          </p:nvPr>
        </p:nvGraphicFramePr>
        <p:xfrm>
          <a:off x="6284410" y="1969410"/>
          <a:ext cx="6152065" cy="3872199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6152065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19640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ConfigureServices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IServiceCollection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services)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services.AddSignalR</a:t>
                      </a:r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.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AddAzureSignalR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// Longer form below</a:t>
                      </a:r>
                    </a:p>
                    <a:p>
                      <a:r>
                        <a:rPr lang="en-US" sz="18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    //</a:t>
                      </a:r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// </a:t>
                      </a:r>
                      <a:r>
                        <a:rPr lang="en-US" sz="1800" dirty="0" err="1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services.AddSignalR</a:t>
                      </a:r>
                      <a:r>
                        <a:rPr lang="en-US" sz="18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//     .</a:t>
                      </a:r>
                      <a:r>
                        <a:rPr lang="en-US" sz="1800" dirty="0" err="1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AddAzureSignalR</a:t>
                      </a:r>
                      <a:r>
                        <a:rPr lang="en-US" sz="18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(Configuration[</a:t>
                      </a:r>
                    </a:p>
                    <a:p>
                      <a:r>
                        <a:rPr lang="en-US" sz="18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    //     "</a:t>
                      </a:r>
                      <a:r>
                        <a:rPr lang="en-US" sz="1800" dirty="0" err="1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Azure:SignalR:ConnectionString</a:t>
                      </a:r>
                      <a:r>
                        <a:rPr lang="en-US" sz="18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"]);</a:t>
                      </a:r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  <a:tr h="488919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62865"/>
                  </a:ext>
                </a:extLst>
              </a:tr>
            </a:tbl>
          </a:graphicData>
        </a:graphic>
      </p:graphicFrame>
      <p:sp>
        <p:nvSpPr>
          <p:cNvPr id="8" name="ChatHub.cs label">
            <a:extLst>
              <a:ext uri="{FF2B5EF4-FFF2-40B4-BE49-F238E27FC236}">
                <a16:creationId xmlns:a16="http://schemas.microsoft.com/office/drawing/2014/main" id="{F830D997-A3EE-4EA0-94DA-42A342C3117D}"/>
              </a:ext>
            </a:extLst>
          </p:cNvPr>
          <p:cNvSpPr/>
          <p:nvPr/>
        </p:nvSpPr>
        <p:spPr>
          <a:xfrm>
            <a:off x="6272378" y="1518891"/>
            <a:ext cx="1978891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Startup.cs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2" name="Slide bullets">
            <a:extLst>
              <a:ext uri="{FF2B5EF4-FFF2-40B4-BE49-F238E27FC236}">
                <a16:creationId xmlns:a16="http://schemas.microsoft.com/office/drawing/2014/main" id="{454C82DC-81A3-4DB5-8EA7-F972F2E05F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4975" y="1142881"/>
            <a:ext cx="5481731" cy="1190069"/>
          </a:xfrm>
        </p:spPr>
        <p:txBody>
          <a:bodyPr/>
          <a:lstStyle/>
          <a:p>
            <a:r>
              <a:rPr lang="en-US" dirty="0"/>
              <a:t>Connection string storage: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</a:rPr>
              <a:t>Development:</a:t>
            </a:r>
            <a:r>
              <a:rPr lang="en-US" dirty="0"/>
              <a:t> Secret 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</a:rPr>
              <a:t>Production:</a:t>
            </a:r>
            <a:r>
              <a:rPr lang="en-US" dirty="0"/>
              <a:t> Azure Key Vault</a:t>
            </a:r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5DA6696A-721A-4226-A4F7-935233FCE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Azure </a:t>
            </a:r>
            <a:r>
              <a:rPr lang="en-US" dirty="0" err="1">
                <a:solidFill>
                  <a:schemeClr val="tx1"/>
                </a:solidFill>
              </a:rPr>
              <a:t>SignalR</a:t>
            </a:r>
            <a:r>
              <a:rPr lang="en-US" dirty="0">
                <a:solidFill>
                  <a:schemeClr val="tx1"/>
                </a:solidFill>
              </a:rPr>
              <a:t> Service: Startup configuration</a:t>
            </a:r>
          </a:p>
        </p:txBody>
      </p:sp>
      <p:pic>
        <p:nvPicPr>
          <p:cNvPr id="6" name="ChatHub tablet">
            <a:extLst>
              <a:ext uri="{FF2B5EF4-FFF2-40B4-BE49-F238E27FC236}">
                <a16:creationId xmlns:a16="http://schemas.microsoft.com/office/drawing/2014/main" id="{9F9ECF62-82B3-4FDF-94E0-DCAB43D66E2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34840" y="0"/>
            <a:ext cx="8001635" cy="6994525"/>
          </a:xfrm>
          <a:prstGeom prst="rect">
            <a:avLst/>
          </a:prstGeom>
        </p:spPr>
      </p:pic>
      <p:grpSp>
        <p:nvGrpSpPr>
          <p:cNvPr id="13" name="Startup tablet group">
            <a:extLst>
              <a:ext uri="{FF2B5EF4-FFF2-40B4-BE49-F238E27FC236}">
                <a16:creationId xmlns:a16="http://schemas.microsoft.com/office/drawing/2014/main" id="{0D133280-5537-4203-B06D-2CB795982FCE}"/>
              </a:ext>
            </a:extLst>
          </p:cNvPr>
          <p:cNvGrpSpPr/>
          <p:nvPr/>
        </p:nvGrpSpPr>
        <p:grpSpPr>
          <a:xfrm>
            <a:off x="-1342563" y="2110970"/>
            <a:ext cx="8603173" cy="6691837"/>
            <a:chOff x="-1342563" y="2110970"/>
            <a:chExt cx="8603173" cy="6691837"/>
          </a:xfrm>
        </p:grpSpPr>
        <p:pic>
          <p:nvPicPr>
            <p:cNvPr id="9" name="Startup tablet">
              <a:extLst>
                <a:ext uri="{FF2B5EF4-FFF2-40B4-BE49-F238E27FC236}">
                  <a16:creationId xmlns:a16="http://schemas.microsoft.com/office/drawing/2014/main" id="{82439160-5E65-47C4-A790-671EC82ED7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342563" y="2110970"/>
              <a:ext cx="7499086" cy="6691837"/>
            </a:xfrm>
            <a:prstGeom prst="rect">
              <a:avLst/>
            </a:prstGeom>
          </p:spPr>
        </p:pic>
        <p:cxnSp>
          <p:nvCxnSpPr>
            <p:cNvPr id="12" name="Startup tablet right border">
              <a:extLst>
                <a:ext uri="{FF2B5EF4-FFF2-40B4-BE49-F238E27FC236}">
                  <a16:creationId xmlns:a16="http://schemas.microsoft.com/office/drawing/2014/main" id="{46F82DEE-BAC1-4F0A-BD0A-D3B174646019}"/>
                </a:ext>
              </a:extLst>
            </p:cNvPr>
            <p:cNvCxnSpPr/>
            <p:nvPr/>
          </p:nvCxnSpPr>
          <p:spPr>
            <a:xfrm>
              <a:off x="7260610" y="6093679"/>
              <a:ext cx="0" cy="915867"/>
            </a:xfrm>
            <a:prstGeom prst="line">
              <a:avLst/>
            </a:prstGeom>
            <a:ln w="3048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04180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	</a:t>
            </a:r>
            <a:r>
              <a:rPr lang="en-US" b="1" dirty="0"/>
              <a:t> 							</a:t>
            </a:r>
            <a:r>
              <a:rPr lang="en-US" sz="1800" b="1" dirty="0">
                <a:solidFill>
                  <a:schemeClr val="tx1"/>
                </a:solidFill>
              </a:rPr>
              <a:t>@</a:t>
            </a:r>
            <a:r>
              <a:rPr lang="en-US" sz="1800" b="1" dirty="0" err="1">
                <a:solidFill>
                  <a:schemeClr val="tx1"/>
                </a:solidFill>
              </a:rPr>
              <a:t>Scott_Addie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767" y="1861968"/>
            <a:ext cx="10618304" cy="4437962"/>
          </a:xfrm>
        </p:spPr>
        <p:txBody>
          <a:bodyPr>
            <a:normAutofit/>
          </a:bodyPr>
          <a:lstStyle/>
          <a:p>
            <a:r>
              <a:rPr lang="en-US" b="1" dirty="0"/>
              <a:t>Docs</a:t>
            </a:r>
          </a:p>
          <a:p>
            <a:endParaRPr lang="en-US" b="1" dirty="0"/>
          </a:p>
          <a:p>
            <a:endParaRPr lang="en-US" dirty="0"/>
          </a:p>
          <a:p>
            <a:r>
              <a:rPr lang="en-US" b="1" dirty="0"/>
              <a:t>Slides</a:t>
            </a:r>
          </a:p>
          <a:p>
            <a:endParaRPr lang="en-US" b="1" dirty="0"/>
          </a:p>
          <a:p>
            <a:r>
              <a:rPr lang="en-US" b="1" dirty="0"/>
              <a:t>Sample Apps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7E2C7C-B662-43BA-A5DB-0A1A5D5542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827" y="398415"/>
            <a:ext cx="696488" cy="566240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6C2EABF2-4F4C-4D1E-9741-A847CD7C234F}"/>
              </a:ext>
            </a:extLst>
          </p:cNvPr>
          <p:cNvSpPr txBox="1">
            <a:spLocks/>
          </p:cNvSpPr>
          <p:nvPr/>
        </p:nvSpPr>
        <p:spPr>
          <a:xfrm>
            <a:off x="1437656" y="2359510"/>
            <a:ext cx="693133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C65E1"/>
                </a:solidFill>
                <a:effectLst/>
                <a:uLnTx/>
                <a:uFillTx/>
                <a:latin typeface="+mj-lt"/>
                <a:ea typeface="+mn-ea"/>
                <a:cs typeface="Segoe UI Semibold" panose="020B0702040204020203" pitchFamily="34" charset="0"/>
              </a:rPr>
              <a:t>docs.microsoft.com/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2C65E1"/>
                </a:solidFill>
                <a:effectLst/>
                <a:uLnTx/>
                <a:uFillTx/>
                <a:latin typeface="+mj-lt"/>
                <a:ea typeface="+mn-ea"/>
                <a:cs typeface="Segoe UI Semibold" panose="020B0702040204020203" pitchFamily="34" charset="0"/>
              </a:rPr>
              <a:t>aspnet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C65E1"/>
                </a:solidFill>
                <a:effectLst/>
                <a:uLnTx/>
                <a:uFillTx/>
                <a:latin typeface="+mj-lt"/>
                <a:ea typeface="+mn-ea"/>
                <a:cs typeface="Segoe UI Semibold" panose="020B0702040204020203" pitchFamily="34" charset="0"/>
              </a:rPr>
              <a:t>/core/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2C65E1"/>
                </a:solidFill>
                <a:effectLst/>
                <a:uLnTx/>
                <a:uFillTx/>
                <a:latin typeface="+mj-lt"/>
                <a:ea typeface="+mn-ea"/>
                <a:cs typeface="Segoe UI Semibold" panose="020B0702040204020203" pitchFamily="34" charset="0"/>
              </a:rPr>
              <a:t>signalr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2C65E1"/>
              </a:solidFill>
              <a:effectLst/>
              <a:uLnTx/>
              <a:uFillTx/>
              <a:latin typeface="+mj-lt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9530BD0-1FFE-4CA8-8AA2-40AEC8C2A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855767" y="2297211"/>
            <a:ext cx="428462" cy="428460"/>
          </a:xfrm>
          <a:prstGeom prst="ellipse">
            <a:avLst/>
          </a:prstGeom>
          <a:noFill/>
          <a:ln w="28575" cap="flat" cmpd="sng" algn="ctr">
            <a:solidFill>
              <a:srgbClr val="2C65E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11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 w="19050">
                  <a:noFill/>
                </a:ln>
                <a:solidFill>
                  <a:srgbClr val="2C65E1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  <a:sym typeface="Wingdings" panose="05000000000000000000" pitchFamily="2" charset="2"/>
              </a:rPr>
              <a:t></a:t>
            </a:r>
            <a:endParaRPr kumimoji="0" lang="en-US" sz="2000" b="0" i="0" u="none" strike="noStrike" kern="0" cap="none" spc="0" normalizeH="0" baseline="0" noProof="0" dirty="0">
              <a:ln w="19050">
                <a:noFill/>
              </a:ln>
              <a:solidFill>
                <a:srgbClr val="2C65E1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986EFB08-97BC-4E9B-B741-EF010F3D06C9}"/>
              </a:ext>
            </a:extLst>
          </p:cNvPr>
          <p:cNvSpPr txBox="1">
            <a:spLocks/>
          </p:cNvSpPr>
          <p:nvPr/>
        </p:nvSpPr>
        <p:spPr>
          <a:xfrm>
            <a:off x="1437656" y="2864236"/>
            <a:ext cx="693133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C65E1"/>
                </a:solidFill>
                <a:effectLst/>
                <a:uLnTx/>
                <a:uFillTx/>
                <a:latin typeface="+mj-lt"/>
                <a:ea typeface="+mn-ea"/>
                <a:cs typeface="Segoe UI Semibold" panose="020B0702040204020203" pitchFamily="34" charset="0"/>
              </a:rPr>
              <a:t>docs.microsoft.com/azure/azure-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2C65E1"/>
                </a:solidFill>
                <a:effectLst/>
                <a:uLnTx/>
                <a:uFillTx/>
                <a:latin typeface="+mj-lt"/>
                <a:ea typeface="+mn-ea"/>
                <a:cs typeface="Segoe UI Semibold" panose="020B0702040204020203" pitchFamily="34" charset="0"/>
              </a:rPr>
              <a:t>signalr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2C65E1"/>
              </a:solidFill>
              <a:effectLst/>
              <a:uLnTx/>
              <a:uFillTx/>
              <a:latin typeface="+mj-lt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C2DA66B-024B-4EB9-AB88-26E2CF64B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855767" y="2801937"/>
            <a:ext cx="428462" cy="428460"/>
          </a:xfrm>
          <a:prstGeom prst="ellipse">
            <a:avLst/>
          </a:prstGeom>
          <a:noFill/>
          <a:ln w="28575" cap="flat" cmpd="sng" algn="ctr">
            <a:solidFill>
              <a:srgbClr val="2C65E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11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 w="19050">
                  <a:noFill/>
                </a:ln>
                <a:solidFill>
                  <a:srgbClr val="2C65E1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  <a:sym typeface="Wingdings" panose="05000000000000000000" pitchFamily="2" charset="2"/>
              </a:rPr>
              <a:t></a:t>
            </a:r>
            <a:endParaRPr kumimoji="0" lang="en-US" sz="2000" b="0" i="0" u="none" strike="noStrike" kern="0" cap="none" spc="0" normalizeH="0" baseline="0" noProof="0" dirty="0">
              <a:ln w="19050">
                <a:noFill/>
              </a:ln>
              <a:solidFill>
                <a:srgbClr val="2C65E1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DDFEC56-4FB6-463D-9673-ECCF9812AF8C}"/>
              </a:ext>
            </a:extLst>
          </p:cNvPr>
          <p:cNvSpPr txBox="1">
            <a:spLocks/>
          </p:cNvSpPr>
          <p:nvPr/>
        </p:nvSpPr>
        <p:spPr>
          <a:xfrm>
            <a:off x="1437656" y="4183349"/>
            <a:ext cx="693133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en-US" sz="2000" b="1" dirty="0">
                <a:solidFill>
                  <a:srgbClr val="2C65E1"/>
                </a:solidFill>
                <a:latin typeface="+mj-lt"/>
                <a:cs typeface="Segoe UI Semibold" panose="020B0702040204020203" pitchFamily="34" charset="0"/>
              </a:rPr>
              <a:t>aka.ms/</a:t>
            </a:r>
            <a:r>
              <a:rPr lang="en-US" sz="2000" b="1" dirty="0" err="1">
                <a:solidFill>
                  <a:srgbClr val="2C65E1"/>
                </a:solidFill>
                <a:latin typeface="+mj-lt"/>
                <a:cs typeface="Segoe UI Semibold" panose="020B0702040204020203" pitchFamily="34" charset="0"/>
              </a:rPr>
              <a:t>nop</a:t>
            </a:r>
            <a:r>
              <a:rPr lang="en-US" sz="2000" b="1" dirty="0">
                <a:solidFill>
                  <a:srgbClr val="2C65E1"/>
                </a:solidFill>
                <a:latin typeface="+mj-lt"/>
                <a:cs typeface="Segoe UI Semibold" panose="020B0702040204020203" pitchFamily="34" charset="0"/>
              </a:rPr>
              <a:t>-</a:t>
            </a:r>
            <a:r>
              <a:rPr lang="en-US" sz="2000" b="1" dirty="0" err="1">
                <a:solidFill>
                  <a:srgbClr val="2C65E1"/>
                </a:solidFill>
                <a:latin typeface="+mj-lt"/>
                <a:cs typeface="Segoe UI Semibold" panose="020B0702040204020203" pitchFamily="34" charset="0"/>
              </a:rPr>
              <a:t>signalr</a:t>
            </a:r>
            <a:r>
              <a:rPr lang="en-US" sz="2000" b="1" dirty="0">
                <a:solidFill>
                  <a:srgbClr val="2C65E1"/>
                </a:solidFill>
                <a:latin typeface="+mj-lt"/>
                <a:cs typeface="Segoe UI Semibold" panose="020B0702040204020203" pitchFamily="34" charset="0"/>
              </a:rPr>
              <a:t>-slides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2C65E1"/>
              </a:solidFill>
              <a:effectLst/>
              <a:uLnTx/>
              <a:uFillTx/>
              <a:latin typeface="+mj-lt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7C22DE0-CB03-4AF7-B37B-128FB729E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855767" y="4121050"/>
            <a:ext cx="428462" cy="428460"/>
          </a:xfrm>
          <a:prstGeom prst="ellipse">
            <a:avLst/>
          </a:prstGeom>
          <a:noFill/>
          <a:ln w="28575" cap="flat" cmpd="sng" algn="ctr">
            <a:solidFill>
              <a:srgbClr val="2C65E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11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 w="19050">
                  <a:noFill/>
                </a:ln>
                <a:solidFill>
                  <a:srgbClr val="2C65E1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  <a:sym typeface="Wingdings" panose="05000000000000000000" pitchFamily="2" charset="2"/>
              </a:rPr>
              <a:t></a:t>
            </a:r>
            <a:endParaRPr kumimoji="0" lang="en-US" sz="2000" b="0" i="0" u="none" strike="noStrike" kern="0" cap="none" spc="0" normalizeH="0" baseline="0" noProof="0" dirty="0">
              <a:ln w="19050">
                <a:noFill/>
              </a:ln>
              <a:solidFill>
                <a:srgbClr val="2C65E1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86B51AA-6835-4D28-8062-D45663C1EA0F}"/>
              </a:ext>
            </a:extLst>
          </p:cNvPr>
          <p:cNvSpPr txBox="1">
            <a:spLocks/>
          </p:cNvSpPr>
          <p:nvPr/>
        </p:nvSpPr>
        <p:spPr>
          <a:xfrm>
            <a:off x="1437656" y="5382553"/>
            <a:ext cx="693133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C65E1"/>
                </a:solidFill>
                <a:effectLst/>
                <a:uLnTx/>
                <a:uFillTx/>
                <a:latin typeface="+mj-lt"/>
                <a:ea typeface="+mn-ea"/>
                <a:cs typeface="Segoe UI Semibold" panose="020B0702040204020203" pitchFamily="34" charset="0"/>
              </a:rPr>
              <a:t>github.com/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2C65E1"/>
                </a:solidFill>
                <a:effectLst/>
                <a:uLnTx/>
                <a:uFillTx/>
                <a:latin typeface="+mj-lt"/>
                <a:ea typeface="+mn-ea"/>
                <a:cs typeface="Segoe UI Semibold" panose="020B0702040204020203" pitchFamily="34" charset="0"/>
              </a:rPr>
              <a:t>aspnet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C65E1"/>
                </a:solidFill>
                <a:effectLst/>
                <a:uLnTx/>
                <a:uFillTx/>
                <a:latin typeface="+mj-lt"/>
                <a:ea typeface="+mn-ea"/>
                <a:cs typeface="Segoe UI Semibold" panose="020B0702040204020203" pitchFamily="34" charset="0"/>
              </a:rPr>
              <a:t>/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2C65E1"/>
                </a:solidFill>
                <a:effectLst/>
                <a:uLnTx/>
                <a:uFillTx/>
                <a:latin typeface="+mj-lt"/>
                <a:ea typeface="+mn-ea"/>
                <a:cs typeface="Segoe UI Semibold" panose="020B0702040204020203" pitchFamily="34" charset="0"/>
              </a:rPr>
              <a:t>SignalR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C65E1"/>
                </a:solidFill>
                <a:effectLst/>
                <a:uLnTx/>
                <a:uFillTx/>
                <a:latin typeface="+mj-lt"/>
                <a:ea typeface="+mn-ea"/>
                <a:cs typeface="Segoe UI Semibold" panose="020B0702040204020203" pitchFamily="34" charset="0"/>
              </a:rPr>
              <a:t>-samples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71EF5D5-BD71-40AA-B7CD-BB3DE2115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855767" y="5320254"/>
            <a:ext cx="428462" cy="428460"/>
          </a:xfrm>
          <a:prstGeom prst="ellipse">
            <a:avLst/>
          </a:prstGeom>
          <a:noFill/>
          <a:ln w="28575" cap="flat" cmpd="sng" algn="ctr">
            <a:solidFill>
              <a:srgbClr val="2C65E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11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 w="19050">
                  <a:noFill/>
                </a:ln>
                <a:solidFill>
                  <a:srgbClr val="2C65E1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  <a:sym typeface="Wingdings" panose="05000000000000000000" pitchFamily="2" charset="2"/>
              </a:rPr>
              <a:t></a:t>
            </a:r>
            <a:endParaRPr kumimoji="0" lang="en-US" sz="2000" b="0" i="0" u="none" strike="noStrike" kern="0" cap="none" spc="0" normalizeH="0" baseline="0" noProof="0" dirty="0">
              <a:ln w="19050">
                <a:noFill/>
              </a:ln>
              <a:solidFill>
                <a:srgbClr val="2C65E1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73E9A39-A236-474F-8824-5CF3D2493C7E}"/>
              </a:ext>
            </a:extLst>
          </p:cNvPr>
          <p:cNvGrpSpPr/>
          <p:nvPr/>
        </p:nvGrpSpPr>
        <p:grpSpPr>
          <a:xfrm>
            <a:off x="6660490" y="2020844"/>
            <a:ext cx="5337835" cy="4120209"/>
            <a:chOff x="7116717" y="2055624"/>
            <a:chExt cx="5337835" cy="4120209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E0AD7A4-2A86-4C20-A592-6188B205AE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13654" y="3914021"/>
              <a:ext cx="3340898" cy="2261812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4BA83AD-6A88-4F61-84B4-B7DCA94E6E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16717" y="2827606"/>
              <a:ext cx="3340898" cy="2261812"/>
            </a:xfrm>
            <a:prstGeom prst="rect">
              <a:avLst/>
            </a:prstGeom>
          </p:spPr>
        </p:pic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0ADE9DE0-BDA4-46F1-8A99-787EEB7D8A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2763" y="2055624"/>
              <a:ext cx="3790950" cy="3533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42CA122B-4E0D-4DA8-BC58-FF911E40AF0B}"/>
              </a:ext>
            </a:extLst>
          </p:cNvPr>
          <p:cNvSpPr txBox="1">
            <a:spLocks/>
          </p:cNvSpPr>
          <p:nvPr/>
        </p:nvSpPr>
        <p:spPr>
          <a:xfrm>
            <a:off x="1437656" y="5893285"/>
            <a:ext cx="693133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C65E1"/>
                </a:solidFill>
                <a:effectLst/>
                <a:uLnTx/>
                <a:uFillTx/>
                <a:latin typeface="+mj-lt"/>
                <a:ea typeface="+mn-ea"/>
                <a:cs typeface="Segoe UI Semibold" panose="020B0702040204020203" pitchFamily="34" charset="0"/>
              </a:rPr>
              <a:t>github.com/</a:t>
            </a:r>
            <a:r>
              <a:rPr lang="en-US" sz="2000" b="1" dirty="0" err="1">
                <a:solidFill>
                  <a:srgbClr val="2C65E1"/>
                </a:solidFill>
                <a:latin typeface="+mj-lt"/>
                <a:cs typeface="Segoe UI Semibold" panose="020B0702040204020203" pitchFamily="34" charset="0"/>
              </a:rPr>
              <a:t>scottaddie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C65E1"/>
                </a:solidFill>
                <a:effectLst/>
                <a:uLnTx/>
                <a:uFillTx/>
                <a:latin typeface="+mj-lt"/>
                <a:ea typeface="+mn-ea"/>
                <a:cs typeface="Segoe UI Semibold" panose="020B0702040204020203" pitchFamily="34" charset="0"/>
              </a:rPr>
              <a:t>/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2C65E1"/>
                </a:solidFill>
                <a:effectLst/>
                <a:uLnTx/>
                <a:uFillTx/>
                <a:latin typeface="+mj-lt"/>
                <a:ea typeface="+mn-ea"/>
                <a:cs typeface="Segoe UI Semibold" panose="020B0702040204020203" pitchFamily="34" charset="0"/>
              </a:rPr>
              <a:t>VirtualWhiteBoard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2C65E1"/>
              </a:solidFill>
              <a:effectLst/>
              <a:uLnTx/>
              <a:uFillTx/>
              <a:latin typeface="+mj-lt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AAD8DFB-CEE6-4AD2-B2CC-C5164B9553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855767" y="5830986"/>
            <a:ext cx="428462" cy="428460"/>
          </a:xfrm>
          <a:prstGeom prst="ellipse">
            <a:avLst/>
          </a:prstGeom>
          <a:noFill/>
          <a:ln w="28575" cap="flat" cmpd="sng" algn="ctr">
            <a:solidFill>
              <a:srgbClr val="2C65E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11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 w="19050">
                  <a:noFill/>
                </a:ln>
                <a:solidFill>
                  <a:srgbClr val="2C65E1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  <a:sym typeface="Wingdings" panose="05000000000000000000" pitchFamily="2" charset="2"/>
              </a:rPr>
              <a:t></a:t>
            </a:r>
            <a:endParaRPr kumimoji="0" lang="en-US" sz="2000" b="0" i="0" u="none" strike="noStrike" kern="0" cap="none" spc="0" normalizeH="0" baseline="0" noProof="0" dirty="0">
              <a:ln w="19050">
                <a:noFill/>
              </a:ln>
              <a:solidFill>
                <a:srgbClr val="2C65E1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877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bullets">
            <a:extLst>
              <a:ext uri="{FF2B5EF4-FFF2-40B4-BE49-F238E27FC236}">
                <a16:creationId xmlns:a16="http://schemas.microsoft.com/office/drawing/2014/main" id="{7CCA4CB6-36EB-4852-9C20-63AAE26175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4975" y="1142881"/>
            <a:ext cx="11567160" cy="1646605"/>
          </a:xfrm>
        </p:spPr>
        <p:txBody>
          <a:bodyPr/>
          <a:lstStyle/>
          <a:p>
            <a:r>
              <a:rPr lang="en-US" dirty="0"/>
              <a:t>Started as pet project in effort to build cloud-based IDE</a:t>
            </a:r>
          </a:p>
          <a:p>
            <a:r>
              <a:rPr lang="en-US" dirty="0"/>
              <a:t>Rewritten in ASP.NET Core</a:t>
            </a:r>
          </a:p>
          <a:p>
            <a:r>
              <a:rPr lang="en-US" dirty="0"/>
              <a:t>Real-time web app model</a:t>
            </a:r>
          </a:p>
          <a:p>
            <a:r>
              <a:rPr lang="en-US" dirty="0"/>
              <a:t>Bi-directional HTTP communication between server &amp; client</a:t>
            </a:r>
          </a:p>
        </p:txBody>
      </p:sp>
      <p:sp>
        <p:nvSpPr>
          <p:cNvPr id="4" name="Slide title">
            <a:extLst>
              <a:ext uri="{FF2B5EF4-FFF2-40B4-BE49-F238E27FC236}">
                <a16:creationId xmlns:a16="http://schemas.microsoft.com/office/drawing/2014/main" id="{03A0A74D-6624-4F55-8260-9DCDB3925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SignalR</a:t>
            </a:r>
            <a:r>
              <a:rPr lang="en-US" dirty="0"/>
              <a:t>: The what</a:t>
            </a:r>
          </a:p>
        </p:txBody>
      </p:sp>
      <p:pic>
        <p:nvPicPr>
          <p:cNvPr id="7" name="Client icon">
            <a:extLst>
              <a:ext uri="{FF2B5EF4-FFF2-40B4-BE49-F238E27FC236}">
                <a16:creationId xmlns:a16="http://schemas.microsoft.com/office/drawing/2014/main" id="{EFE324FB-55B6-4020-B8C3-79BAB9D21A4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415" y="3741529"/>
            <a:ext cx="2211030" cy="200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Connection types">
            <a:extLst>
              <a:ext uri="{FF2B5EF4-FFF2-40B4-BE49-F238E27FC236}">
                <a16:creationId xmlns:a16="http://schemas.microsoft.com/office/drawing/2014/main" id="{809E957B-3503-47AB-92F3-6B2F79410431}"/>
              </a:ext>
            </a:extLst>
          </p:cNvPr>
          <p:cNvSpPr txBox="1"/>
          <p:nvPr/>
        </p:nvSpPr>
        <p:spPr>
          <a:xfrm>
            <a:off x="2570809" y="5283149"/>
            <a:ext cx="2235653" cy="7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b="1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WebSockets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b="1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Server-sent events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b="1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Long polling</a:t>
            </a:r>
          </a:p>
        </p:txBody>
      </p:sp>
      <p:sp>
        <p:nvSpPr>
          <p:cNvPr id="6" name="Connection arrow">
            <a:extLst>
              <a:ext uri="{FF2B5EF4-FFF2-40B4-BE49-F238E27FC236}">
                <a16:creationId xmlns:a16="http://schemas.microsoft.com/office/drawing/2014/main" id="{AD25B51F-BEC3-4E37-9041-4CCCB52FE0FC}"/>
              </a:ext>
            </a:extLst>
          </p:cNvPr>
          <p:cNvSpPr/>
          <p:nvPr/>
        </p:nvSpPr>
        <p:spPr>
          <a:xfrm>
            <a:off x="2415578" y="4256093"/>
            <a:ext cx="2111249" cy="691475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/>
              <a:t>HubConnection</a:t>
            </a:r>
            <a:endParaRPr sz="1800" dirty="0"/>
          </a:p>
        </p:txBody>
      </p:sp>
      <p:sp>
        <p:nvSpPr>
          <p:cNvPr id="8" name="Connection text">
            <a:extLst>
              <a:ext uri="{FF2B5EF4-FFF2-40B4-BE49-F238E27FC236}">
                <a16:creationId xmlns:a16="http://schemas.microsoft.com/office/drawing/2014/main" id="{7A860042-41A5-4EEC-A7DF-B4B197DB14F9}"/>
              </a:ext>
            </a:extLst>
          </p:cNvPr>
          <p:cNvSpPr txBox="1"/>
          <p:nvPr/>
        </p:nvSpPr>
        <p:spPr>
          <a:xfrm>
            <a:off x="2513137" y="3393118"/>
            <a:ext cx="1777325" cy="7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Roboto"/>
                <a:ea typeface="Roboto"/>
                <a:cs typeface="Roboto"/>
                <a:sym typeface="Roboto"/>
              </a:rPr>
              <a:t>SignalR connection</a:t>
            </a:r>
            <a:endParaRPr sz="18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" name="Server icon">
            <a:extLst>
              <a:ext uri="{FF2B5EF4-FFF2-40B4-BE49-F238E27FC236}">
                <a16:creationId xmlns:a16="http://schemas.microsoft.com/office/drawing/2014/main" id="{03C07870-543E-426C-9981-20FE450ABA7C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6353" y="3885843"/>
            <a:ext cx="1719652" cy="171964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lient text">
            <a:extLst>
              <a:ext uri="{FF2B5EF4-FFF2-40B4-BE49-F238E27FC236}">
                <a16:creationId xmlns:a16="http://schemas.microsoft.com/office/drawing/2014/main" id="{CDE323E7-7870-4383-908A-C4350D9B6D29}"/>
              </a:ext>
            </a:extLst>
          </p:cNvPr>
          <p:cNvSpPr txBox="1"/>
          <p:nvPr/>
        </p:nvSpPr>
        <p:spPr>
          <a:xfrm>
            <a:off x="924503" y="3393118"/>
            <a:ext cx="1405500" cy="7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Roboto"/>
                <a:ea typeface="Roboto"/>
                <a:cs typeface="Roboto"/>
                <a:sym typeface="Roboto"/>
              </a:rPr>
              <a:t>SignalR client</a:t>
            </a:r>
            <a:endParaRPr sz="18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Server text">
            <a:extLst>
              <a:ext uri="{FF2B5EF4-FFF2-40B4-BE49-F238E27FC236}">
                <a16:creationId xmlns:a16="http://schemas.microsoft.com/office/drawing/2014/main" id="{E4D3263A-02A3-42D6-8FB4-737973976AB0}"/>
              </a:ext>
            </a:extLst>
          </p:cNvPr>
          <p:cNvSpPr txBox="1"/>
          <p:nvPr/>
        </p:nvSpPr>
        <p:spPr>
          <a:xfrm>
            <a:off x="5501948" y="3393118"/>
            <a:ext cx="2056876" cy="7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Roboto"/>
                <a:ea typeface="Roboto"/>
                <a:cs typeface="Roboto"/>
                <a:sym typeface="Roboto"/>
              </a:rPr>
              <a:t>SignalR server (</a:t>
            </a:r>
            <a:r>
              <a:rPr lang="en-US" sz="1800" b="1" dirty="0">
                <a:latin typeface="Roboto"/>
                <a:ea typeface="Roboto"/>
                <a:cs typeface="Roboto"/>
                <a:sym typeface="Roboto"/>
              </a:rPr>
              <a:t>Hub)</a:t>
            </a:r>
            <a:endParaRPr sz="18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Client text - supported">
            <a:extLst>
              <a:ext uri="{FF2B5EF4-FFF2-40B4-BE49-F238E27FC236}">
                <a16:creationId xmlns:a16="http://schemas.microsoft.com/office/drawing/2014/main" id="{ED0F812E-224B-4B06-AD36-807874904659}"/>
              </a:ext>
            </a:extLst>
          </p:cNvPr>
          <p:cNvSpPr txBox="1"/>
          <p:nvPr/>
        </p:nvSpPr>
        <p:spPr>
          <a:xfrm>
            <a:off x="854560" y="4256093"/>
            <a:ext cx="1551491" cy="960263"/>
          </a:xfrm>
          <a:prstGeom prst="rect">
            <a:avLst/>
          </a:prstGeom>
          <a:noFill/>
        </p:spPr>
        <p:txBody>
          <a:bodyPr wrap="square" lIns="182880" tIns="146304" rIns="182880" bIns="146304" rtlCol="0" anchor="t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.NET, JS, Java</a:t>
            </a:r>
          </a:p>
        </p:txBody>
      </p:sp>
      <p:sp>
        <p:nvSpPr>
          <p:cNvPr id="13" name="Client text - unofficial">
            <a:extLst>
              <a:ext uri="{FF2B5EF4-FFF2-40B4-BE49-F238E27FC236}">
                <a16:creationId xmlns:a16="http://schemas.microsoft.com/office/drawing/2014/main" id="{D7C7E4A6-2CBB-445B-8D72-6A8B7D473A4E}"/>
              </a:ext>
            </a:extLst>
          </p:cNvPr>
          <p:cNvSpPr txBox="1"/>
          <p:nvPr/>
        </p:nvSpPr>
        <p:spPr>
          <a:xfrm>
            <a:off x="921180" y="5283149"/>
            <a:ext cx="1405500" cy="7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Unofficial: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Roboto"/>
                <a:ea typeface="Roboto"/>
                <a:cs typeface="Roboto"/>
                <a:sym typeface="Roboto"/>
              </a:rPr>
              <a:t>C++, Swift</a:t>
            </a:r>
            <a:endParaRPr sz="1800" b="1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4889067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6" grpId="0" animBg="1"/>
      <p:bldP spid="8" grpId="0"/>
      <p:bldP spid="10" grpId="0"/>
      <p:bldP spid="11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46;p22">
            <a:extLst>
              <a:ext uri="{FF2B5EF4-FFF2-40B4-BE49-F238E27FC236}">
                <a16:creationId xmlns:a16="http://schemas.microsoft.com/office/drawing/2014/main" id="{B84E4076-B895-4C63-99C0-15C2E78A0BF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54160" y="4549115"/>
            <a:ext cx="1719652" cy="1719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44;p22">
            <a:extLst>
              <a:ext uri="{FF2B5EF4-FFF2-40B4-BE49-F238E27FC236}">
                <a16:creationId xmlns:a16="http://schemas.microsoft.com/office/drawing/2014/main" id="{753B4F90-ACB4-4000-9E39-68E9434D768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3916" y="3781617"/>
            <a:ext cx="3495354" cy="325464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A2D4D4-CB36-4F8B-B500-E76DCBD49B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4975" y="1142881"/>
            <a:ext cx="11567160" cy="2559675"/>
          </a:xfrm>
        </p:spPr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Client:</a:t>
            </a:r>
            <a:r>
              <a:rPr lang="en-US" dirty="0"/>
              <a:t> “Do you have anything for me yet?”</a:t>
            </a:r>
          </a:p>
          <a:p>
            <a:r>
              <a:rPr lang="en-US" dirty="0"/>
              <a:t>Server: No.</a:t>
            </a:r>
          </a:p>
          <a:p>
            <a:r>
              <a:rPr lang="en-US" dirty="0">
                <a:solidFill>
                  <a:schemeClr val="accent4"/>
                </a:solidFill>
              </a:rPr>
              <a:t>Client:</a:t>
            </a:r>
            <a:r>
              <a:rPr lang="en-US" dirty="0"/>
              <a:t> “Do you have anything for me yet?”</a:t>
            </a:r>
          </a:p>
          <a:p>
            <a:r>
              <a:rPr lang="en-US" dirty="0"/>
              <a:t>Server: No.</a:t>
            </a:r>
          </a:p>
          <a:p>
            <a:r>
              <a:rPr lang="en-US" dirty="0">
                <a:solidFill>
                  <a:schemeClr val="accent4"/>
                </a:solidFill>
              </a:rPr>
              <a:t>Client:</a:t>
            </a:r>
            <a:r>
              <a:rPr lang="en-US" dirty="0"/>
              <a:t> “Do you have anything for me yet?”</a:t>
            </a:r>
          </a:p>
          <a:p>
            <a:r>
              <a:rPr lang="en-US" dirty="0"/>
              <a:t>Server: Here you go.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7233F7-42B6-4312-A8D6-C455DCC44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SignalR</a:t>
            </a:r>
            <a:r>
              <a:rPr lang="en-US" dirty="0"/>
              <a:t>: The why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8967579-08D5-469F-9669-FA7F6D2F33A0}"/>
              </a:ext>
            </a:extLst>
          </p:cNvPr>
          <p:cNvSpPr/>
          <p:nvPr/>
        </p:nvSpPr>
        <p:spPr>
          <a:xfrm>
            <a:off x="2851593" y="4288524"/>
            <a:ext cx="7403657" cy="608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/server-messages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830F53A-FE85-4F5D-A64F-6301A155BABD}"/>
              </a:ext>
            </a:extLst>
          </p:cNvPr>
          <p:cNvSpPr/>
          <p:nvPr/>
        </p:nvSpPr>
        <p:spPr>
          <a:xfrm flipH="1">
            <a:off x="2851593" y="4452665"/>
            <a:ext cx="7403657" cy="60888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[“Message 1”, “Message 2”]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82FA0ED-4CED-4894-8BE3-149116D20C1D}"/>
              </a:ext>
            </a:extLst>
          </p:cNvPr>
          <p:cNvSpPr/>
          <p:nvPr/>
        </p:nvSpPr>
        <p:spPr>
          <a:xfrm>
            <a:off x="2851593" y="4635916"/>
            <a:ext cx="7403657" cy="608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/server-messages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2F85E50-E869-4BD0-A4AD-A7BDF48D2F4F}"/>
              </a:ext>
            </a:extLst>
          </p:cNvPr>
          <p:cNvSpPr/>
          <p:nvPr/>
        </p:nvSpPr>
        <p:spPr>
          <a:xfrm flipH="1">
            <a:off x="2851593" y="4800057"/>
            <a:ext cx="7403657" cy="60888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[]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A2F6F65-9E5C-4AD8-854C-B91709A0712E}"/>
              </a:ext>
            </a:extLst>
          </p:cNvPr>
          <p:cNvSpPr/>
          <p:nvPr/>
        </p:nvSpPr>
        <p:spPr>
          <a:xfrm>
            <a:off x="2851593" y="4999987"/>
            <a:ext cx="7403657" cy="608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/server-messages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162BA62-C993-47CD-A6C7-B494A0A810A4}"/>
              </a:ext>
            </a:extLst>
          </p:cNvPr>
          <p:cNvSpPr/>
          <p:nvPr/>
        </p:nvSpPr>
        <p:spPr>
          <a:xfrm flipH="1">
            <a:off x="2851593" y="5164128"/>
            <a:ext cx="7403657" cy="60888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[]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C4A81D6-BD44-4862-9A1D-49374C60F153}"/>
              </a:ext>
            </a:extLst>
          </p:cNvPr>
          <p:cNvSpPr/>
          <p:nvPr/>
        </p:nvSpPr>
        <p:spPr>
          <a:xfrm>
            <a:off x="2851593" y="5347379"/>
            <a:ext cx="7403657" cy="608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/server-messages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BAD03A2-2B4E-4CA6-8665-4139BAB45B91}"/>
              </a:ext>
            </a:extLst>
          </p:cNvPr>
          <p:cNvSpPr/>
          <p:nvPr/>
        </p:nvSpPr>
        <p:spPr>
          <a:xfrm flipH="1">
            <a:off x="2851593" y="5511520"/>
            <a:ext cx="7403657" cy="60888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[“Message 3”]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9C34791-FD1E-4FB7-826D-95C7278D91AA}"/>
              </a:ext>
            </a:extLst>
          </p:cNvPr>
          <p:cNvSpPr/>
          <p:nvPr/>
        </p:nvSpPr>
        <p:spPr>
          <a:xfrm>
            <a:off x="2851593" y="5700276"/>
            <a:ext cx="7403657" cy="608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/server-messages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54C3E8B7-4D5E-4ED9-B537-51FF30399ABC}"/>
              </a:ext>
            </a:extLst>
          </p:cNvPr>
          <p:cNvSpPr/>
          <p:nvPr/>
        </p:nvSpPr>
        <p:spPr>
          <a:xfrm flipH="1">
            <a:off x="2851593" y="5864417"/>
            <a:ext cx="7403657" cy="60888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[]</a:t>
            </a:r>
          </a:p>
        </p:txBody>
      </p:sp>
    </p:spTree>
    <p:extLst>
      <p:ext uri="{BB962C8B-B14F-4D97-AF65-F5344CB8AC3E}">
        <p14:creationId xmlns:p14="http://schemas.microsoft.com/office/powerpoint/2010/main" val="26430783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A7E1D9-A985-4706-9C58-93B0850E7C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4975" y="1142881"/>
            <a:ext cx="11567160" cy="3016210"/>
          </a:xfrm>
        </p:spPr>
        <p:txBody>
          <a:bodyPr/>
          <a:lstStyle/>
          <a:p>
            <a:r>
              <a:rPr lang="en-US" dirty="0"/>
              <a:t>Loan decisioning</a:t>
            </a:r>
          </a:p>
          <a:p>
            <a:r>
              <a:rPr lang="en-US" dirty="0"/>
              <a:t>Appointment scheduling</a:t>
            </a:r>
          </a:p>
          <a:p>
            <a:r>
              <a:rPr lang="en-US" dirty="0"/>
              <a:t>Virtual whiteboards</a:t>
            </a:r>
          </a:p>
          <a:p>
            <a:r>
              <a:rPr lang="en-US" dirty="0"/>
              <a:t>Live chat</a:t>
            </a:r>
          </a:p>
          <a:p>
            <a:r>
              <a:rPr lang="en-US" dirty="0"/>
              <a:t>Stock tickers</a:t>
            </a:r>
          </a:p>
          <a:p>
            <a:r>
              <a:rPr lang="en-US" dirty="0"/>
              <a:t>Gaming</a:t>
            </a:r>
          </a:p>
          <a:p>
            <a:r>
              <a:rPr lang="en-US" dirty="0"/>
              <a:t>Flight tracking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913C9A-7E21-493E-ABE6-EE52DE8B1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SignalR</a:t>
            </a:r>
            <a:r>
              <a:rPr lang="en-US" dirty="0"/>
              <a:t> use cases</a:t>
            </a:r>
          </a:p>
        </p:txBody>
      </p:sp>
      <p:pic>
        <p:nvPicPr>
          <p:cNvPr id="6" name="ChatHub tablet">
            <a:extLst>
              <a:ext uri="{FF2B5EF4-FFF2-40B4-BE49-F238E27FC236}">
                <a16:creationId xmlns:a16="http://schemas.microsoft.com/office/drawing/2014/main" id="{8E8B4179-79B9-417B-97F6-1D3608E7EA6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34840" y="0"/>
            <a:ext cx="8001635" cy="6994525"/>
          </a:xfrm>
          <a:prstGeom prst="rect">
            <a:avLst/>
          </a:prstGeom>
        </p:spPr>
      </p:pic>
      <p:pic>
        <p:nvPicPr>
          <p:cNvPr id="7" name="flight-tracker-2">
            <a:hlinkClick r:id="" action="ppaction://media"/>
            <a:extLst>
              <a:ext uri="{FF2B5EF4-FFF2-40B4-BE49-F238E27FC236}">
                <a16:creationId xmlns:a16="http://schemas.microsoft.com/office/drawing/2014/main" id="{4A857888-07F9-472C-B840-A19620536DC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6275388" y="1525589"/>
            <a:ext cx="6151562" cy="4613672"/>
          </a:xfrm>
          <a:prstGeom prst="rect">
            <a:avLst/>
          </a:prstGeom>
        </p:spPr>
      </p:pic>
      <p:cxnSp>
        <p:nvCxnSpPr>
          <p:cNvPr id="8" name="Startup tablet right border">
            <a:extLst>
              <a:ext uri="{FF2B5EF4-FFF2-40B4-BE49-F238E27FC236}">
                <a16:creationId xmlns:a16="http://schemas.microsoft.com/office/drawing/2014/main" id="{8C1B8755-BD74-47D4-A8BB-1DCC4672FE71}"/>
              </a:ext>
            </a:extLst>
          </p:cNvPr>
          <p:cNvCxnSpPr>
            <a:cxnSpLocks/>
          </p:cNvCxnSpPr>
          <p:nvPr/>
        </p:nvCxnSpPr>
        <p:spPr>
          <a:xfrm flipH="1">
            <a:off x="6204192" y="6129736"/>
            <a:ext cx="6235458" cy="1"/>
          </a:xfrm>
          <a:prstGeom prst="line">
            <a:avLst/>
          </a:prstGeom>
          <a:ln w="3048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7113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6933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remove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4F384BA-E8A5-4066-BBAD-FCF0C2C284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168ADE-062E-4749-ADE8-130613A10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whiteboard example</a:t>
            </a:r>
          </a:p>
        </p:txBody>
      </p:sp>
    </p:spTree>
    <p:extLst>
      <p:ext uri="{BB962C8B-B14F-4D97-AF65-F5344CB8AC3E}">
        <p14:creationId xmlns:p14="http://schemas.microsoft.com/office/powerpoint/2010/main" val="324881602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3ADA346-6D40-4DA7-BA05-338A700FC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 dirty="0"/>
              <a:t>Create your first</a:t>
            </a:r>
            <a:br>
              <a:rPr lang="en-GB" sz="4800" dirty="0"/>
            </a:br>
            <a:r>
              <a:rPr lang="en-GB" sz="4800" dirty="0"/>
              <a:t>ASP.NET Core </a:t>
            </a:r>
            <a:r>
              <a:rPr lang="en-GB" sz="4800" dirty="0" err="1"/>
              <a:t>SignalR</a:t>
            </a:r>
            <a:r>
              <a:rPr lang="en-GB" sz="4800" dirty="0"/>
              <a:t> app</a:t>
            </a:r>
            <a:br>
              <a:rPr lang="en-GB" sz="4800" dirty="0"/>
            </a:br>
            <a:br>
              <a:rPr lang="en-GB" sz="4800" dirty="0"/>
            </a:br>
            <a:r>
              <a:rPr lang="en-GB" sz="8000" dirty="0">
                <a:solidFill>
                  <a:schemeClr val="accent4"/>
                </a:solidFill>
              </a:rPr>
              <a:t>5</a:t>
            </a:r>
            <a:r>
              <a:rPr lang="en-GB" sz="4800" dirty="0"/>
              <a:t> steps to success</a:t>
            </a:r>
            <a:endParaRPr lang="en-US" sz="4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557B30-B27D-41CE-9E9B-D6A9BD44EC4D}"/>
              </a:ext>
            </a:extLst>
          </p:cNvPr>
          <p:cNvSpPr txBox="1"/>
          <p:nvPr/>
        </p:nvSpPr>
        <p:spPr>
          <a:xfrm>
            <a:off x="434975" y="4521914"/>
            <a:ext cx="65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28696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7742574-DC1C-4A03-AB15-1AAE114715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4975" y="1142881"/>
            <a:ext cx="11567160" cy="733534"/>
          </a:xfrm>
        </p:spPr>
        <p:txBody>
          <a:bodyPr/>
          <a:lstStyle/>
          <a:p>
            <a:r>
              <a:rPr lang="en-US" dirty="0"/>
              <a:t>Metapackage installs ALL THE THINGS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13041F0-CEF1-46BD-9ED1-69510B5AB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</a:t>
            </a:r>
            <a:r>
              <a:rPr lang="en-US" dirty="0">
                <a:solidFill>
                  <a:schemeClr val="tx1"/>
                </a:solidFill>
              </a:rPr>
              <a:t>Install server bits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E466F05-7B39-4F06-BF8E-809BC717F7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7623881"/>
              </p:ext>
            </p:extLst>
          </p:nvPr>
        </p:nvGraphicFramePr>
        <p:xfrm>
          <a:off x="527693" y="710451"/>
          <a:ext cx="11377914" cy="61417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8" name="Picture 4" descr="https://www.nuget.org/Content/gallery/img/logo-footer-184x57.png">
            <a:extLst>
              <a:ext uri="{FF2B5EF4-FFF2-40B4-BE49-F238E27FC236}">
                <a16:creationId xmlns:a16="http://schemas.microsoft.com/office/drawing/2014/main" id="{6D525349-EF61-4432-9309-9B429F2E6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863" y="2406151"/>
            <a:ext cx="1752600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57981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Startup.Configure">
            <a:extLst>
              <a:ext uri="{FF2B5EF4-FFF2-40B4-BE49-F238E27FC236}">
                <a16:creationId xmlns:a16="http://schemas.microsoft.com/office/drawing/2014/main" id="{53F7C56A-C40C-4612-99A5-9F4A7BE5DEF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93256" y="4013272"/>
          <a:ext cx="5608959" cy="2651760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5608959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19981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Configure(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IApplicationBuilder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app)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app.UseSignalR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(routes =&gt;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{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routes.MapHub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ChatHub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&gt;(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"/</a:t>
                      </a:r>
                      <a:r>
                        <a:rPr lang="en-US" sz="18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chatHub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});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  <a:tr h="3075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62865"/>
                  </a:ext>
                </a:extLst>
              </a:tr>
            </a:tbl>
          </a:graphicData>
        </a:graphic>
      </p:graphicFrame>
      <p:sp>
        <p:nvSpPr>
          <p:cNvPr id="11" name="Startup.cs label">
            <a:extLst>
              <a:ext uri="{FF2B5EF4-FFF2-40B4-BE49-F238E27FC236}">
                <a16:creationId xmlns:a16="http://schemas.microsoft.com/office/drawing/2014/main" id="{7DBF0117-658B-4227-8D20-B3BD3972E24D}"/>
              </a:ext>
            </a:extLst>
          </p:cNvPr>
          <p:cNvSpPr/>
          <p:nvPr/>
        </p:nvSpPr>
        <p:spPr>
          <a:xfrm>
            <a:off x="381223" y="3562751"/>
            <a:ext cx="1937273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 err="1">
                <a:solidFill>
                  <a:prstClr val="black"/>
                </a:solidFill>
                <a:latin typeface="Segoe UI Light"/>
              </a:rPr>
              <a:t>Startup.cs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graphicFrame>
        <p:nvGraphicFramePr>
          <p:cNvPr id="7" name="ChatHub class">
            <a:extLst>
              <a:ext uri="{FF2B5EF4-FFF2-40B4-BE49-F238E27FC236}">
                <a16:creationId xmlns:a16="http://schemas.microsoft.com/office/drawing/2014/main" id="{52068594-5DDF-4894-A46E-03BF2ADCB0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246501"/>
              </p:ext>
            </p:extLst>
          </p:nvPr>
        </p:nvGraphicFramePr>
        <p:xfrm>
          <a:off x="6284410" y="1969410"/>
          <a:ext cx="6152065" cy="2452989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6152065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19640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ConfigureServices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IServiceCollection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services)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services.AddSignalR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  <a:tr h="488919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62865"/>
                  </a:ext>
                </a:extLst>
              </a:tr>
            </a:tbl>
          </a:graphicData>
        </a:graphic>
      </p:graphicFrame>
      <p:sp>
        <p:nvSpPr>
          <p:cNvPr id="8" name="ChatHub.cs label">
            <a:extLst>
              <a:ext uri="{FF2B5EF4-FFF2-40B4-BE49-F238E27FC236}">
                <a16:creationId xmlns:a16="http://schemas.microsoft.com/office/drawing/2014/main" id="{F830D997-A3EE-4EA0-94DA-42A342C3117D}"/>
              </a:ext>
            </a:extLst>
          </p:cNvPr>
          <p:cNvSpPr/>
          <p:nvPr/>
        </p:nvSpPr>
        <p:spPr>
          <a:xfrm>
            <a:off x="6272378" y="1518891"/>
            <a:ext cx="1978891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 err="1">
                <a:solidFill>
                  <a:prstClr val="black"/>
                </a:solidFill>
                <a:latin typeface="Segoe UI Light"/>
              </a:rPr>
              <a:t>Startup.cs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grpSp>
        <p:nvGrpSpPr>
          <p:cNvPr id="13" name="Startup tablet group">
            <a:extLst>
              <a:ext uri="{FF2B5EF4-FFF2-40B4-BE49-F238E27FC236}">
                <a16:creationId xmlns:a16="http://schemas.microsoft.com/office/drawing/2014/main" id="{0D133280-5537-4203-B06D-2CB795982FCE}"/>
              </a:ext>
            </a:extLst>
          </p:cNvPr>
          <p:cNvGrpSpPr/>
          <p:nvPr/>
        </p:nvGrpSpPr>
        <p:grpSpPr>
          <a:xfrm>
            <a:off x="-1342563" y="2110970"/>
            <a:ext cx="8603173" cy="6691837"/>
            <a:chOff x="-1342563" y="2110970"/>
            <a:chExt cx="8603173" cy="6691837"/>
          </a:xfrm>
        </p:grpSpPr>
        <p:pic>
          <p:nvPicPr>
            <p:cNvPr id="9" name="Startup tablet">
              <a:extLst>
                <a:ext uri="{FF2B5EF4-FFF2-40B4-BE49-F238E27FC236}">
                  <a16:creationId xmlns:a16="http://schemas.microsoft.com/office/drawing/2014/main" id="{82439160-5E65-47C4-A790-671EC82ED7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342563" y="2110970"/>
              <a:ext cx="7499086" cy="6691837"/>
            </a:xfrm>
            <a:prstGeom prst="rect">
              <a:avLst/>
            </a:prstGeom>
          </p:spPr>
        </p:pic>
        <p:cxnSp>
          <p:nvCxnSpPr>
            <p:cNvPr id="12" name="Startup tablet right border">
              <a:extLst>
                <a:ext uri="{FF2B5EF4-FFF2-40B4-BE49-F238E27FC236}">
                  <a16:creationId xmlns:a16="http://schemas.microsoft.com/office/drawing/2014/main" id="{46F82DEE-BAC1-4F0A-BD0A-D3B174646019}"/>
                </a:ext>
              </a:extLst>
            </p:cNvPr>
            <p:cNvCxnSpPr/>
            <p:nvPr/>
          </p:nvCxnSpPr>
          <p:spPr>
            <a:xfrm>
              <a:off x="7260610" y="6093679"/>
              <a:ext cx="0" cy="915867"/>
            </a:xfrm>
            <a:prstGeom prst="line">
              <a:avLst/>
            </a:prstGeom>
            <a:ln w="3048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bullets">
            <a:extLst>
              <a:ext uri="{FF2B5EF4-FFF2-40B4-BE49-F238E27FC236}">
                <a16:creationId xmlns:a16="http://schemas.microsoft.com/office/drawing/2014/main" id="{454C82DC-81A3-4DB5-8EA7-F972F2E05F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4975" y="1142881"/>
            <a:ext cx="5481731" cy="1190069"/>
          </a:xfrm>
        </p:spPr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SignalR</a:t>
            </a:r>
            <a:r>
              <a:rPr lang="en-US" dirty="0"/>
              <a:t> services</a:t>
            </a:r>
          </a:p>
          <a:p>
            <a:r>
              <a:rPr lang="en-US" dirty="0"/>
              <a:t>Add </a:t>
            </a:r>
            <a:r>
              <a:rPr lang="en-US" dirty="0" err="1"/>
              <a:t>SignalR</a:t>
            </a:r>
            <a:r>
              <a:rPr lang="en-US" dirty="0"/>
              <a:t> middleware</a:t>
            </a:r>
          </a:p>
          <a:p>
            <a:r>
              <a:rPr lang="en-US" dirty="0"/>
              <a:t>Map each Hub to a route</a:t>
            </a:r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5DA6696A-721A-4226-A4F7-935233FCE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</a:t>
            </a:r>
            <a:r>
              <a:rPr lang="en-US" dirty="0">
                <a:solidFill>
                  <a:schemeClr val="tx1"/>
                </a:solidFill>
              </a:rPr>
              <a:t>Startup configuration</a:t>
            </a:r>
          </a:p>
        </p:txBody>
      </p:sp>
      <p:pic>
        <p:nvPicPr>
          <p:cNvPr id="6" name="ChatHub tablet">
            <a:extLst>
              <a:ext uri="{FF2B5EF4-FFF2-40B4-BE49-F238E27FC236}">
                <a16:creationId xmlns:a16="http://schemas.microsoft.com/office/drawing/2014/main" id="{9F9ECF62-82B3-4FDF-94E0-DCAB43D66E2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34840" y="0"/>
            <a:ext cx="800163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186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tHub class">
            <a:extLst>
              <a:ext uri="{FF2B5EF4-FFF2-40B4-BE49-F238E27FC236}">
                <a16:creationId xmlns:a16="http://schemas.microsoft.com/office/drawing/2014/main" id="{52068594-5DDF-4894-A46E-03BF2ADCB0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447196"/>
              </p:ext>
            </p:extLst>
          </p:nvPr>
        </p:nvGraphicFramePr>
        <p:xfrm>
          <a:off x="6284410" y="1969410"/>
          <a:ext cx="6152065" cy="3597879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6152065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19640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Microsoft.AspNetCore.SignalR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ChatHub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: Hub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Send(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user,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message)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{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// Call </a:t>
                      </a:r>
                      <a:r>
                        <a:rPr lang="en-US" sz="1800" dirty="0" err="1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broadcastMessage</a:t>
                      </a:r>
                      <a:r>
                        <a:rPr lang="en-US" sz="18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 to update clients</a:t>
                      </a:r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Clients.All.SendAsync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broadcastMessage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user, message);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}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  <a:tr h="488919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62865"/>
                  </a:ext>
                </a:extLst>
              </a:tr>
            </a:tbl>
          </a:graphicData>
        </a:graphic>
      </p:graphicFrame>
      <p:sp>
        <p:nvSpPr>
          <p:cNvPr id="8" name="ChatHub.cs label">
            <a:extLst>
              <a:ext uri="{FF2B5EF4-FFF2-40B4-BE49-F238E27FC236}">
                <a16:creationId xmlns:a16="http://schemas.microsoft.com/office/drawing/2014/main" id="{F830D997-A3EE-4EA0-94DA-42A342C3117D}"/>
              </a:ext>
            </a:extLst>
          </p:cNvPr>
          <p:cNvSpPr/>
          <p:nvPr/>
        </p:nvSpPr>
        <p:spPr>
          <a:xfrm>
            <a:off x="6272378" y="1518891"/>
            <a:ext cx="1978891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 err="1">
                <a:solidFill>
                  <a:prstClr val="black"/>
                </a:solidFill>
                <a:latin typeface="Segoe UI Light"/>
              </a:rPr>
              <a:t>ChatHub.cs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pic>
        <p:nvPicPr>
          <p:cNvPr id="6" name="ChatHub tablet">
            <a:extLst>
              <a:ext uri="{FF2B5EF4-FFF2-40B4-BE49-F238E27FC236}">
                <a16:creationId xmlns:a16="http://schemas.microsoft.com/office/drawing/2014/main" id="{9F9ECF62-82B3-4FDF-94E0-DCAB43D66E2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34840" y="0"/>
            <a:ext cx="8001635" cy="6994525"/>
          </a:xfrm>
          <a:prstGeom prst="rect">
            <a:avLst/>
          </a:prstGeom>
        </p:spPr>
      </p:pic>
      <p:sp>
        <p:nvSpPr>
          <p:cNvPr id="2" name="Slide bullets">
            <a:extLst>
              <a:ext uri="{FF2B5EF4-FFF2-40B4-BE49-F238E27FC236}">
                <a16:creationId xmlns:a16="http://schemas.microsoft.com/office/drawing/2014/main" id="{454C82DC-81A3-4DB5-8EA7-F972F2E05F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4975" y="1142881"/>
            <a:ext cx="5481731" cy="1646605"/>
          </a:xfrm>
        </p:spPr>
        <p:txBody>
          <a:bodyPr/>
          <a:lstStyle/>
          <a:p>
            <a:r>
              <a:rPr lang="en-US" dirty="0"/>
              <a:t>C# class deriving from Hub</a:t>
            </a:r>
          </a:p>
          <a:p>
            <a:r>
              <a:rPr lang="en-US" dirty="0"/>
              <a:t>Client connects to Hub, invokes public methods</a:t>
            </a:r>
          </a:p>
          <a:p>
            <a:r>
              <a:rPr lang="en-US" dirty="0"/>
              <a:t>Each Hub is a separate “copy” of </a:t>
            </a:r>
            <a:r>
              <a:rPr lang="en-US" dirty="0" err="1"/>
              <a:t>SignalR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5DA6696A-721A-4226-A4F7-935233FCE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</a:t>
            </a:r>
            <a:r>
              <a:rPr lang="en-US" dirty="0">
                <a:solidFill>
                  <a:schemeClr val="tx1"/>
                </a:solidFill>
              </a:rPr>
              <a:t>Hub creation</a:t>
            </a:r>
          </a:p>
        </p:txBody>
      </p:sp>
    </p:spTree>
    <p:extLst>
      <p:ext uri="{BB962C8B-B14F-4D97-AF65-F5344CB8AC3E}">
        <p14:creationId xmlns:p14="http://schemas.microsoft.com/office/powerpoint/2010/main" val="41495086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Azure PPT Template - 2018">
  <a:themeElements>
    <a:clrScheme name="Azure DevOps">
      <a:dk1>
        <a:srgbClr val="000000"/>
      </a:dk1>
      <a:lt1>
        <a:srgbClr val="FFFFFF"/>
      </a:lt1>
      <a:dk2>
        <a:srgbClr val="0078D7"/>
      </a:dk2>
      <a:lt2>
        <a:srgbClr val="FFFFFF"/>
      </a:lt2>
      <a:accent1>
        <a:srgbClr val="0078D7"/>
      </a:accent1>
      <a:accent2>
        <a:srgbClr val="4DB0FF"/>
      </a:accent2>
      <a:accent3>
        <a:srgbClr val="B1D6F2"/>
      </a:accent3>
      <a:accent4>
        <a:srgbClr val="035AA0"/>
      </a:accent4>
      <a:accent5>
        <a:srgbClr val="94D0FF"/>
      </a:accent5>
      <a:accent6>
        <a:srgbClr val="797979"/>
      </a:accent6>
      <a:hlink>
        <a:srgbClr val="0078D7"/>
      </a:hlink>
      <a:folHlink>
        <a:srgbClr val="0078D7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zure_DevOps.potx" id="{4900416B-8F5F-42C1-904C-5C917F43C81D}" vid="{B1AF2F06-2DB0-4AA7-B491-49BC8E4834D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F187B9059DF945B25AB5B2F3BA0895" ma:contentTypeVersion="17" ma:contentTypeDescription="Create a new document." ma:contentTypeScope="" ma:versionID="454b11af52e6a4a001d7a94430b0600d">
  <xsd:schema xmlns:xsd="http://www.w3.org/2001/XMLSchema" xmlns:xs="http://www.w3.org/2001/XMLSchema" xmlns:p="http://schemas.microsoft.com/office/2006/metadata/properties" xmlns:ns1="http://schemas.microsoft.com/sharepoint/v3" xmlns:ns2="af610f50-4aee-43ff-9d65-64420adb70d2" xmlns:ns3="http://schemas.microsoft.com/sharepoint/v4" xmlns:ns4="15c98cf3-0896-4040-874f-f436925621df" targetNamespace="http://schemas.microsoft.com/office/2006/metadata/properties" ma:root="true" ma:fieldsID="94f54606d29a996f622cc5db0382967e" ns1:_="" ns2:_="" ns3:_="" ns4:_="">
    <xsd:import namespace="http://schemas.microsoft.com/sharepoint/v3"/>
    <xsd:import namespace="af610f50-4aee-43ff-9d65-64420adb70d2"/>
    <xsd:import namespace="http://schemas.microsoft.com/sharepoint/v4"/>
    <xsd:import namespace="15c98cf3-0896-4040-874f-f436925621d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3:IconOverlay" minOccurs="0"/>
                <xsd:element ref="ns1:_ip_UnifiedCompliancePolicyProperties" minOccurs="0"/>
                <xsd:element ref="ns1:_ip_UnifiedCompliancePolicyUIAction" minOccurs="0"/>
                <xsd:element ref="ns2:LastSharedByUser" minOccurs="0"/>
                <xsd:element ref="ns2:LastSharedByTime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Location" minOccurs="0"/>
                <xsd:element ref="ns4:MediaServiceOCR" minOccurs="0"/>
                <xsd:element ref="ns4:Preview" minOccurs="0"/>
                <xsd:element ref="ns4:MediaServiceEventHashCode" minOccurs="0"/>
                <xsd:element ref="ns4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610f50-4aee-43ff-9d65-64420adb70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4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5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1" nillable="true" ma:displayName="IconOverlay" ma:hidden="true" ma:internalName="IconOverlay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c98cf3-0896-4040-874f-f436925621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6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7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8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9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20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21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Preview" ma:index="22" nillable="true" ma:displayName="Preview" ma:format="Image" ma:internalName="Preview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4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conOverlay xmlns="http://schemas.microsoft.com/sharepoint/v4" xsi:nil="true"/>
    <Preview xmlns="15c98cf3-0896-4040-874f-f436925621df">
      <Url xsi:nil="true"/>
      <Description xsi:nil="true"/>
    </Preview>
    <_ip_UnifiedCompliancePolicyProperties xmlns="http://schemas.microsoft.com/sharepoint/v3" xsi:nil="true"/>
    <SharedWithUsers xmlns="af610f50-4aee-43ff-9d65-64420adb70d2">
      <UserInfo>
        <DisplayName>Shriram Natarajan</DisplayName>
        <AccountId>645</AccountId>
        <AccountType/>
      </UserInfo>
      <UserInfo>
        <DisplayName>Siddique Juman</DisplayName>
        <AccountId>79219</AccountId>
        <AccountType/>
      </UserInfo>
      <UserInfo>
        <DisplayName>Tiberiu Radu</DisplayName>
        <AccountId>42551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66A0CB4-B94D-48B7-AE6B-3133538C8C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f610f50-4aee-43ff-9d65-64420adb70d2"/>
    <ds:schemaRef ds:uri="http://schemas.microsoft.com/sharepoint/v4"/>
    <ds:schemaRef ds:uri="15c98cf3-0896-4040-874f-f436925621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2A15399-885A-441B-A114-CB6E80EBF6A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15c98cf3-0896-4040-874f-f436925621df"/>
    <ds:schemaRef ds:uri="http://schemas.microsoft.com/sharepoint/v3"/>
    <ds:schemaRef ds:uri="http://schemas.microsoft.com/sharepoint/v4"/>
    <ds:schemaRef ds:uri="af610f50-4aee-43ff-9d65-64420adb70d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CFF515-FEE6-4B9C-8B96-C300A006337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Azure_DevOps</Template>
  <TotalTime>1403</TotalTime>
  <Words>1102</Words>
  <Application>Microsoft Office PowerPoint</Application>
  <PresentationFormat>Custom</PresentationFormat>
  <Paragraphs>296</Paragraphs>
  <Slides>18</Slides>
  <Notes>15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Consolas</vt:lpstr>
      <vt:lpstr>Roboto</vt:lpstr>
      <vt:lpstr>Segoe UI</vt:lpstr>
      <vt:lpstr>Segoe UI Light</vt:lpstr>
      <vt:lpstr>Segoe UI Semibold</vt:lpstr>
      <vt:lpstr>Wingdings</vt:lpstr>
      <vt:lpstr>Azure PPT Template - 2018</vt:lpstr>
      <vt:lpstr>Building the Real-time Web with ASP.NET Core SignalR</vt:lpstr>
      <vt:lpstr>SignalR: The what</vt:lpstr>
      <vt:lpstr>SignalR: The why</vt:lpstr>
      <vt:lpstr>SignalR use cases</vt:lpstr>
      <vt:lpstr>Virtual whiteboard example</vt:lpstr>
      <vt:lpstr>Create your first ASP.NET Core SignalR app  5 steps to success</vt:lpstr>
      <vt:lpstr>Step 1: Install server bits</vt:lpstr>
      <vt:lpstr>Step 2: Startup configuration</vt:lpstr>
      <vt:lpstr>Step 3: Hub creation</vt:lpstr>
      <vt:lpstr>Step 4: Install client bits</vt:lpstr>
      <vt:lpstr>Step 5: Consumption via client</vt:lpstr>
      <vt:lpstr>Scale-out for your ASP.NET Core SignalR app</vt:lpstr>
      <vt:lpstr>Scale-out with SignalR</vt:lpstr>
      <vt:lpstr>A weak scale-out solution</vt:lpstr>
      <vt:lpstr>A better scale-out solution</vt:lpstr>
      <vt:lpstr>Concurrent connections in Azure</vt:lpstr>
      <vt:lpstr>Azure SignalR Service: Startup configuration</vt:lpstr>
      <vt:lpstr>Resources         @Scott_Addie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</dc:title>
  <dc:creator>Scott Addie</dc:creator>
  <cp:keywords/>
  <cp:lastModifiedBy>Scott Addie</cp:lastModifiedBy>
  <cp:revision>335</cp:revision>
  <dcterms:created xsi:type="dcterms:W3CDTF">2018-10-05T19:03:14Z</dcterms:created>
  <dcterms:modified xsi:type="dcterms:W3CDTF">2018-11-03T01:19:13Z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0x010100F5F187B9059DF945B25AB5B2F3BA0895</vt:lpwstr>
  </property>
  <property fmtid="{D5CDD505-2E9C-101B-9397-08002B2CF9AE}" pid="3" name="DocVizMetadataToken">
    <vt:lpwstr>600x450x1</vt:lpwstr>
  </property>
  <property fmtid="{D5CDD505-2E9C-101B-9397-08002B2CF9AE}" pid="4" name="MSIP_Label_f42aa342-8706-4288-bd11-ebb85995028c_Enabled">
    <vt:lpwstr>True</vt:lpwstr>
  </property>
  <property fmtid="{D5CDD505-2E9C-101B-9397-08002B2CF9AE}" pid="5" name="MSIP_Label_f42aa342-8706-4288-bd11-ebb85995028c_SiteId">
    <vt:lpwstr>72f988bf-86f1-41af-91ab-2d7cd011db47</vt:lpwstr>
  </property>
  <property fmtid="{D5CDD505-2E9C-101B-9397-08002B2CF9AE}" pid="6" name="MSIP_Label_f42aa342-8706-4288-bd11-ebb85995028c_Owner">
    <vt:lpwstr>v-juchri@microsoft.com</vt:lpwstr>
  </property>
  <property fmtid="{D5CDD505-2E9C-101B-9397-08002B2CF9AE}" pid="7" name="MSIP_Label_f42aa342-8706-4288-bd11-ebb85995028c_SetDate">
    <vt:lpwstr>2018-02-23T23:28:10.4033600Z</vt:lpwstr>
  </property>
  <property fmtid="{D5CDD505-2E9C-101B-9397-08002B2CF9AE}" pid="8" name="MSIP_Label_f42aa342-8706-4288-bd11-ebb85995028c_Name">
    <vt:lpwstr>General</vt:lpwstr>
  </property>
  <property fmtid="{D5CDD505-2E9C-101B-9397-08002B2CF9AE}" pid="9" name="MSIP_Label_f42aa342-8706-4288-bd11-ebb85995028c_Application">
    <vt:lpwstr>Microsoft Azure Information Protection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