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18"/>
  </p:notesMasterIdLst>
  <p:sldIdLst>
    <p:sldId id="342" r:id="rId3"/>
    <p:sldId id="322" r:id="rId4"/>
    <p:sldId id="353" r:id="rId5"/>
    <p:sldId id="359" r:id="rId6"/>
    <p:sldId id="352" r:id="rId7"/>
    <p:sldId id="348" r:id="rId8"/>
    <p:sldId id="349" r:id="rId9"/>
    <p:sldId id="354" r:id="rId10"/>
    <p:sldId id="363" r:id="rId11"/>
    <p:sldId id="361" r:id="rId12"/>
    <p:sldId id="362" r:id="rId13"/>
    <p:sldId id="351" r:id="rId14"/>
    <p:sldId id="360" r:id="rId15"/>
    <p:sldId id="346" r:id="rId16"/>
    <p:sldId id="356" r:id="rId17"/>
  </p:sldIdLst>
  <p:sldSz cx="12192000" cy="6858000"/>
  <p:notesSz cx="6858000" cy="9144000"/>
  <p:custShowLst>
    <p:custShow name="Main Slides" id="0">
      <p:sldLst>
        <p:sld r:id="rId3"/>
        <p:sld r:id="rId4"/>
        <p:sld r:id="rId16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42"/>
            <p14:sldId id="322"/>
            <p14:sldId id="353"/>
            <p14:sldId id="359"/>
            <p14:sldId id="352"/>
            <p14:sldId id="348"/>
            <p14:sldId id="349"/>
            <p14:sldId id="354"/>
            <p14:sldId id="363"/>
            <p14:sldId id="361"/>
            <p14:sldId id="362"/>
            <p14:sldId id="351"/>
            <p14:sldId id="360"/>
            <p14:sldId id="346"/>
            <p14:sldId id="3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0000"/>
    <a:srgbClr val="FFFFFF"/>
    <a:srgbClr val="505251"/>
    <a:srgbClr val="A0C4E5"/>
    <a:srgbClr val="9CBDDE"/>
    <a:srgbClr val="8AAECD"/>
    <a:srgbClr val="676767"/>
    <a:srgbClr val="383A3E"/>
    <a:srgbClr val="647B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9" autoAdjust="0"/>
    <p:restoredTop sz="69914" autoAdjust="0"/>
  </p:normalViewPr>
  <p:slideViewPr>
    <p:cSldViewPr snapToGrid="0">
      <p:cViewPr varScale="1">
        <p:scale>
          <a:sx n="76" d="100"/>
          <a:sy n="76" d="100"/>
        </p:scale>
        <p:origin x="188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7AF320-7AFA-42A3-BDE5-9072CDB627E3}" type="doc">
      <dgm:prSet loTypeId="urn:microsoft.com/office/officeart/2005/8/layout/architecture" loCatId="relationship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D9775271-425C-4B4F-85A6-07886A6D55E4}">
      <dgm:prSet phldrT="[Text]" custT="1"/>
      <dgm:spPr/>
      <dgm:t>
        <a:bodyPr/>
        <a:lstStyle/>
        <a:p>
          <a:r>
            <a:rPr lang="en-US" sz="2800" dirty="0"/>
            <a:t>Visual Studio</a:t>
          </a:r>
        </a:p>
      </dgm:t>
    </dgm:pt>
    <dgm:pt modelId="{E44C516F-A7BC-467C-8B6E-9145CEC56748}" type="parTrans" cxnId="{E1DFC625-D026-4F31-B829-C87F0D7B6A05}">
      <dgm:prSet/>
      <dgm:spPr/>
      <dgm:t>
        <a:bodyPr/>
        <a:lstStyle/>
        <a:p>
          <a:endParaRPr lang="en-US"/>
        </a:p>
      </dgm:t>
    </dgm:pt>
    <dgm:pt modelId="{EF89B725-0DFA-4EE4-B5B6-220EFADF2320}" type="sibTrans" cxnId="{E1DFC625-D026-4F31-B829-C87F0D7B6A05}">
      <dgm:prSet/>
      <dgm:spPr/>
      <dgm:t>
        <a:bodyPr/>
        <a:lstStyle/>
        <a:p>
          <a:endParaRPr lang="en-US"/>
        </a:p>
      </dgm:t>
    </dgm:pt>
    <dgm:pt modelId="{E0B0EDA1-F659-4751-86B9-BD9CEE59513F}">
      <dgm:prSet phldrT="[Text]" custT="1"/>
      <dgm:spPr/>
      <dgm:t>
        <a:bodyPr/>
        <a:lstStyle/>
        <a:p>
          <a:r>
            <a:rPr lang="en-US" sz="2800" dirty="0"/>
            <a:t>Visual Studio Code</a:t>
          </a:r>
        </a:p>
      </dgm:t>
    </dgm:pt>
    <dgm:pt modelId="{E212CABA-3591-45C5-8E26-731E1F3C8C31}" type="parTrans" cxnId="{B08F83FE-474C-4BE9-A2B4-A58E42E218D9}">
      <dgm:prSet/>
      <dgm:spPr/>
      <dgm:t>
        <a:bodyPr/>
        <a:lstStyle/>
        <a:p>
          <a:endParaRPr lang="en-US"/>
        </a:p>
      </dgm:t>
    </dgm:pt>
    <dgm:pt modelId="{335C44E7-CF54-4BCB-AFDE-F0F261EA1DF0}" type="sibTrans" cxnId="{B08F83FE-474C-4BE9-A2B4-A58E42E218D9}">
      <dgm:prSet/>
      <dgm:spPr/>
      <dgm:t>
        <a:bodyPr/>
        <a:lstStyle/>
        <a:p>
          <a:endParaRPr lang="en-US"/>
        </a:p>
      </dgm:t>
    </dgm:pt>
    <dgm:pt modelId="{0E38893E-4337-487F-9332-DCBC3CC8A6C7}">
      <dgm:prSet phldrT="[Text]" custT="1"/>
      <dgm:spPr/>
      <dgm:t>
        <a:bodyPr/>
        <a:lstStyle/>
        <a:p>
          <a:r>
            <a:rPr lang="en-US" sz="2800" dirty="0"/>
            <a:t>Visual Studio for Mac</a:t>
          </a:r>
        </a:p>
      </dgm:t>
    </dgm:pt>
    <dgm:pt modelId="{018257BF-89E9-497D-9337-B9D2DFFBF94C}" type="sibTrans" cxnId="{C8F1AD98-63E1-416A-A3A7-AC680C712127}">
      <dgm:prSet/>
      <dgm:spPr/>
      <dgm:t>
        <a:bodyPr/>
        <a:lstStyle/>
        <a:p>
          <a:endParaRPr lang="en-US"/>
        </a:p>
      </dgm:t>
    </dgm:pt>
    <dgm:pt modelId="{9FFA70A6-A239-4434-95C8-5A8DBEF62F79}" type="parTrans" cxnId="{C8F1AD98-63E1-416A-A3A7-AC680C712127}">
      <dgm:prSet/>
      <dgm:spPr/>
      <dgm:t>
        <a:bodyPr/>
        <a:lstStyle/>
        <a:p>
          <a:endParaRPr lang="en-US"/>
        </a:p>
      </dgm:t>
    </dgm:pt>
    <dgm:pt modelId="{BAE44503-9403-4D5B-AE69-6EB5849D21B7}">
      <dgm:prSet phldrT="[Text]"/>
      <dgm:spPr/>
      <dgm:t>
        <a:bodyPr/>
        <a:lstStyle/>
        <a:p>
          <a:r>
            <a:rPr lang="en-US" dirty="0"/>
            <a:t>.NET Core CLI</a:t>
          </a:r>
        </a:p>
      </dgm:t>
    </dgm:pt>
    <dgm:pt modelId="{79181678-EBEA-4284-A6AD-6EE938241842}" type="parTrans" cxnId="{2E5690A5-98F7-4B7D-BC3A-2E92BF982979}">
      <dgm:prSet/>
      <dgm:spPr/>
      <dgm:t>
        <a:bodyPr/>
        <a:lstStyle/>
        <a:p>
          <a:endParaRPr lang="en-US"/>
        </a:p>
      </dgm:t>
    </dgm:pt>
    <dgm:pt modelId="{F845C359-4C7D-4F9A-8A06-375321C9FD3E}" type="sibTrans" cxnId="{2E5690A5-98F7-4B7D-BC3A-2E92BF982979}">
      <dgm:prSet/>
      <dgm:spPr/>
      <dgm:t>
        <a:bodyPr/>
        <a:lstStyle/>
        <a:p>
          <a:endParaRPr lang="en-US"/>
        </a:p>
      </dgm:t>
    </dgm:pt>
    <dgm:pt modelId="{B09816E3-A792-447C-A85F-0CAED126194F}" type="pres">
      <dgm:prSet presAssocID="{BC7AF320-7AFA-42A3-BDE5-9072CDB627E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43DDC6-D31F-40D3-A288-7D42E7A0FA3A}" type="pres">
      <dgm:prSet presAssocID="{BAE44503-9403-4D5B-AE69-6EB5849D21B7}" presName="vertOne" presStyleCnt="0"/>
      <dgm:spPr/>
    </dgm:pt>
    <dgm:pt modelId="{FD6C78DC-C982-4EB8-B72C-CF9B927D7CD6}" type="pres">
      <dgm:prSet presAssocID="{BAE44503-9403-4D5B-AE69-6EB5849D21B7}" presName="txOne" presStyleLbl="node0" presStyleIdx="0" presStyleCnt="1" custLinFactNeighborY="9784">
        <dgm:presLayoutVars>
          <dgm:chPref val="3"/>
        </dgm:presLayoutVars>
      </dgm:prSet>
      <dgm:spPr/>
    </dgm:pt>
    <dgm:pt modelId="{85A117ED-8447-44B9-8BE1-2BFA52C0152D}" type="pres">
      <dgm:prSet presAssocID="{BAE44503-9403-4D5B-AE69-6EB5849D21B7}" presName="parTransOne" presStyleCnt="0"/>
      <dgm:spPr/>
    </dgm:pt>
    <dgm:pt modelId="{FF32DEBE-E4E5-48B1-830D-77588A403133}" type="pres">
      <dgm:prSet presAssocID="{BAE44503-9403-4D5B-AE69-6EB5849D21B7}" presName="horzOne" presStyleCnt="0"/>
      <dgm:spPr/>
    </dgm:pt>
    <dgm:pt modelId="{75B1FA2E-CBA3-4CF4-8AF4-D56B56221651}" type="pres">
      <dgm:prSet presAssocID="{D9775271-425C-4B4F-85A6-07886A6D55E4}" presName="vertTwo" presStyleCnt="0"/>
      <dgm:spPr/>
    </dgm:pt>
    <dgm:pt modelId="{D3C4656B-96C8-4C58-B394-BD787E9002E6}" type="pres">
      <dgm:prSet presAssocID="{D9775271-425C-4B4F-85A6-07886A6D55E4}" presName="txTwo" presStyleLbl="node2" presStyleIdx="0" presStyleCnt="3">
        <dgm:presLayoutVars>
          <dgm:chPref val="3"/>
        </dgm:presLayoutVars>
      </dgm:prSet>
      <dgm:spPr/>
    </dgm:pt>
    <dgm:pt modelId="{112CD85F-8F63-451B-95D9-9FEF322B8424}" type="pres">
      <dgm:prSet presAssocID="{D9775271-425C-4B4F-85A6-07886A6D55E4}" presName="horzTwo" presStyleCnt="0"/>
      <dgm:spPr/>
    </dgm:pt>
    <dgm:pt modelId="{9D9F3192-DAAD-4870-BCFF-71DA05435227}" type="pres">
      <dgm:prSet presAssocID="{EF89B725-0DFA-4EE4-B5B6-220EFADF2320}" presName="sibSpaceTwo" presStyleCnt="0"/>
      <dgm:spPr/>
    </dgm:pt>
    <dgm:pt modelId="{8D045E23-25B2-4E2D-B4F3-D1943D46E86D}" type="pres">
      <dgm:prSet presAssocID="{0E38893E-4337-487F-9332-DCBC3CC8A6C7}" presName="vertTwo" presStyleCnt="0"/>
      <dgm:spPr/>
    </dgm:pt>
    <dgm:pt modelId="{8779E483-D32A-45C6-AC38-689CFC31597C}" type="pres">
      <dgm:prSet presAssocID="{0E38893E-4337-487F-9332-DCBC3CC8A6C7}" presName="txTwo" presStyleLbl="node2" presStyleIdx="1" presStyleCnt="3">
        <dgm:presLayoutVars>
          <dgm:chPref val="3"/>
        </dgm:presLayoutVars>
      </dgm:prSet>
      <dgm:spPr/>
    </dgm:pt>
    <dgm:pt modelId="{11D56116-98F7-4493-8D66-186C61446615}" type="pres">
      <dgm:prSet presAssocID="{0E38893E-4337-487F-9332-DCBC3CC8A6C7}" presName="horzTwo" presStyleCnt="0"/>
      <dgm:spPr/>
    </dgm:pt>
    <dgm:pt modelId="{25B40700-B42F-408B-BBE0-7B2B1C32F594}" type="pres">
      <dgm:prSet presAssocID="{018257BF-89E9-497D-9337-B9D2DFFBF94C}" presName="sibSpaceTwo" presStyleCnt="0"/>
      <dgm:spPr/>
    </dgm:pt>
    <dgm:pt modelId="{67862819-981C-4D55-BB80-E310B9F97D8B}" type="pres">
      <dgm:prSet presAssocID="{E0B0EDA1-F659-4751-86B9-BD9CEE59513F}" presName="vertTwo" presStyleCnt="0"/>
      <dgm:spPr/>
    </dgm:pt>
    <dgm:pt modelId="{B0680C6A-DDE6-42F5-9A21-72816797E8DA}" type="pres">
      <dgm:prSet presAssocID="{E0B0EDA1-F659-4751-86B9-BD9CEE59513F}" presName="txTwo" presStyleLbl="node2" presStyleIdx="2" presStyleCnt="3">
        <dgm:presLayoutVars>
          <dgm:chPref val="3"/>
        </dgm:presLayoutVars>
      </dgm:prSet>
      <dgm:spPr/>
    </dgm:pt>
    <dgm:pt modelId="{164B157B-BD8C-45E4-BF6E-E025F77C1928}" type="pres">
      <dgm:prSet presAssocID="{E0B0EDA1-F659-4751-86B9-BD9CEE59513F}" presName="horzTwo" presStyleCnt="0"/>
      <dgm:spPr/>
    </dgm:pt>
  </dgm:ptLst>
  <dgm:cxnLst>
    <dgm:cxn modelId="{179A7901-199D-4319-A035-B8796073A6B3}" type="presOf" srcId="{BC7AF320-7AFA-42A3-BDE5-9072CDB627E3}" destId="{B09816E3-A792-447C-A85F-0CAED126194F}" srcOrd="0" destOrd="0" presId="urn:microsoft.com/office/officeart/2005/8/layout/architecture"/>
    <dgm:cxn modelId="{E1DFC625-D026-4F31-B829-C87F0D7B6A05}" srcId="{BAE44503-9403-4D5B-AE69-6EB5849D21B7}" destId="{D9775271-425C-4B4F-85A6-07886A6D55E4}" srcOrd="0" destOrd="0" parTransId="{E44C516F-A7BC-467C-8B6E-9145CEC56748}" sibTransId="{EF89B725-0DFA-4EE4-B5B6-220EFADF2320}"/>
    <dgm:cxn modelId="{C5DFAC2A-3151-4FA8-9E00-BAADADD3DE8C}" type="presOf" srcId="{0E38893E-4337-487F-9332-DCBC3CC8A6C7}" destId="{8779E483-D32A-45C6-AC38-689CFC31597C}" srcOrd="0" destOrd="0" presId="urn:microsoft.com/office/officeart/2005/8/layout/architecture"/>
    <dgm:cxn modelId="{C8F1AD98-63E1-416A-A3A7-AC680C712127}" srcId="{BAE44503-9403-4D5B-AE69-6EB5849D21B7}" destId="{0E38893E-4337-487F-9332-DCBC3CC8A6C7}" srcOrd="1" destOrd="0" parTransId="{9FFA70A6-A239-4434-95C8-5A8DBEF62F79}" sibTransId="{018257BF-89E9-497D-9337-B9D2DFFBF94C}"/>
    <dgm:cxn modelId="{2E5690A5-98F7-4B7D-BC3A-2E92BF982979}" srcId="{BC7AF320-7AFA-42A3-BDE5-9072CDB627E3}" destId="{BAE44503-9403-4D5B-AE69-6EB5849D21B7}" srcOrd="0" destOrd="0" parTransId="{79181678-EBEA-4284-A6AD-6EE938241842}" sibTransId="{F845C359-4C7D-4F9A-8A06-375321C9FD3E}"/>
    <dgm:cxn modelId="{39BFA2B9-48D7-4404-9C15-CC2074C27C65}" type="presOf" srcId="{BAE44503-9403-4D5B-AE69-6EB5849D21B7}" destId="{FD6C78DC-C982-4EB8-B72C-CF9B927D7CD6}" srcOrd="0" destOrd="0" presId="urn:microsoft.com/office/officeart/2005/8/layout/architecture"/>
    <dgm:cxn modelId="{EE6199E2-8F8D-4021-B88D-D2F1C58D57D4}" type="presOf" srcId="{E0B0EDA1-F659-4751-86B9-BD9CEE59513F}" destId="{B0680C6A-DDE6-42F5-9A21-72816797E8DA}" srcOrd="0" destOrd="0" presId="urn:microsoft.com/office/officeart/2005/8/layout/architecture"/>
    <dgm:cxn modelId="{25F09AF3-F32D-43F9-A0D8-F03D2099922C}" type="presOf" srcId="{D9775271-425C-4B4F-85A6-07886A6D55E4}" destId="{D3C4656B-96C8-4C58-B394-BD787E9002E6}" srcOrd="0" destOrd="0" presId="urn:microsoft.com/office/officeart/2005/8/layout/architecture"/>
    <dgm:cxn modelId="{B08F83FE-474C-4BE9-A2B4-A58E42E218D9}" srcId="{BAE44503-9403-4D5B-AE69-6EB5849D21B7}" destId="{E0B0EDA1-F659-4751-86B9-BD9CEE59513F}" srcOrd="2" destOrd="0" parTransId="{E212CABA-3591-45C5-8E26-731E1F3C8C31}" sibTransId="{335C44E7-CF54-4BCB-AFDE-F0F261EA1DF0}"/>
    <dgm:cxn modelId="{D9BA4D18-4DB5-4619-B7E9-1567482C245F}" type="presParOf" srcId="{B09816E3-A792-447C-A85F-0CAED126194F}" destId="{7C43DDC6-D31F-40D3-A288-7D42E7A0FA3A}" srcOrd="0" destOrd="0" presId="urn:microsoft.com/office/officeart/2005/8/layout/architecture"/>
    <dgm:cxn modelId="{564A10BB-6310-4144-A279-BE499C0307AB}" type="presParOf" srcId="{7C43DDC6-D31F-40D3-A288-7D42E7A0FA3A}" destId="{FD6C78DC-C982-4EB8-B72C-CF9B927D7CD6}" srcOrd="0" destOrd="0" presId="urn:microsoft.com/office/officeart/2005/8/layout/architecture"/>
    <dgm:cxn modelId="{C4104592-60D0-4D52-AACC-206296F01E57}" type="presParOf" srcId="{7C43DDC6-D31F-40D3-A288-7D42E7A0FA3A}" destId="{85A117ED-8447-44B9-8BE1-2BFA52C0152D}" srcOrd="1" destOrd="0" presId="urn:microsoft.com/office/officeart/2005/8/layout/architecture"/>
    <dgm:cxn modelId="{5E36883C-B89F-47C8-89AB-78F7CA0624DB}" type="presParOf" srcId="{7C43DDC6-D31F-40D3-A288-7D42E7A0FA3A}" destId="{FF32DEBE-E4E5-48B1-830D-77588A403133}" srcOrd="2" destOrd="0" presId="urn:microsoft.com/office/officeart/2005/8/layout/architecture"/>
    <dgm:cxn modelId="{B762D97F-D380-433F-9F48-00E0179D4B66}" type="presParOf" srcId="{FF32DEBE-E4E5-48B1-830D-77588A403133}" destId="{75B1FA2E-CBA3-4CF4-8AF4-D56B56221651}" srcOrd="0" destOrd="0" presId="urn:microsoft.com/office/officeart/2005/8/layout/architecture"/>
    <dgm:cxn modelId="{989C5666-BE90-4AB2-9F75-5D064D5CFE17}" type="presParOf" srcId="{75B1FA2E-CBA3-4CF4-8AF4-D56B56221651}" destId="{D3C4656B-96C8-4C58-B394-BD787E9002E6}" srcOrd="0" destOrd="0" presId="urn:microsoft.com/office/officeart/2005/8/layout/architecture"/>
    <dgm:cxn modelId="{EAA59B0E-0149-491B-AFA2-1B0D6029B13A}" type="presParOf" srcId="{75B1FA2E-CBA3-4CF4-8AF4-D56B56221651}" destId="{112CD85F-8F63-451B-95D9-9FEF322B8424}" srcOrd="1" destOrd="0" presId="urn:microsoft.com/office/officeart/2005/8/layout/architecture"/>
    <dgm:cxn modelId="{4B5B7A98-14C5-45B0-9736-F69D01C2F51B}" type="presParOf" srcId="{FF32DEBE-E4E5-48B1-830D-77588A403133}" destId="{9D9F3192-DAAD-4870-BCFF-71DA05435227}" srcOrd="1" destOrd="0" presId="urn:microsoft.com/office/officeart/2005/8/layout/architecture"/>
    <dgm:cxn modelId="{EA23AC6F-9389-4569-8350-7F15ACAB0908}" type="presParOf" srcId="{FF32DEBE-E4E5-48B1-830D-77588A403133}" destId="{8D045E23-25B2-4E2D-B4F3-D1943D46E86D}" srcOrd="2" destOrd="0" presId="urn:microsoft.com/office/officeart/2005/8/layout/architecture"/>
    <dgm:cxn modelId="{DD0C5108-0E05-41A7-B838-56677498374B}" type="presParOf" srcId="{8D045E23-25B2-4E2D-B4F3-D1943D46E86D}" destId="{8779E483-D32A-45C6-AC38-689CFC31597C}" srcOrd="0" destOrd="0" presId="urn:microsoft.com/office/officeart/2005/8/layout/architecture"/>
    <dgm:cxn modelId="{EC610756-659D-44CF-A462-0EC6BE245397}" type="presParOf" srcId="{8D045E23-25B2-4E2D-B4F3-D1943D46E86D}" destId="{11D56116-98F7-4493-8D66-186C61446615}" srcOrd="1" destOrd="0" presId="urn:microsoft.com/office/officeart/2005/8/layout/architecture"/>
    <dgm:cxn modelId="{517C38C0-80EF-4425-B6EE-C7AD9460E115}" type="presParOf" srcId="{FF32DEBE-E4E5-48B1-830D-77588A403133}" destId="{25B40700-B42F-408B-BBE0-7B2B1C32F594}" srcOrd="3" destOrd="0" presId="urn:microsoft.com/office/officeart/2005/8/layout/architecture"/>
    <dgm:cxn modelId="{64202FE0-D2A7-4957-87ED-71223807D707}" type="presParOf" srcId="{FF32DEBE-E4E5-48B1-830D-77588A403133}" destId="{67862819-981C-4D55-BB80-E310B9F97D8B}" srcOrd="4" destOrd="0" presId="urn:microsoft.com/office/officeart/2005/8/layout/architecture"/>
    <dgm:cxn modelId="{93F4900D-5489-48CA-8EB5-72A4E11A89ED}" type="presParOf" srcId="{67862819-981C-4D55-BB80-E310B9F97D8B}" destId="{B0680C6A-DDE6-42F5-9A21-72816797E8DA}" srcOrd="0" destOrd="0" presId="urn:microsoft.com/office/officeart/2005/8/layout/architecture"/>
    <dgm:cxn modelId="{4FD2845E-0FF0-46A4-A321-8DFCD3DBA7FA}" type="presParOf" srcId="{67862819-981C-4D55-BB80-E310B9F97D8B}" destId="{164B157B-BD8C-45E4-BF6E-E025F77C1928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268568-3361-421A-9004-9137023FFAF5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33972C9-0BC4-4651-9744-D559DB0D84D5}">
      <dgm:prSet/>
      <dgm:spPr/>
      <dgm:t>
        <a:bodyPr/>
        <a:lstStyle/>
        <a:p>
          <a:r>
            <a:rPr lang="en-US"/>
            <a:t>dotnet command [&lt;arguments&gt;] [&lt;options&gt;]</a:t>
          </a:r>
        </a:p>
      </dgm:t>
    </dgm:pt>
    <dgm:pt modelId="{772EBDA0-F6B1-4CA4-927F-02F0CC35A30B}" type="parTrans" cxnId="{90D79404-4CE4-488C-9269-EC84C4CC2D79}">
      <dgm:prSet/>
      <dgm:spPr/>
      <dgm:t>
        <a:bodyPr/>
        <a:lstStyle/>
        <a:p>
          <a:endParaRPr lang="en-US"/>
        </a:p>
      </dgm:t>
    </dgm:pt>
    <dgm:pt modelId="{49CEDCAC-C280-4829-91D5-B155C6DF4A18}" type="sibTrans" cxnId="{90D79404-4CE4-488C-9269-EC84C4CC2D79}">
      <dgm:prSet/>
      <dgm:spPr/>
      <dgm:t>
        <a:bodyPr/>
        <a:lstStyle/>
        <a:p>
          <a:endParaRPr lang="en-US"/>
        </a:p>
      </dgm:t>
    </dgm:pt>
    <dgm:pt modelId="{B8A3C82F-16D2-4115-B873-07F000538262}">
      <dgm:prSet/>
      <dgm:spPr/>
      <dgm:t>
        <a:bodyPr/>
        <a:lstStyle/>
        <a:p>
          <a:r>
            <a:rPr lang="en-US" dirty="0"/>
            <a:t>dotnet publish </a:t>
          </a:r>
          <a:r>
            <a:rPr lang="en-US" dirty="0" err="1"/>
            <a:t>my_app.csproj</a:t>
          </a:r>
          <a:r>
            <a:rPr lang="en-US" dirty="0"/>
            <a:t> -c Release</a:t>
          </a:r>
        </a:p>
      </dgm:t>
    </dgm:pt>
    <dgm:pt modelId="{358D1319-1262-495C-A0CF-6690E29A52E3}" type="parTrans" cxnId="{0FBA099E-F3C0-43D1-879F-D13BFB460A97}">
      <dgm:prSet/>
      <dgm:spPr/>
      <dgm:t>
        <a:bodyPr/>
        <a:lstStyle/>
        <a:p>
          <a:endParaRPr lang="en-US"/>
        </a:p>
      </dgm:t>
    </dgm:pt>
    <dgm:pt modelId="{479A5E44-CB69-43CA-9474-6307C6ED4A29}" type="sibTrans" cxnId="{0FBA099E-F3C0-43D1-879F-D13BFB460A97}">
      <dgm:prSet/>
      <dgm:spPr/>
      <dgm:t>
        <a:bodyPr/>
        <a:lstStyle/>
        <a:p>
          <a:endParaRPr lang="en-US"/>
        </a:p>
      </dgm:t>
    </dgm:pt>
    <dgm:pt modelId="{4404E3AF-E2F2-46FE-A497-F603DD63F5F8}" type="pres">
      <dgm:prSet presAssocID="{C1268568-3361-421A-9004-9137023FFA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DCA5A2D-D69F-4801-A8F5-C2EDC5A41E38}" type="pres">
      <dgm:prSet presAssocID="{C33972C9-0BC4-4651-9744-D559DB0D84D5}" presName="hierRoot1" presStyleCnt="0">
        <dgm:presLayoutVars>
          <dgm:hierBranch val="init"/>
        </dgm:presLayoutVars>
      </dgm:prSet>
      <dgm:spPr/>
    </dgm:pt>
    <dgm:pt modelId="{4ACF3564-0C3C-4A51-92AF-E0C64182BF06}" type="pres">
      <dgm:prSet presAssocID="{C33972C9-0BC4-4651-9744-D559DB0D84D5}" presName="rootComposite1" presStyleCnt="0"/>
      <dgm:spPr/>
    </dgm:pt>
    <dgm:pt modelId="{775DD96C-BAF5-4AC6-8B03-EB6ADDC006EA}" type="pres">
      <dgm:prSet presAssocID="{C33972C9-0BC4-4651-9744-D559DB0D84D5}" presName="rootText1" presStyleLbl="node0" presStyleIdx="0" presStyleCnt="2">
        <dgm:presLayoutVars>
          <dgm:chPref val="3"/>
        </dgm:presLayoutVars>
      </dgm:prSet>
      <dgm:spPr/>
    </dgm:pt>
    <dgm:pt modelId="{FF974846-BC12-4B8D-A60A-CD8B12D5293F}" type="pres">
      <dgm:prSet presAssocID="{C33972C9-0BC4-4651-9744-D559DB0D84D5}" presName="rootConnector1" presStyleLbl="node1" presStyleIdx="0" presStyleCnt="0"/>
      <dgm:spPr/>
    </dgm:pt>
    <dgm:pt modelId="{A17B0B3C-3E7F-4E80-A7A3-F299A71E27F1}" type="pres">
      <dgm:prSet presAssocID="{C33972C9-0BC4-4651-9744-D559DB0D84D5}" presName="hierChild2" presStyleCnt="0"/>
      <dgm:spPr/>
    </dgm:pt>
    <dgm:pt modelId="{6465811A-5544-438C-9120-B4FAC3572F38}" type="pres">
      <dgm:prSet presAssocID="{C33972C9-0BC4-4651-9744-D559DB0D84D5}" presName="hierChild3" presStyleCnt="0"/>
      <dgm:spPr/>
    </dgm:pt>
    <dgm:pt modelId="{B51F06EA-3D76-4C6E-A4CC-B2FF853195D5}" type="pres">
      <dgm:prSet presAssocID="{B8A3C82F-16D2-4115-B873-07F000538262}" presName="hierRoot1" presStyleCnt="0">
        <dgm:presLayoutVars>
          <dgm:hierBranch val="init"/>
        </dgm:presLayoutVars>
      </dgm:prSet>
      <dgm:spPr/>
    </dgm:pt>
    <dgm:pt modelId="{215EBF6C-8CC6-43A5-B860-0ECE12FEFC5A}" type="pres">
      <dgm:prSet presAssocID="{B8A3C82F-16D2-4115-B873-07F000538262}" presName="rootComposite1" presStyleCnt="0"/>
      <dgm:spPr/>
    </dgm:pt>
    <dgm:pt modelId="{29FC0E35-7526-4337-9734-33EED7E0D6BB}" type="pres">
      <dgm:prSet presAssocID="{B8A3C82F-16D2-4115-B873-07F000538262}" presName="rootText1" presStyleLbl="node0" presStyleIdx="1" presStyleCnt="2">
        <dgm:presLayoutVars>
          <dgm:chPref val="3"/>
        </dgm:presLayoutVars>
      </dgm:prSet>
      <dgm:spPr/>
    </dgm:pt>
    <dgm:pt modelId="{C15B338E-49C9-498D-AED3-52FFBF72AF66}" type="pres">
      <dgm:prSet presAssocID="{B8A3C82F-16D2-4115-B873-07F000538262}" presName="rootConnector1" presStyleLbl="node1" presStyleIdx="0" presStyleCnt="0"/>
      <dgm:spPr/>
    </dgm:pt>
    <dgm:pt modelId="{74AC1EBE-8C12-4D40-883D-8280469F6B2F}" type="pres">
      <dgm:prSet presAssocID="{B8A3C82F-16D2-4115-B873-07F000538262}" presName="hierChild2" presStyleCnt="0"/>
      <dgm:spPr/>
    </dgm:pt>
    <dgm:pt modelId="{849F02E7-84F9-471D-8522-D9CB684B9305}" type="pres">
      <dgm:prSet presAssocID="{B8A3C82F-16D2-4115-B873-07F000538262}" presName="hierChild3" presStyleCnt="0"/>
      <dgm:spPr/>
    </dgm:pt>
  </dgm:ptLst>
  <dgm:cxnLst>
    <dgm:cxn modelId="{90D79404-4CE4-488C-9269-EC84C4CC2D79}" srcId="{C1268568-3361-421A-9004-9137023FFAF5}" destId="{C33972C9-0BC4-4651-9744-D559DB0D84D5}" srcOrd="0" destOrd="0" parTransId="{772EBDA0-F6B1-4CA4-927F-02F0CC35A30B}" sibTransId="{49CEDCAC-C280-4829-91D5-B155C6DF4A18}"/>
    <dgm:cxn modelId="{8D497306-1E05-46D7-9745-DC3666A2E291}" type="presOf" srcId="{C33972C9-0BC4-4651-9744-D559DB0D84D5}" destId="{FF974846-BC12-4B8D-A60A-CD8B12D5293F}" srcOrd="1" destOrd="0" presId="urn:microsoft.com/office/officeart/2009/3/layout/HorizontalOrganizationChart"/>
    <dgm:cxn modelId="{6755E21A-22F4-4C6C-854B-D30D97DAFC4A}" type="presOf" srcId="{C33972C9-0BC4-4651-9744-D559DB0D84D5}" destId="{775DD96C-BAF5-4AC6-8B03-EB6ADDC006EA}" srcOrd="0" destOrd="0" presId="urn:microsoft.com/office/officeart/2009/3/layout/HorizontalOrganizationChart"/>
    <dgm:cxn modelId="{EB1BB362-AAAE-450F-804F-149BA8152199}" type="presOf" srcId="{B8A3C82F-16D2-4115-B873-07F000538262}" destId="{29FC0E35-7526-4337-9734-33EED7E0D6BB}" srcOrd="0" destOrd="0" presId="urn:microsoft.com/office/officeart/2009/3/layout/HorizontalOrganizationChart"/>
    <dgm:cxn modelId="{D66E5386-5A3D-412B-8EDE-97562B9C3FA9}" type="presOf" srcId="{C1268568-3361-421A-9004-9137023FFAF5}" destId="{4404E3AF-E2F2-46FE-A497-F603DD63F5F8}" srcOrd="0" destOrd="0" presId="urn:microsoft.com/office/officeart/2009/3/layout/HorizontalOrganizationChart"/>
    <dgm:cxn modelId="{0FBA099E-F3C0-43D1-879F-D13BFB460A97}" srcId="{C1268568-3361-421A-9004-9137023FFAF5}" destId="{B8A3C82F-16D2-4115-B873-07F000538262}" srcOrd="1" destOrd="0" parTransId="{358D1319-1262-495C-A0CF-6690E29A52E3}" sibTransId="{479A5E44-CB69-43CA-9474-6307C6ED4A29}"/>
    <dgm:cxn modelId="{DBDDA4D6-146E-414A-A004-7D7FB70156F2}" type="presOf" srcId="{B8A3C82F-16D2-4115-B873-07F000538262}" destId="{C15B338E-49C9-498D-AED3-52FFBF72AF66}" srcOrd="1" destOrd="0" presId="urn:microsoft.com/office/officeart/2009/3/layout/HorizontalOrganizationChart"/>
    <dgm:cxn modelId="{3E7CEAA8-7304-4675-9BE3-B3D752022A59}" type="presParOf" srcId="{4404E3AF-E2F2-46FE-A497-F603DD63F5F8}" destId="{0DCA5A2D-D69F-4801-A8F5-C2EDC5A41E38}" srcOrd="0" destOrd="0" presId="urn:microsoft.com/office/officeart/2009/3/layout/HorizontalOrganizationChart"/>
    <dgm:cxn modelId="{EF6AF931-3612-488C-A783-BF1D4BA8A539}" type="presParOf" srcId="{0DCA5A2D-D69F-4801-A8F5-C2EDC5A41E38}" destId="{4ACF3564-0C3C-4A51-92AF-E0C64182BF06}" srcOrd="0" destOrd="0" presId="urn:microsoft.com/office/officeart/2009/3/layout/HorizontalOrganizationChart"/>
    <dgm:cxn modelId="{51F6AC58-6EF8-4292-9B98-FD59751A9D78}" type="presParOf" srcId="{4ACF3564-0C3C-4A51-92AF-E0C64182BF06}" destId="{775DD96C-BAF5-4AC6-8B03-EB6ADDC006EA}" srcOrd="0" destOrd="0" presId="urn:microsoft.com/office/officeart/2009/3/layout/HorizontalOrganizationChart"/>
    <dgm:cxn modelId="{F37856F9-3015-4BFD-B6FD-6A1E4E1FA4B0}" type="presParOf" srcId="{4ACF3564-0C3C-4A51-92AF-E0C64182BF06}" destId="{FF974846-BC12-4B8D-A60A-CD8B12D5293F}" srcOrd="1" destOrd="0" presId="urn:microsoft.com/office/officeart/2009/3/layout/HorizontalOrganizationChart"/>
    <dgm:cxn modelId="{97BEFADD-7536-43E3-88D7-B834DEC1349C}" type="presParOf" srcId="{0DCA5A2D-D69F-4801-A8F5-C2EDC5A41E38}" destId="{A17B0B3C-3E7F-4E80-A7A3-F299A71E27F1}" srcOrd="1" destOrd="0" presId="urn:microsoft.com/office/officeart/2009/3/layout/HorizontalOrganizationChart"/>
    <dgm:cxn modelId="{F15A9068-7D54-486E-A1E7-F7417E0644F8}" type="presParOf" srcId="{0DCA5A2D-D69F-4801-A8F5-C2EDC5A41E38}" destId="{6465811A-5544-438C-9120-B4FAC3572F38}" srcOrd="2" destOrd="0" presId="urn:microsoft.com/office/officeart/2009/3/layout/HorizontalOrganizationChart"/>
    <dgm:cxn modelId="{AC194B5D-E9F5-4719-BFA1-8EA31E078BAF}" type="presParOf" srcId="{4404E3AF-E2F2-46FE-A497-F603DD63F5F8}" destId="{B51F06EA-3D76-4C6E-A4CC-B2FF853195D5}" srcOrd="1" destOrd="0" presId="urn:microsoft.com/office/officeart/2009/3/layout/HorizontalOrganizationChart"/>
    <dgm:cxn modelId="{35ABCA25-185A-4524-AD37-5734AB1FB8A6}" type="presParOf" srcId="{B51F06EA-3D76-4C6E-A4CC-B2FF853195D5}" destId="{215EBF6C-8CC6-43A5-B860-0ECE12FEFC5A}" srcOrd="0" destOrd="0" presId="urn:microsoft.com/office/officeart/2009/3/layout/HorizontalOrganizationChart"/>
    <dgm:cxn modelId="{1E6518AA-8904-4180-8202-EF21B41BB623}" type="presParOf" srcId="{215EBF6C-8CC6-43A5-B860-0ECE12FEFC5A}" destId="{29FC0E35-7526-4337-9734-33EED7E0D6BB}" srcOrd="0" destOrd="0" presId="urn:microsoft.com/office/officeart/2009/3/layout/HorizontalOrganizationChart"/>
    <dgm:cxn modelId="{4AF9B89A-8719-4D2B-8597-13058C0D02AA}" type="presParOf" srcId="{215EBF6C-8CC6-43A5-B860-0ECE12FEFC5A}" destId="{C15B338E-49C9-498D-AED3-52FFBF72AF66}" srcOrd="1" destOrd="0" presId="urn:microsoft.com/office/officeart/2009/3/layout/HorizontalOrganizationChart"/>
    <dgm:cxn modelId="{7C7EA099-DCAF-431D-8CA1-0181E468632B}" type="presParOf" srcId="{B51F06EA-3D76-4C6E-A4CC-B2FF853195D5}" destId="{74AC1EBE-8C12-4D40-883D-8280469F6B2F}" srcOrd="1" destOrd="0" presId="urn:microsoft.com/office/officeart/2009/3/layout/HorizontalOrganizationChart"/>
    <dgm:cxn modelId="{C7D38B83-7DDD-4451-98FD-3035DE5FED68}" type="presParOf" srcId="{B51F06EA-3D76-4C6E-A4CC-B2FF853195D5}" destId="{849F02E7-84F9-471D-8522-D9CB684B930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C78DC-C982-4EB8-B72C-CF9B927D7CD6}">
      <dsp:nvSpPr>
        <dsp:cNvPr id="0" name=""/>
        <dsp:cNvSpPr/>
      </dsp:nvSpPr>
      <dsp:spPr>
        <a:xfrm>
          <a:off x="1976" y="1890210"/>
          <a:ext cx="5495510" cy="1741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.NET Core CLI</a:t>
          </a:r>
        </a:p>
      </dsp:txBody>
      <dsp:txXfrm>
        <a:off x="52976" y="1941210"/>
        <a:ext cx="5393510" cy="1639263"/>
      </dsp:txXfrm>
    </dsp:sp>
    <dsp:sp modelId="{D3C4656B-96C8-4C58-B394-BD787E9002E6}">
      <dsp:nvSpPr>
        <dsp:cNvPr id="0" name=""/>
        <dsp:cNvSpPr/>
      </dsp:nvSpPr>
      <dsp:spPr>
        <a:xfrm>
          <a:off x="1976" y="639"/>
          <a:ext cx="1734693" cy="1741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Visual Studio</a:t>
          </a:r>
        </a:p>
      </dsp:txBody>
      <dsp:txXfrm>
        <a:off x="52783" y="51446"/>
        <a:ext cx="1633079" cy="1639649"/>
      </dsp:txXfrm>
    </dsp:sp>
    <dsp:sp modelId="{8779E483-D32A-45C6-AC38-689CFC31597C}">
      <dsp:nvSpPr>
        <dsp:cNvPr id="0" name=""/>
        <dsp:cNvSpPr/>
      </dsp:nvSpPr>
      <dsp:spPr>
        <a:xfrm>
          <a:off x="1882384" y="639"/>
          <a:ext cx="1734693" cy="1741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Visual Studio for Mac</a:t>
          </a:r>
        </a:p>
      </dsp:txBody>
      <dsp:txXfrm>
        <a:off x="1933191" y="51446"/>
        <a:ext cx="1633079" cy="1639649"/>
      </dsp:txXfrm>
    </dsp:sp>
    <dsp:sp modelId="{B0680C6A-DDE6-42F5-9A21-72816797E8DA}">
      <dsp:nvSpPr>
        <dsp:cNvPr id="0" name=""/>
        <dsp:cNvSpPr/>
      </dsp:nvSpPr>
      <dsp:spPr>
        <a:xfrm>
          <a:off x="3762792" y="639"/>
          <a:ext cx="1734693" cy="1741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Visual Studio Code</a:t>
          </a:r>
        </a:p>
      </dsp:txBody>
      <dsp:txXfrm>
        <a:off x="3813599" y="51446"/>
        <a:ext cx="1633079" cy="16396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DD96C-BAF5-4AC6-8B03-EB6ADDC006EA}">
      <dsp:nvSpPr>
        <dsp:cNvPr id="0" name=""/>
        <dsp:cNvSpPr/>
      </dsp:nvSpPr>
      <dsp:spPr>
        <a:xfrm>
          <a:off x="765" y="482753"/>
          <a:ext cx="6267507" cy="1911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dotnet command [&lt;arguments&gt;] [&lt;options&gt;]</a:t>
          </a:r>
        </a:p>
      </dsp:txBody>
      <dsp:txXfrm>
        <a:off x="765" y="482753"/>
        <a:ext cx="6267507" cy="1911589"/>
      </dsp:txXfrm>
    </dsp:sp>
    <dsp:sp modelId="{29FC0E35-7526-4337-9734-33EED7E0D6BB}">
      <dsp:nvSpPr>
        <dsp:cNvPr id="0" name=""/>
        <dsp:cNvSpPr/>
      </dsp:nvSpPr>
      <dsp:spPr>
        <a:xfrm>
          <a:off x="765" y="3177781"/>
          <a:ext cx="6267507" cy="1911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dotnet publish </a:t>
          </a:r>
          <a:r>
            <a:rPr lang="en-US" sz="4200" kern="1200" dirty="0" err="1"/>
            <a:t>my_app.csproj</a:t>
          </a:r>
          <a:r>
            <a:rPr lang="en-US" sz="4200" kern="1200" dirty="0"/>
            <a:t> -c Release</a:t>
          </a:r>
        </a:p>
      </dsp:txBody>
      <dsp:txXfrm>
        <a:off x="765" y="3177781"/>
        <a:ext cx="6267507" cy="1911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enables item template generation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can’t add Identity to </a:t>
            </a:r>
            <a:r>
              <a:rPr lang="en-US" dirty="0" err="1"/>
              <a:t>proj</a:t>
            </a:r>
            <a:r>
              <a:rPr lang="en-US" dirty="0"/>
              <a:t>. after creating in VS; you can with CLI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13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66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works for project &amp; item templates</a:t>
            </a:r>
          </a:p>
          <a:p>
            <a:pPr marL="171450" indent="-171450">
              <a:buFontTx/>
              <a:buChar char="-"/>
            </a:pPr>
            <a:r>
              <a:rPr lang="en-US" dirty="0"/>
              <a:t>NuGet steps optional if doing file system / network share installation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SideWaffle</a:t>
            </a:r>
            <a:r>
              <a:rPr lang="en-US" dirty="0"/>
              <a:t> Template Creator extension for VS 2017 </a:t>
            </a:r>
            <a:r>
              <a:rPr lang="en-US" dirty="0">
                <a:sym typeface="Wingdings" panose="05000000000000000000" pitchFamily="2" charset="2"/>
              </a:rPr>
              <a:t> add templates to VS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91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61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352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13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C:\Program Files\dotnet\</a:t>
            </a:r>
            <a:r>
              <a:rPr lang="en-US" dirty="0" err="1"/>
              <a:t>sdk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4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Not all commands accounted for in tooling: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dotnet store </a:t>
            </a:r>
            <a:r>
              <a:rPr lang="en-US" dirty="0"/>
              <a:t>(create runtime store)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dotnet publish </a:t>
            </a:r>
            <a:r>
              <a:rPr lang="en-US" b="0" dirty="0"/>
              <a:t>(SCD) </a:t>
            </a:r>
            <a:r>
              <a:rPr lang="en-US" b="0" dirty="0">
                <a:sym typeface="Wingdings" panose="05000000000000000000" pitchFamily="2" charset="2"/>
              </a:rPr>
              <a:t> coming in VS 2017 15.7 Preview 3</a:t>
            </a:r>
            <a:endParaRPr lang="en-US" b="1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Compare to GitHub for Windows vs. Git command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65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dotnet my_app.dll </a:t>
            </a:r>
            <a:r>
              <a:rPr lang="en-US" dirty="0">
                <a:sym typeface="Wingdings" panose="05000000000000000000" pitchFamily="2" charset="2"/>
              </a:rPr>
              <a:t> only case when </a:t>
            </a:r>
            <a:r>
              <a:rPr lang="en-US" i="1" dirty="0">
                <a:sym typeface="Wingdings" panose="05000000000000000000" pitchFamily="2" charset="2"/>
              </a:rPr>
              <a:t>dotnet</a:t>
            </a:r>
            <a:r>
              <a:rPr lang="en-US" dirty="0">
                <a:sym typeface="Wingdings" panose="05000000000000000000" pitchFamily="2" charset="2"/>
              </a:rPr>
              <a:t> is used w/o command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70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gathered from telemetry in 7/2017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68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76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3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4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5.jp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6.jp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BF4116-4253-4331-8695-5C88E0F3E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>
                <a:latin typeface="Consolas" panose="020B0609020204030204" pitchFamily="49" charset="0"/>
              </a:rPr>
              <a:t>&gt;</a:t>
            </a:r>
            <a:r>
              <a:rPr lang="en-US" sz="4800" b="1" dirty="0"/>
              <a:t> dotnet tour</a:t>
            </a:r>
            <a:r>
              <a:rPr lang="en-US" sz="4800" b="1" dirty="0">
                <a:latin typeface="Consolas" panose="020B0609020204030204" pitchFamily="49" charset="0"/>
              </a:rPr>
              <a:t>|</a:t>
            </a:r>
            <a:endParaRPr lang="en-US" sz="4000" b="1" dirty="0">
              <a:latin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FB3C-4B87-4419-A9E4-BA511FB9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6A11F-1CCD-48D7-A6D0-1C597AF85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A99360-6FF7-4C7D-A5E9-55B79B38D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250429"/>
              </p:ext>
            </p:extLst>
          </p:nvPr>
        </p:nvGraphicFramePr>
        <p:xfrm>
          <a:off x="844461" y="1825625"/>
          <a:ext cx="10509339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933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712682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&lt;Project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netcoreapp2.1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PackageReference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Include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Microsoft.AspNetCore.App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               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Version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"2.1.0-preview1-final"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PackageReference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Include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Microsoft.VisualStudio.Web.CodeGeneration.Design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               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Version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"2.1.0-preview1-final"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DotNetCliToolReference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Include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Microsoft.VisualStudio.Web.CodeGeneration.Tools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                     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Version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"2.1.0-preview1-final"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&lt;/Project&gt;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B618AD7-D58A-4689-9F33-0E6AC68D7FB6}"/>
              </a:ext>
            </a:extLst>
          </p:cNvPr>
          <p:cNvSpPr/>
          <p:nvPr/>
        </p:nvSpPr>
        <p:spPr>
          <a:xfrm>
            <a:off x="838200" y="1379057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test_app.csproj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92BF76-046A-486B-8030-FE5C1C8FFF66}"/>
              </a:ext>
            </a:extLst>
          </p:cNvPr>
          <p:cNvSpPr/>
          <p:nvPr/>
        </p:nvSpPr>
        <p:spPr>
          <a:xfrm>
            <a:off x="1345834" y="3587024"/>
            <a:ext cx="8522066" cy="46507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10EA76-42D7-4F71-AD29-B88B5C2B27AA}"/>
              </a:ext>
            </a:extLst>
          </p:cNvPr>
          <p:cNvSpPr/>
          <p:nvPr/>
        </p:nvSpPr>
        <p:spPr>
          <a:xfrm>
            <a:off x="1345834" y="4564924"/>
            <a:ext cx="9080866" cy="46507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7B06C67-7915-4751-ABA7-72FAC3F42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575365"/>
              </p:ext>
            </p:extLst>
          </p:nvPr>
        </p:nvGraphicFramePr>
        <p:xfrm>
          <a:off x="5051643" y="241300"/>
          <a:ext cx="6645057" cy="6375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645057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637540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C:\working_folder\test_app&gt;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02050"/>
                          </a:solidFill>
                          <a:effectLst/>
                          <a:latin typeface="Consolas" panose="020B0609020204030204" pitchFamily="49" charset="0"/>
                        </a:rPr>
                        <a:t>dotnet </a:t>
                      </a:r>
                      <a:r>
                        <a:rPr lang="en-US" sz="1600" b="0" dirty="0" err="1">
                          <a:solidFill>
                            <a:srgbClr val="002050"/>
                          </a:solidFill>
                          <a:effectLst/>
                          <a:latin typeface="Consolas" panose="020B0609020204030204" pitchFamily="49" charset="0"/>
                        </a:rPr>
                        <a:t>aspnet-codegenerator</a:t>
                      </a:r>
                      <a:r>
                        <a:rPr lang="en-US" sz="1600" b="0" dirty="0">
                          <a:solidFill>
                            <a:srgbClr val="002050"/>
                          </a:solidFill>
                          <a:effectLst/>
                          <a:latin typeface="Consolas" panose="020B0609020204030204" pitchFamily="49" charset="0"/>
                        </a:rPr>
                        <a:t> -h</a:t>
                      </a:r>
                    </a:p>
                    <a:p>
                      <a:endParaRPr lang="en-US" sz="1600" b="0" dirty="0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Usage: 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aspnet-codegenerator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[arguments] [options]</a:t>
                      </a:r>
                    </a:p>
                    <a:p>
                      <a:endParaRPr lang="en-US" sz="1600" b="0" dirty="0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Arguments: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generator  Name of the generator. Check available generators below.</a:t>
                      </a:r>
                    </a:p>
                    <a:p>
                      <a:endParaRPr lang="en-US" sz="1600" b="0" dirty="0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Options: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-p|--project             Path to .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csproj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file in the project.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-n|--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nuget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-package-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dir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-c|--configuration       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Configuration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for the project (Possible values: Debug/ Release)  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-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tfm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|--target-framework  Target Framework to use. (Short folder name of the 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tfm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. 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eg.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net46)  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-b|--build-base-path  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--no-build</a:t>
                      </a:r>
                    </a:p>
                    <a:p>
                      <a:endParaRPr lang="en-US" sz="1600" b="0" dirty="0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Available generators: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area      : Generates an MVC Area.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controller: Generates a controller.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identity  : Generates an MVC Area with controllers and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razorpage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: Generates 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RazorPage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(s).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view      : Generates a view.</a:t>
                      </a:r>
                      <a:endParaRPr lang="en-US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19DBA7-BC91-41A4-BC97-E3DFFEE140D2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457700" y="554832"/>
            <a:ext cx="5455444" cy="36234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EEE6FD7-4A90-4DEB-9F12-A4CA46F976D0}"/>
              </a:ext>
            </a:extLst>
          </p:cNvPr>
          <p:cNvSpPr/>
          <p:nvPr/>
        </p:nvSpPr>
        <p:spPr>
          <a:xfrm>
            <a:off x="8177213" y="294413"/>
            <a:ext cx="3471862" cy="260419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0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FB3C-4B87-4419-A9E4-BA511FB9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command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A99360-6FF7-4C7D-A5E9-55B79B38D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551855"/>
              </p:ext>
            </p:extLst>
          </p:nvPr>
        </p:nvGraphicFramePr>
        <p:xfrm>
          <a:off x="844461" y="1825625"/>
          <a:ext cx="10232843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284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463675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C:\working_folder\test_app&gt;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>
                          <a:solidFill>
                            <a:srgbClr val="002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dotnet </a:t>
                      </a:r>
                      <a:r>
                        <a:rPr lang="en-US" sz="2000" b="0" kern="1200" dirty="0" err="1">
                          <a:solidFill>
                            <a:srgbClr val="002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aspnet-codegenerator</a:t>
                      </a:r>
                      <a:r>
                        <a:rPr lang="en-US" sz="2000" b="0" kern="1200" dirty="0">
                          <a:solidFill>
                            <a:srgbClr val="002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identity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Building project ...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Finding the generator 'identity'...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Running the generator 'identity'...</a:t>
                      </a:r>
                    </a:p>
                    <a:p>
                      <a:r>
                        <a:rPr lang="en-US" sz="2000" b="0" kern="120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RunTime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00:00:15.93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527667F-BE19-437F-9E89-8BF3F44CD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173" y="846679"/>
            <a:ext cx="4814888" cy="533028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738CD6D-06FD-46D8-B284-5A9DAE528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327900" y="2690949"/>
            <a:ext cx="3749404" cy="201916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EB338A-E62A-46EC-BECC-F55AF384AEB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460274" y="2873829"/>
            <a:ext cx="1867626" cy="82670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7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Creation of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</a:t>
            </a:r>
            <a:r>
              <a:rPr lang="en-US" sz="2400" i="1" dirty="0"/>
              <a:t>.</a:t>
            </a:r>
            <a:r>
              <a:rPr lang="en-US" sz="2400" i="1" dirty="0" err="1"/>
              <a:t>template.config</a:t>
            </a:r>
            <a:r>
              <a:rPr lang="en-US" sz="2400" i="1" dirty="0"/>
              <a:t> </a:t>
            </a:r>
            <a:r>
              <a:rPr lang="en-US" sz="2400" dirty="0"/>
              <a:t>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Define metadata in </a:t>
            </a:r>
            <a:r>
              <a:rPr lang="en-US" sz="2400" i="1" dirty="0" err="1"/>
              <a:t>template.json</a:t>
            </a:r>
            <a:endParaRPr lang="en-US" sz="2400" i="1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.</a:t>
            </a:r>
            <a:r>
              <a:rPr lang="en-US" sz="2400" dirty="0" err="1"/>
              <a:t>nuspec</a:t>
            </a:r>
            <a:r>
              <a:rPr lang="en-US" sz="2400" dirty="0"/>
              <a:t>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nuget</a:t>
            </a:r>
            <a:r>
              <a:rPr lang="en-US" sz="2400" dirty="0"/>
              <a:t> pack &lt;</a:t>
            </a:r>
            <a:r>
              <a:rPr lang="en-US" sz="2400" dirty="0" err="1"/>
              <a:t>path_to_nuspec</a:t>
            </a:r>
            <a:r>
              <a:rPr lang="en-US" sz="2400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dotnet new -</a:t>
            </a:r>
            <a:r>
              <a:rPr lang="en-US" sz="2400" dirty="0" err="1"/>
              <a:t>i</a:t>
            </a:r>
            <a:r>
              <a:rPr lang="en-US" sz="2400" dirty="0"/>
              <a:t> &lt;</a:t>
            </a:r>
            <a:r>
              <a:rPr lang="en-US" sz="2400" dirty="0" err="1"/>
              <a:t>path_to_nupkg</a:t>
            </a:r>
            <a:r>
              <a:rPr lang="en-US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854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3207CC6-EAA1-4BFF-A48A-DECAD89727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Template creation</a:t>
            </a:r>
            <a:endParaRPr lang="en-US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CE9683-DEE2-4AFD-A76A-D89D8E005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789" y="2600324"/>
            <a:ext cx="88677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2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Oval 135">
            <a:extLst>
              <a:ext uri="{FF2B5EF4-FFF2-40B4-BE49-F238E27FC236}">
                <a16:creationId xmlns:a16="http://schemas.microsoft.com/office/drawing/2014/main" id="{C99A8FB7-A79B-4BC9-9D56-B79587F6AA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4761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B23893E2-3349-46D7-A7AA-B9E447957FB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2B7592FE-10D1-4664-B623-353F47C8DF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E6D5F9-8094-4AC1-A026-7B9B8E776C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>
          <a:xfrm>
            <a:off x="5567481" y="2665184"/>
            <a:ext cx="3485607" cy="3485607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9" r="7821" b="1"/>
          <a:stretch/>
        </p:blipFill>
        <p:spPr bwMode="auto">
          <a:xfrm>
            <a:off x="8160603" y="2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7" r="13779"/>
          <a:stretch/>
        </p:blipFill>
        <p:spPr bwMode="auto">
          <a:xfrm>
            <a:off x="9053088" y="4197217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098" y="1396289"/>
            <a:ext cx="599340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i="1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>
              <a:buNone/>
            </a:pPr>
            <a:endParaRPr lang="en-US" sz="1800" i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947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2DC35FA-22EB-4B94-B45C-2500EFDA6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354584-C2DC-4E1C-9192-512E1D95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720BA6-768C-44BF-AD21-12DF34DFF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aka.ms/N44not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 algn="r">
              <a:buNone/>
            </a:pPr>
            <a:endParaRPr lang="en-US" b="1" dirty="0"/>
          </a:p>
          <a:p>
            <a:pPr marL="0" indent="0" algn="r">
              <a:buNone/>
            </a:pPr>
            <a:r>
              <a:rPr lang="en-US" b="1" dirty="0"/>
              <a:t>docs.microsoft.com/dotnet/core/tools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34CFD40-FF82-41B7-B348-A9D6E1EF5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4960" y="1825625"/>
            <a:ext cx="595884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picture containing indoor, object&#10;&#10;Description generated with high confidence">
            <a:extLst>
              <a:ext uri="{FF2B5EF4-FFF2-40B4-BE49-F238E27FC236}">
                <a16:creationId xmlns:a16="http://schemas.microsoft.com/office/drawing/2014/main" id="{CD03B99F-532A-4D3B-BCE0-AD181E37F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" y="2308021"/>
            <a:ext cx="3386546" cy="3386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4B7060-1A67-4B81-B5A1-3D509E5D30BF}"/>
              </a:ext>
            </a:extLst>
          </p:cNvPr>
          <p:cNvSpPr txBox="1"/>
          <p:nvPr/>
        </p:nvSpPr>
        <p:spPr>
          <a:xfrm>
            <a:off x="939800" y="593596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@</a:t>
            </a:r>
            <a:r>
              <a:rPr lang="en-US" sz="2400" b="1" dirty="0" err="1"/>
              <a:t>Scott_Addie</a:t>
            </a:r>
            <a:endParaRPr lang="en-US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2B3930-38EF-4F41-9189-BD2F1325CC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314" y="5889198"/>
            <a:ext cx="682893" cy="55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4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CLI overview</a:t>
            </a:r>
          </a:p>
          <a:p>
            <a:r>
              <a:rPr lang="en-US" sz="2400" dirty="0"/>
              <a:t>Frequently used commands</a:t>
            </a:r>
          </a:p>
          <a:p>
            <a:r>
              <a:rPr lang="en-US" sz="2400" dirty="0"/>
              <a:t>VS Code integration</a:t>
            </a:r>
          </a:p>
          <a:p>
            <a:r>
              <a:rPr lang="en-US" sz="2400" dirty="0"/>
              <a:t>Scaffolding</a:t>
            </a:r>
          </a:p>
          <a:p>
            <a:r>
              <a:rPr lang="en-US" sz="2400" dirty="0"/>
              <a:t>Template creation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396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What is the .NET Core CLI?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0A03C7-98F2-4D83-8E01-B0A20FA53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Chassis on which tooling is built</a:t>
            </a:r>
          </a:p>
          <a:p>
            <a:r>
              <a:rPr lang="en-US" sz="2400" dirty="0"/>
              <a:t>Makes command line 1</a:t>
            </a:r>
            <a:r>
              <a:rPr lang="en-US" sz="2400" baseline="30000" dirty="0"/>
              <a:t>st</a:t>
            </a:r>
            <a:r>
              <a:rPr lang="en-US" sz="2400" dirty="0"/>
              <a:t> class citizen</a:t>
            </a:r>
          </a:p>
          <a:p>
            <a:r>
              <a:rPr lang="en-US" sz="2400" dirty="0"/>
              <a:t>Works everywhere</a:t>
            </a:r>
          </a:p>
          <a:p>
            <a:r>
              <a:rPr lang="en-US" sz="2400" dirty="0"/>
              <a:t>Side-by-side installs</a:t>
            </a:r>
          </a:p>
          <a:p>
            <a:r>
              <a:rPr lang="en-US" sz="2400" dirty="0"/>
              <a:t>Multi-language support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5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A23FE35C-28F2-4087-8FF9-9623579BF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431" y="3111156"/>
            <a:ext cx="685261" cy="67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B4CD500-5EFC-4540-94D0-F1B201B32B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039" y="3111156"/>
            <a:ext cx="522593" cy="615273"/>
          </a:xfrm>
          <a:prstGeom prst="rect">
            <a:avLst/>
          </a:prstGeom>
        </p:spPr>
      </p:pic>
      <p:pic>
        <p:nvPicPr>
          <p:cNvPr id="23" name="Picture 6" descr="C:\temp\WinAzure_rgb_Wht_S.png">
            <a:extLst>
              <a:ext uri="{FF2B5EF4-FFF2-40B4-BE49-F238E27FC236}">
                <a16:creationId xmlns:a16="http://schemas.microsoft.com/office/drawing/2014/main" id="{F3AEF8E2-B734-4474-BF32-D3A106BA40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8980846" y="3111156"/>
            <a:ext cx="685261" cy="69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E6E781C-33A0-4934-89A6-3579BFE140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71534" y="4000498"/>
            <a:ext cx="60579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3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device, gauge&#10;&#10;Description generated with high confidence">
            <a:extLst>
              <a:ext uri="{FF2B5EF4-FFF2-40B4-BE49-F238E27FC236}">
                <a16:creationId xmlns:a16="http://schemas.microsoft.com/office/drawing/2014/main" id="{7C161F73-CAB5-41B9-AAE3-A88389E1DC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046" y="3522905"/>
            <a:ext cx="4923754" cy="3309695"/>
          </a:xfrm>
          <a:prstGeom prst="rect">
            <a:avLst/>
          </a:prstGeom>
        </p:spPr>
      </p:pic>
      <p:pic>
        <p:nvPicPr>
          <p:cNvPr id="21" name="Picture 20" descr="A picture containing device, red&#10;&#10;Description generated with very high confidence">
            <a:extLst>
              <a:ext uri="{FF2B5EF4-FFF2-40B4-BE49-F238E27FC236}">
                <a16:creationId xmlns:a16="http://schemas.microsoft.com/office/drawing/2014/main" id="{57AD2DC8-4304-46D1-93A3-AE2459F7E90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533" y="1036330"/>
            <a:ext cx="4538779" cy="3247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4D111-6A7C-4BE8-ACAA-678197CD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abstraction below comfort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0E78D-879C-418D-9572-A93E72EB7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6C719C0-9A6F-4D5D-ADA8-523D64F380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335263"/>
              </p:ext>
            </p:extLst>
          </p:nvPr>
        </p:nvGraphicFramePr>
        <p:xfrm>
          <a:off x="838200" y="2037807"/>
          <a:ext cx="5499463" cy="3631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79FC5E-52CD-4D86-8B11-884A083D57DC}"/>
              </a:ext>
            </a:extLst>
          </p:cNvPr>
          <p:cNvCxnSpPr>
            <a:cxnSpLocks/>
          </p:cNvCxnSpPr>
          <p:nvPr/>
        </p:nvCxnSpPr>
        <p:spPr>
          <a:xfrm>
            <a:off x="769621" y="3853544"/>
            <a:ext cx="1051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74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Command structure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ACE521B5-ECE1-4913-AA20-6671A019C4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29242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173D37C3-D68D-42A3-AB22-20C2CAC31178}"/>
              </a:ext>
            </a:extLst>
          </p:cNvPr>
          <p:cNvSpPr/>
          <p:nvPr/>
        </p:nvSpPr>
        <p:spPr>
          <a:xfrm>
            <a:off x="8061847" y="2971800"/>
            <a:ext cx="705394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5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3207CC6-EAA1-4BFF-A48A-DECAD89727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Frequently used commands</a:t>
            </a:r>
            <a:endParaRPr lang="en-US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47EA40FC-03D6-4843-A97E-98EF7D819755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76" y="3375381"/>
            <a:ext cx="10907647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4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Integration with VS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Consistent experience on all platforms</a:t>
            </a:r>
          </a:p>
          <a:p>
            <a:r>
              <a:rPr lang="en-US" sz="2400" dirty="0"/>
              <a:t>Extensions:</a:t>
            </a:r>
          </a:p>
          <a:p>
            <a:pPr lvl="1"/>
            <a:r>
              <a:rPr lang="en-US" sz="2000" dirty="0"/>
              <a:t>C# (</a:t>
            </a:r>
            <a:r>
              <a:rPr lang="en-US" sz="2000" dirty="0" err="1"/>
              <a:t>OmniSharp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Azure CLI Tools</a:t>
            </a:r>
          </a:p>
          <a:p>
            <a:r>
              <a:rPr lang="en-US" sz="2400" dirty="0"/>
              <a:t>Use with…</a:t>
            </a:r>
          </a:p>
          <a:p>
            <a:pPr lvl="1"/>
            <a:r>
              <a:rPr lang="en-US" sz="2000" dirty="0"/>
              <a:t>Command Palette</a:t>
            </a:r>
          </a:p>
          <a:p>
            <a:pPr lvl="1"/>
            <a:r>
              <a:rPr lang="en-US" sz="2000" dirty="0"/>
              <a:t>Integrated Terminal</a:t>
            </a:r>
          </a:p>
          <a:p>
            <a:pPr lvl="1"/>
            <a:r>
              <a:rPr lang="en-US" sz="2000" dirty="0"/>
              <a:t>Tasks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531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70840F-C26C-442D-89C2-544503FCA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055" y="-1"/>
            <a:ext cx="9101945" cy="685800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AAF6E53-C7E3-404C-8C15-A04C67BE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VS Code DEMO</a:t>
            </a:r>
          </a:p>
        </p:txBody>
      </p:sp>
      <p:sp>
        <p:nvSpPr>
          <p:cNvPr id="21" name="Content Placeholder 18">
            <a:extLst>
              <a:ext uri="{FF2B5EF4-FFF2-40B4-BE49-F238E27FC236}">
                <a16:creationId xmlns:a16="http://schemas.microsoft.com/office/drawing/2014/main" id="{74E7A070-D35D-4F51-A17C-F0F85E45F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7" name="Content Placeholder 10">
            <a:extLst>
              <a:ext uri="{FF2B5EF4-FFF2-40B4-BE49-F238E27FC236}">
                <a16:creationId xmlns:a16="http://schemas.microsoft.com/office/drawing/2014/main" id="{65A7D466-8CEF-4FDA-864F-09BC3FFAA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499" y="2016769"/>
            <a:ext cx="2835804" cy="282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50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38E8-D06A-497A-A16C-C282B25F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Right-click &gt; </a:t>
            </a:r>
            <a:r>
              <a:rPr lang="en-US" b="1" dirty="0"/>
              <a:t>Add</a:t>
            </a:r>
            <a:r>
              <a:rPr lang="en-US" dirty="0"/>
              <a:t> &gt; </a:t>
            </a:r>
            <a:r>
              <a:rPr lang="en-US" b="1" dirty="0"/>
              <a:t>New Item…</a:t>
            </a:r>
            <a:r>
              <a:rPr lang="en-US" dirty="0"/>
              <a:t>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5F4A03-A951-434F-8541-A47FD05E9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6010275" cy="3676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DAC619-0DD2-49EC-B7AC-A6FDC259B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150" y="1690688"/>
            <a:ext cx="7486650" cy="470535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21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5154</TotalTime>
  <Words>631</Words>
  <Application>Microsoft Office PowerPoint</Application>
  <PresentationFormat>Widescreen</PresentationFormat>
  <Paragraphs>138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  <vt:variant>
        <vt:lpstr>Custom Shows</vt:lpstr>
      </vt:variant>
      <vt:variant>
        <vt:i4>1</vt:i4>
      </vt:variant>
    </vt:vector>
  </HeadingPairs>
  <TitlesOfParts>
    <vt:vector size="26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&gt; dotnet tour|</vt:lpstr>
      <vt:lpstr>Agenda</vt:lpstr>
      <vt:lpstr>What is the .NET Core CLI?</vt:lpstr>
      <vt:lpstr>Learn abstraction below comfort zone</vt:lpstr>
      <vt:lpstr>Command structure</vt:lpstr>
      <vt:lpstr>DEMO</vt:lpstr>
      <vt:lpstr>Integration with VS Code</vt:lpstr>
      <vt:lpstr>VS Code DEMO</vt:lpstr>
      <vt:lpstr>Right-click &gt; Add &gt; New Item…?</vt:lpstr>
      <vt:lpstr>Scaffolding setup</vt:lpstr>
      <vt:lpstr>Scaffolding command</vt:lpstr>
      <vt:lpstr>Creation of templates</vt:lpstr>
      <vt:lpstr>DEMO</vt:lpstr>
      <vt:lpstr>Build with Microsoft Tech</vt:lpstr>
      <vt:lpstr>Thank you!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 de .NET Core CLI</dc:title>
  <dc:creator>Scott Addie</dc:creator>
  <cp:keywords>.NET Core, ASP.NET Core, Visual Studio Code</cp:keywords>
  <cp:lastModifiedBy>Scott Addie</cp:lastModifiedBy>
  <cp:revision>1062</cp:revision>
  <dcterms:created xsi:type="dcterms:W3CDTF">2016-07-13T16:00:36Z</dcterms:created>
  <dcterms:modified xsi:type="dcterms:W3CDTF">2018-03-24T03:18:39Z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