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17"/>
  </p:notesMasterIdLst>
  <p:sldIdLst>
    <p:sldId id="342" r:id="rId3"/>
    <p:sldId id="322" r:id="rId4"/>
    <p:sldId id="353" r:id="rId5"/>
    <p:sldId id="359" r:id="rId6"/>
    <p:sldId id="352" r:id="rId7"/>
    <p:sldId id="348" r:id="rId8"/>
    <p:sldId id="349" r:id="rId9"/>
    <p:sldId id="354" r:id="rId10"/>
    <p:sldId id="350" r:id="rId11"/>
    <p:sldId id="355" r:id="rId12"/>
    <p:sldId id="351" r:id="rId13"/>
    <p:sldId id="360" r:id="rId14"/>
    <p:sldId id="346" r:id="rId15"/>
    <p:sldId id="356" r:id="rId16"/>
  </p:sldIdLst>
  <p:sldSz cx="12192000" cy="6858000"/>
  <p:notesSz cx="6858000" cy="9144000"/>
  <p:custShowLst>
    <p:custShow name="Main Slides" id="0">
      <p:sldLst>
        <p:sld r:id="rId3"/>
        <p:sld r:id="rId4"/>
        <p:sld r:id="rId1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42"/>
            <p14:sldId id="322"/>
            <p14:sldId id="353"/>
            <p14:sldId id="359"/>
            <p14:sldId id="352"/>
            <p14:sldId id="348"/>
            <p14:sldId id="349"/>
            <p14:sldId id="354"/>
            <p14:sldId id="350"/>
            <p14:sldId id="355"/>
            <p14:sldId id="351"/>
            <p14:sldId id="360"/>
            <p14:sldId id="346"/>
            <p14:sldId id="35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2050"/>
    <a:srgbClr val="FFFFFF"/>
    <a:srgbClr val="505251"/>
    <a:srgbClr val="A0C4E5"/>
    <a:srgbClr val="9CBDDE"/>
    <a:srgbClr val="8AAECD"/>
    <a:srgbClr val="676767"/>
    <a:srgbClr val="383A3E"/>
    <a:srgbClr val="647B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9" autoAdjust="0"/>
    <p:restoredTop sz="69914" autoAdjust="0"/>
  </p:normalViewPr>
  <p:slideViewPr>
    <p:cSldViewPr snapToGrid="0">
      <p:cViewPr varScale="1">
        <p:scale>
          <a:sx n="76" d="100"/>
          <a:sy n="76" d="100"/>
        </p:scale>
        <p:origin x="188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7AF320-7AFA-42A3-BDE5-9072CDB627E3}" type="doc">
      <dgm:prSet loTypeId="urn:microsoft.com/office/officeart/2005/8/layout/architecture" loCatId="relationship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D9775271-425C-4B4F-85A6-07886A6D55E4}">
      <dgm:prSet phldrT="[Text]" custT="1"/>
      <dgm:spPr/>
      <dgm:t>
        <a:bodyPr/>
        <a:lstStyle/>
        <a:p>
          <a:r>
            <a:rPr lang="en-US" sz="2800" dirty="0"/>
            <a:t>Visual Studio</a:t>
          </a:r>
        </a:p>
      </dgm:t>
    </dgm:pt>
    <dgm:pt modelId="{E44C516F-A7BC-467C-8B6E-9145CEC56748}" type="parTrans" cxnId="{E1DFC625-D026-4F31-B829-C87F0D7B6A05}">
      <dgm:prSet/>
      <dgm:spPr/>
      <dgm:t>
        <a:bodyPr/>
        <a:lstStyle/>
        <a:p>
          <a:endParaRPr lang="en-US"/>
        </a:p>
      </dgm:t>
    </dgm:pt>
    <dgm:pt modelId="{EF89B725-0DFA-4EE4-B5B6-220EFADF2320}" type="sibTrans" cxnId="{E1DFC625-D026-4F31-B829-C87F0D7B6A05}">
      <dgm:prSet/>
      <dgm:spPr/>
      <dgm:t>
        <a:bodyPr/>
        <a:lstStyle/>
        <a:p>
          <a:endParaRPr lang="en-US"/>
        </a:p>
      </dgm:t>
    </dgm:pt>
    <dgm:pt modelId="{E0B0EDA1-F659-4751-86B9-BD9CEE59513F}">
      <dgm:prSet phldrT="[Text]" custT="1"/>
      <dgm:spPr/>
      <dgm:t>
        <a:bodyPr/>
        <a:lstStyle/>
        <a:p>
          <a:r>
            <a:rPr lang="en-US" sz="2800" dirty="0"/>
            <a:t>Visual Studio Code</a:t>
          </a:r>
        </a:p>
      </dgm:t>
    </dgm:pt>
    <dgm:pt modelId="{E212CABA-3591-45C5-8E26-731E1F3C8C31}" type="parTrans" cxnId="{B08F83FE-474C-4BE9-A2B4-A58E42E218D9}">
      <dgm:prSet/>
      <dgm:spPr/>
      <dgm:t>
        <a:bodyPr/>
        <a:lstStyle/>
        <a:p>
          <a:endParaRPr lang="en-US"/>
        </a:p>
      </dgm:t>
    </dgm:pt>
    <dgm:pt modelId="{335C44E7-CF54-4BCB-AFDE-F0F261EA1DF0}" type="sibTrans" cxnId="{B08F83FE-474C-4BE9-A2B4-A58E42E218D9}">
      <dgm:prSet/>
      <dgm:spPr/>
      <dgm:t>
        <a:bodyPr/>
        <a:lstStyle/>
        <a:p>
          <a:endParaRPr lang="en-US"/>
        </a:p>
      </dgm:t>
    </dgm:pt>
    <dgm:pt modelId="{0E38893E-4337-487F-9332-DCBC3CC8A6C7}">
      <dgm:prSet phldrT="[Text]" custT="1"/>
      <dgm:spPr/>
      <dgm:t>
        <a:bodyPr/>
        <a:lstStyle/>
        <a:p>
          <a:r>
            <a:rPr lang="en-US" sz="2800" dirty="0"/>
            <a:t>Visual Studio for Mac</a:t>
          </a:r>
        </a:p>
      </dgm:t>
    </dgm:pt>
    <dgm:pt modelId="{018257BF-89E9-497D-9337-B9D2DFFBF94C}" type="sibTrans" cxnId="{C8F1AD98-63E1-416A-A3A7-AC680C712127}">
      <dgm:prSet/>
      <dgm:spPr/>
      <dgm:t>
        <a:bodyPr/>
        <a:lstStyle/>
        <a:p>
          <a:endParaRPr lang="en-US"/>
        </a:p>
      </dgm:t>
    </dgm:pt>
    <dgm:pt modelId="{9FFA70A6-A239-4434-95C8-5A8DBEF62F79}" type="parTrans" cxnId="{C8F1AD98-63E1-416A-A3A7-AC680C712127}">
      <dgm:prSet/>
      <dgm:spPr/>
      <dgm:t>
        <a:bodyPr/>
        <a:lstStyle/>
        <a:p>
          <a:endParaRPr lang="en-US"/>
        </a:p>
      </dgm:t>
    </dgm:pt>
    <dgm:pt modelId="{BAE44503-9403-4D5B-AE69-6EB5849D21B7}">
      <dgm:prSet phldrT="[Text]"/>
      <dgm:spPr/>
      <dgm:t>
        <a:bodyPr/>
        <a:lstStyle/>
        <a:p>
          <a:r>
            <a:rPr lang="en-US" dirty="0"/>
            <a:t>.NET Core CLI</a:t>
          </a:r>
        </a:p>
      </dgm:t>
    </dgm:pt>
    <dgm:pt modelId="{79181678-EBEA-4284-A6AD-6EE938241842}" type="parTrans" cxnId="{2E5690A5-98F7-4B7D-BC3A-2E92BF982979}">
      <dgm:prSet/>
      <dgm:spPr/>
      <dgm:t>
        <a:bodyPr/>
        <a:lstStyle/>
        <a:p>
          <a:endParaRPr lang="en-US"/>
        </a:p>
      </dgm:t>
    </dgm:pt>
    <dgm:pt modelId="{F845C359-4C7D-4F9A-8A06-375321C9FD3E}" type="sibTrans" cxnId="{2E5690A5-98F7-4B7D-BC3A-2E92BF982979}">
      <dgm:prSet/>
      <dgm:spPr/>
      <dgm:t>
        <a:bodyPr/>
        <a:lstStyle/>
        <a:p>
          <a:endParaRPr lang="en-US"/>
        </a:p>
      </dgm:t>
    </dgm:pt>
    <dgm:pt modelId="{B09816E3-A792-447C-A85F-0CAED126194F}" type="pres">
      <dgm:prSet presAssocID="{BC7AF320-7AFA-42A3-BDE5-9072CDB627E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C43DDC6-D31F-40D3-A288-7D42E7A0FA3A}" type="pres">
      <dgm:prSet presAssocID="{BAE44503-9403-4D5B-AE69-6EB5849D21B7}" presName="vertOne" presStyleCnt="0"/>
      <dgm:spPr/>
    </dgm:pt>
    <dgm:pt modelId="{FD6C78DC-C982-4EB8-B72C-CF9B927D7CD6}" type="pres">
      <dgm:prSet presAssocID="{BAE44503-9403-4D5B-AE69-6EB5849D21B7}" presName="txOne" presStyleLbl="node0" presStyleIdx="0" presStyleCnt="1" custLinFactNeighborY="9784">
        <dgm:presLayoutVars>
          <dgm:chPref val="3"/>
        </dgm:presLayoutVars>
      </dgm:prSet>
      <dgm:spPr/>
    </dgm:pt>
    <dgm:pt modelId="{85A117ED-8447-44B9-8BE1-2BFA52C0152D}" type="pres">
      <dgm:prSet presAssocID="{BAE44503-9403-4D5B-AE69-6EB5849D21B7}" presName="parTransOne" presStyleCnt="0"/>
      <dgm:spPr/>
    </dgm:pt>
    <dgm:pt modelId="{FF32DEBE-E4E5-48B1-830D-77588A403133}" type="pres">
      <dgm:prSet presAssocID="{BAE44503-9403-4D5B-AE69-6EB5849D21B7}" presName="horzOne" presStyleCnt="0"/>
      <dgm:spPr/>
    </dgm:pt>
    <dgm:pt modelId="{75B1FA2E-CBA3-4CF4-8AF4-D56B56221651}" type="pres">
      <dgm:prSet presAssocID="{D9775271-425C-4B4F-85A6-07886A6D55E4}" presName="vertTwo" presStyleCnt="0"/>
      <dgm:spPr/>
    </dgm:pt>
    <dgm:pt modelId="{D3C4656B-96C8-4C58-B394-BD787E9002E6}" type="pres">
      <dgm:prSet presAssocID="{D9775271-425C-4B4F-85A6-07886A6D55E4}" presName="txTwo" presStyleLbl="node2" presStyleIdx="0" presStyleCnt="3">
        <dgm:presLayoutVars>
          <dgm:chPref val="3"/>
        </dgm:presLayoutVars>
      </dgm:prSet>
      <dgm:spPr/>
    </dgm:pt>
    <dgm:pt modelId="{112CD85F-8F63-451B-95D9-9FEF322B8424}" type="pres">
      <dgm:prSet presAssocID="{D9775271-425C-4B4F-85A6-07886A6D55E4}" presName="horzTwo" presStyleCnt="0"/>
      <dgm:spPr/>
    </dgm:pt>
    <dgm:pt modelId="{9D9F3192-DAAD-4870-BCFF-71DA05435227}" type="pres">
      <dgm:prSet presAssocID="{EF89B725-0DFA-4EE4-B5B6-220EFADF2320}" presName="sibSpaceTwo" presStyleCnt="0"/>
      <dgm:spPr/>
    </dgm:pt>
    <dgm:pt modelId="{8D045E23-25B2-4E2D-B4F3-D1943D46E86D}" type="pres">
      <dgm:prSet presAssocID="{0E38893E-4337-487F-9332-DCBC3CC8A6C7}" presName="vertTwo" presStyleCnt="0"/>
      <dgm:spPr/>
    </dgm:pt>
    <dgm:pt modelId="{8779E483-D32A-45C6-AC38-689CFC31597C}" type="pres">
      <dgm:prSet presAssocID="{0E38893E-4337-487F-9332-DCBC3CC8A6C7}" presName="txTwo" presStyleLbl="node2" presStyleIdx="1" presStyleCnt="3">
        <dgm:presLayoutVars>
          <dgm:chPref val="3"/>
        </dgm:presLayoutVars>
      </dgm:prSet>
      <dgm:spPr/>
    </dgm:pt>
    <dgm:pt modelId="{11D56116-98F7-4493-8D66-186C61446615}" type="pres">
      <dgm:prSet presAssocID="{0E38893E-4337-487F-9332-DCBC3CC8A6C7}" presName="horzTwo" presStyleCnt="0"/>
      <dgm:spPr/>
    </dgm:pt>
    <dgm:pt modelId="{25B40700-B42F-408B-BBE0-7B2B1C32F594}" type="pres">
      <dgm:prSet presAssocID="{018257BF-89E9-497D-9337-B9D2DFFBF94C}" presName="sibSpaceTwo" presStyleCnt="0"/>
      <dgm:spPr/>
    </dgm:pt>
    <dgm:pt modelId="{67862819-981C-4D55-BB80-E310B9F97D8B}" type="pres">
      <dgm:prSet presAssocID="{E0B0EDA1-F659-4751-86B9-BD9CEE59513F}" presName="vertTwo" presStyleCnt="0"/>
      <dgm:spPr/>
    </dgm:pt>
    <dgm:pt modelId="{B0680C6A-DDE6-42F5-9A21-72816797E8DA}" type="pres">
      <dgm:prSet presAssocID="{E0B0EDA1-F659-4751-86B9-BD9CEE59513F}" presName="txTwo" presStyleLbl="node2" presStyleIdx="2" presStyleCnt="3">
        <dgm:presLayoutVars>
          <dgm:chPref val="3"/>
        </dgm:presLayoutVars>
      </dgm:prSet>
      <dgm:spPr/>
    </dgm:pt>
    <dgm:pt modelId="{164B157B-BD8C-45E4-BF6E-E025F77C1928}" type="pres">
      <dgm:prSet presAssocID="{E0B0EDA1-F659-4751-86B9-BD9CEE59513F}" presName="horzTwo" presStyleCnt="0"/>
      <dgm:spPr/>
    </dgm:pt>
  </dgm:ptLst>
  <dgm:cxnLst>
    <dgm:cxn modelId="{179A7901-199D-4319-A035-B8796073A6B3}" type="presOf" srcId="{BC7AF320-7AFA-42A3-BDE5-9072CDB627E3}" destId="{B09816E3-A792-447C-A85F-0CAED126194F}" srcOrd="0" destOrd="0" presId="urn:microsoft.com/office/officeart/2005/8/layout/architecture"/>
    <dgm:cxn modelId="{E1DFC625-D026-4F31-B829-C87F0D7B6A05}" srcId="{BAE44503-9403-4D5B-AE69-6EB5849D21B7}" destId="{D9775271-425C-4B4F-85A6-07886A6D55E4}" srcOrd="0" destOrd="0" parTransId="{E44C516F-A7BC-467C-8B6E-9145CEC56748}" sibTransId="{EF89B725-0DFA-4EE4-B5B6-220EFADF2320}"/>
    <dgm:cxn modelId="{C5DFAC2A-3151-4FA8-9E00-BAADADD3DE8C}" type="presOf" srcId="{0E38893E-4337-487F-9332-DCBC3CC8A6C7}" destId="{8779E483-D32A-45C6-AC38-689CFC31597C}" srcOrd="0" destOrd="0" presId="urn:microsoft.com/office/officeart/2005/8/layout/architecture"/>
    <dgm:cxn modelId="{C8F1AD98-63E1-416A-A3A7-AC680C712127}" srcId="{BAE44503-9403-4D5B-AE69-6EB5849D21B7}" destId="{0E38893E-4337-487F-9332-DCBC3CC8A6C7}" srcOrd="1" destOrd="0" parTransId="{9FFA70A6-A239-4434-95C8-5A8DBEF62F79}" sibTransId="{018257BF-89E9-497D-9337-B9D2DFFBF94C}"/>
    <dgm:cxn modelId="{2E5690A5-98F7-4B7D-BC3A-2E92BF982979}" srcId="{BC7AF320-7AFA-42A3-BDE5-9072CDB627E3}" destId="{BAE44503-9403-4D5B-AE69-6EB5849D21B7}" srcOrd="0" destOrd="0" parTransId="{79181678-EBEA-4284-A6AD-6EE938241842}" sibTransId="{F845C359-4C7D-4F9A-8A06-375321C9FD3E}"/>
    <dgm:cxn modelId="{39BFA2B9-48D7-4404-9C15-CC2074C27C65}" type="presOf" srcId="{BAE44503-9403-4D5B-AE69-6EB5849D21B7}" destId="{FD6C78DC-C982-4EB8-B72C-CF9B927D7CD6}" srcOrd="0" destOrd="0" presId="urn:microsoft.com/office/officeart/2005/8/layout/architecture"/>
    <dgm:cxn modelId="{EE6199E2-8F8D-4021-B88D-D2F1C58D57D4}" type="presOf" srcId="{E0B0EDA1-F659-4751-86B9-BD9CEE59513F}" destId="{B0680C6A-DDE6-42F5-9A21-72816797E8DA}" srcOrd="0" destOrd="0" presId="urn:microsoft.com/office/officeart/2005/8/layout/architecture"/>
    <dgm:cxn modelId="{25F09AF3-F32D-43F9-A0D8-F03D2099922C}" type="presOf" srcId="{D9775271-425C-4B4F-85A6-07886A6D55E4}" destId="{D3C4656B-96C8-4C58-B394-BD787E9002E6}" srcOrd="0" destOrd="0" presId="urn:microsoft.com/office/officeart/2005/8/layout/architecture"/>
    <dgm:cxn modelId="{B08F83FE-474C-4BE9-A2B4-A58E42E218D9}" srcId="{BAE44503-9403-4D5B-AE69-6EB5849D21B7}" destId="{E0B0EDA1-F659-4751-86B9-BD9CEE59513F}" srcOrd="2" destOrd="0" parTransId="{E212CABA-3591-45C5-8E26-731E1F3C8C31}" sibTransId="{335C44E7-CF54-4BCB-AFDE-F0F261EA1DF0}"/>
    <dgm:cxn modelId="{D9BA4D18-4DB5-4619-B7E9-1567482C245F}" type="presParOf" srcId="{B09816E3-A792-447C-A85F-0CAED126194F}" destId="{7C43DDC6-D31F-40D3-A288-7D42E7A0FA3A}" srcOrd="0" destOrd="0" presId="urn:microsoft.com/office/officeart/2005/8/layout/architecture"/>
    <dgm:cxn modelId="{564A10BB-6310-4144-A279-BE499C0307AB}" type="presParOf" srcId="{7C43DDC6-D31F-40D3-A288-7D42E7A0FA3A}" destId="{FD6C78DC-C982-4EB8-B72C-CF9B927D7CD6}" srcOrd="0" destOrd="0" presId="urn:microsoft.com/office/officeart/2005/8/layout/architecture"/>
    <dgm:cxn modelId="{C4104592-60D0-4D52-AACC-206296F01E57}" type="presParOf" srcId="{7C43DDC6-D31F-40D3-A288-7D42E7A0FA3A}" destId="{85A117ED-8447-44B9-8BE1-2BFA52C0152D}" srcOrd="1" destOrd="0" presId="urn:microsoft.com/office/officeart/2005/8/layout/architecture"/>
    <dgm:cxn modelId="{5E36883C-B89F-47C8-89AB-78F7CA0624DB}" type="presParOf" srcId="{7C43DDC6-D31F-40D3-A288-7D42E7A0FA3A}" destId="{FF32DEBE-E4E5-48B1-830D-77588A403133}" srcOrd="2" destOrd="0" presId="urn:microsoft.com/office/officeart/2005/8/layout/architecture"/>
    <dgm:cxn modelId="{B762D97F-D380-433F-9F48-00E0179D4B66}" type="presParOf" srcId="{FF32DEBE-E4E5-48B1-830D-77588A403133}" destId="{75B1FA2E-CBA3-4CF4-8AF4-D56B56221651}" srcOrd="0" destOrd="0" presId="urn:microsoft.com/office/officeart/2005/8/layout/architecture"/>
    <dgm:cxn modelId="{989C5666-BE90-4AB2-9F75-5D064D5CFE17}" type="presParOf" srcId="{75B1FA2E-CBA3-4CF4-8AF4-D56B56221651}" destId="{D3C4656B-96C8-4C58-B394-BD787E9002E6}" srcOrd="0" destOrd="0" presId="urn:microsoft.com/office/officeart/2005/8/layout/architecture"/>
    <dgm:cxn modelId="{EAA59B0E-0149-491B-AFA2-1B0D6029B13A}" type="presParOf" srcId="{75B1FA2E-CBA3-4CF4-8AF4-D56B56221651}" destId="{112CD85F-8F63-451B-95D9-9FEF322B8424}" srcOrd="1" destOrd="0" presId="urn:microsoft.com/office/officeart/2005/8/layout/architecture"/>
    <dgm:cxn modelId="{4B5B7A98-14C5-45B0-9736-F69D01C2F51B}" type="presParOf" srcId="{FF32DEBE-E4E5-48B1-830D-77588A403133}" destId="{9D9F3192-DAAD-4870-BCFF-71DA05435227}" srcOrd="1" destOrd="0" presId="urn:microsoft.com/office/officeart/2005/8/layout/architecture"/>
    <dgm:cxn modelId="{EA23AC6F-9389-4569-8350-7F15ACAB0908}" type="presParOf" srcId="{FF32DEBE-E4E5-48B1-830D-77588A403133}" destId="{8D045E23-25B2-4E2D-B4F3-D1943D46E86D}" srcOrd="2" destOrd="0" presId="urn:microsoft.com/office/officeart/2005/8/layout/architecture"/>
    <dgm:cxn modelId="{DD0C5108-0E05-41A7-B838-56677498374B}" type="presParOf" srcId="{8D045E23-25B2-4E2D-B4F3-D1943D46E86D}" destId="{8779E483-D32A-45C6-AC38-689CFC31597C}" srcOrd="0" destOrd="0" presId="urn:microsoft.com/office/officeart/2005/8/layout/architecture"/>
    <dgm:cxn modelId="{EC610756-659D-44CF-A462-0EC6BE245397}" type="presParOf" srcId="{8D045E23-25B2-4E2D-B4F3-D1943D46E86D}" destId="{11D56116-98F7-4493-8D66-186C61446615}" srcOrd="1" destOrd="0" presId="urn:microsoft.com/office/officeart/2005/8/layout/architecture"/>
    <dgm:cxn modelId="{517C38C0-80EF-4425-B6EE-C7AD9460E115}" type="presParOf" srcId="{FF32DEBE-E4E5-48B1-830D-77588A403133}" destId="{25B40700-B42F-408B-BBE0-7B2B1C32F594}" srcOrd="3" destOrd="0" presId="urn:microsoft.com/office/officeart/2005/8/layout/architecture"/>
    <dgm:cxn modelId="{64202FE0-D2A7-4957-87ED-71223807D707}" type="presParOf" srcId="{FF32DEBE-E4E5-48B1-830D-77588A403133}" destId="{67862819-981C-4D55-BB80-E310B9F97D8B}" srcOrd="4" destOrd="0" presId="urn:microsoft.com/office/officeart/2005/8/layout/architecture"/>
    <dgm:cxn modelId="{93F4900D-5489-48CA-8EB5-72A4E11A89ED}" type="presParOf" srcId="{67862819-981C-4D55-BB80-E310B9F97D8B}" destId="{B0680C6A-DDE6-42F5-9A21-72816797E8DA}" srcOrd="0" destOrd="0" presId="urn:microsoft.com/office/officeart/2005/8/layout/architecture"/>
    <dgm:cxn modelId="{4FD2845E-0FF0-46A4-A321-8DFCD3DBA7FA}" type="presParOf" srcId="{67862819-981C-4D55-BB80-E310B9F97D8B}" destId="{164B157B-BD8C-45E4-BF6E-E025F77C1928}" srcOrd="1" destOrd="0" presId="urn:microsoft.com/office/officeart/2005/8/layout/architecture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268568-3361-421A-9004-9137023FFAF5}" type="doc">
      <dgm:prSet loTypeId="urn:microsoft.com/office/officeart/2009/3/layout/HorizontalOrganizationChart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33972C9-0BC4-4651-9744-D559DB0D84D5}">
      <dgm:prSet/>
      <dgm:spPr/>
      <dgm:t>
        <a:bodyPr/>
        <a:lstStyle/>
        <a:p>
          <a:r>
            <a:rPr lang="en-US"/>
            <a:t>dotnet command [&lt;arguments&gt;] [&lt;options&gt;]</a:t>
          </a:r>
        </a:p>
      </dgm:t>
    </dgm:pt>
    <dgm:pt modelId="{772EBDA0-F6B1-4CA4-927F-02F0CC35A30B}" type="parTrans" cxnId="{90D79404-4CE4-488C-9269-EC84C4CC2D79}">
      <dgm:prSet/>
      <dgm:spPr/>
      <dgm:t>
        <a:bodyPr/>
        <a:lstStyle/>
        <a:p>
          <a:endParaRPr lang="en-US"/>
        </a:p>
      </dgm:t>
    </dgm:pt>
    <dgm:pt modelId="{49CEDCAC-C280-4829-91D5-B155C6DF4A18}" type="sibTrans" cxnId="{90D79404-4CE4-488C-9269-EC84C4CC2D79}">
      <dgm:prSet/>
      <dgm:spPr/>
      <dgm:t>
        <a:bodyPr/>
        <a:lstStyle/>
        <a:p>
          <a:endParaRPr lang="en-US"/>
        </a:p>
      </dgm:t>
    </dgm:pt>
    <dgm:pt modelId="{B8A3C82F-16D2-4115-B873-07F000538262}">
      <dgm:prSet/>
      <dgm:spPr/>
      <dgm:t>
        <a:bodyPr/>
        <a:lstStyle/>
        <a:p>
          <a:r>
            <a:rPr lang="en-US" dirty="0"/>
            <a:t>dotnet publish </a:t>
          </a:r>
          <a:r>
            <a:rPr lang="en-US" dirty="0" err="1"/>
            <a:t>my_app.csproj</a:t>
          </a:r>
          <a:r>
            <a:rPr lang="en-US" dirty="0"/>
            <a:t> -c Release</a:t>
          </a:r>
        </a:p>
      </dgm:t>
    </dgm:pt>
    <dgm:pt modelId="{358D1319-1262-495C-A0CF-6690E29A52E3}" type="parTrans" cxnId="{0FBA099E-F3C0-43D1-879F-D13BFB460A97}">
      <dgm:prSet/>
      <dgm:spPr/>
      <dgm:t>
        <a:bodyPr/>
        <a:lstStyle/>
        <a:p>
          <a:endParaRPr lang="en-US"/>
        </a:p>
      </dgm:t>
    </dgm:pt>
    <dgm:pt modelId="{479A5E44-CB69-43CA-9474-6307C6ED4A29}" type="sibTrans" cxnId="{0FBA099E-F3C0-43D1-879F-D13BFB460A97}">
      <dgm:prSet/>
      <dgm:spPr/>
      <dgm:t>
        <a:bodyPr/>
        <a:lstStyle/>
        <a:p>
          <a:endParaRPr lang="en-US"/>
        </a:p>
      </dgm:t>
    </dgm:pt>
    <dgm:pt modelId="{4404E3AF-E2F2-46FE-A497-F603DD63F5F8}" type="pres">
      <dgm:prSet presAssocID="{C1268568-3361-421A-9004-9137023FFAF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DCA5A2D-D69F-4801-A8F5-C2EDC5A41E38}" type="pres">
      <dgm:prSet presAssocID="{C33972C9-0BC4-4651-9744-D559DB0D84D5}" presName="hierRoot1" presStyleCnt="0">
        <dgm:presLayoutVars>
          <dgm:hierBranch val="init"/>
        </dgm:presLayoutVars>
      </dgm:prSet>
      <dgm:spPr/>
    </dgm:pt>
    <dgm:pt modelId="{4ACF3564-0C3C-4A51-92AF-E0C64182BF06}" type="pres">
      <dgm:prSet presAssocID="{C33972C9-0BC4-4651-9744-D559DB0D84D5}" presName="rootComposite1" presStyleCnt="0"/>
      <dgm:spPr/>
    </dgm:pt>
    <dgm:pt modelId="{775DD96C-BAF5-4AC6-8B03-EB6ADDC006EA}" type="pres">
      <dgm:prSet presAssocID="{C33972C9-0BC4-4651-9744-D559DB0D84D5}" presName="rootText1" presStyleLbl="node0" presStyleIdx="0" presStyleCnt="2">
        <dgm:presLayoutVars>
          <dgm:chPref val="3"/>
        </dgm:presLayoutVars>
      </dgm:prSet>
      <dgm:spPr/>
    </dgm:pt>
    <dgm:pt modelId="{FF974846-BC12-4B8D-A60A-CD8B12D5293F}" type="pres">
      <dgm:prSet presAssocID="{C33972C9-0BC4-4651-9744-D559DB0D84D5}" presName="rootConnector1" presStyleLbl="node1" presStyleIdx="0" presStyleCnt="0"/>
      <dgm:spPr/>
    </dgm:pt>
    <dgm:pt modelId="{A17B0B3C-3E7F-4E80-A7A3-F299A71E27F1}" type="pres">
      <dgm:prSet presAssocID="{C33972C9-0BC4-4651-9744-D559DB0D84D5}" presName="hierChild2" presStyleCnt="0"/>
      <dgm:spPr/>
    </dgm:pt>
    <dgm:pt modelId="{6465811A-5544-438C-9120-B4FAC3572F38}" type="pres">
      <dgm:prSet presAssocID="{C33972C9-0BC4-4651-9744-D559DB0D84D5}" presName="hierChild3" presStyleCnt="0"/>
      <dgm:spPr/>
    </dgm:pt>
    <dgm:pt modelId="{B51F06EA-3D76-4C6E-A4CC-B2FF853195D5}" type="pres">
      <dgm:prSet presAssocID="{B8A3C82F-16D2-4115-B873-07F000538262}" presName="hierRoot1" presStyleCnt="0">
        <dgm:presLayoutVars>
          <dgm:hierBranch val="init"/>
        </dgm:presLayoutVars>
      </dgm:prSet>
      <dgm:spPr/>
    </dgm:pt>
    <dgm:pt modelId="{215EBF6C-8CC6-43A5-B860-0ECE12FEFC5A}" type="pres">
      <dgm:prSet presAssocID="{B8A3C82F-16D2-4115-B873-07F000538262}" presName="rootComposite1" presStyleCnt="0"/>
      <dgm:spPr/>
    </dgm:pt>
    <dgm:pt modelId="{29FC0E35-7526-4337-9734-33EED7E0D6BB}" type="pres">
      <dgm:prSet presAssocID="{B8A3C82F-16D2-4115-B873-07F000538262}" presName="rootText1" presStyleLbl="node0" presStyleIdx="1" presStyleCnt="2">
        <dgm:presLayoutVars>
          <dgm:chPref val="3"/>
        </dgm:presLayoutVars>
      </dgm:prSet>
      <dgm:spPr/>
    </dgm:pt>
    <dgm:pt modelId="{C15B338E-49C9-498D-AED3-52FFBF72AF66}" type="pres">
      <dgm:prSet presAssocID="{B8A3C82F-16D2-4115-B873-07F000538262}" presName="rootConnector1" presStyleLbl="node1" presStyleIdx="0" presStyleCnt="0"/>
      <dgm:spPr/>
    </dgm:pt>
    <dgm:pt modelId="{74AC1EBE-8C12-4D40-883D-8280469F6B2F}" type="pres">
      <dgm:prSet presAssocID="{B8A3C82F-16D2-4115-B873-07F000538262}" presName="hierChild2" presStyleCnt="0"/>
      <dgm:spPr/>
    </dgm:pt>
    <dgm:pt modelId="{849F02E7-84F9-471D-8522-D9CB684B9305}" type="pres">
      <dgm:prSet presAssocID="{B8A3C82F-16D2-4115-B873-07F000538262}" presName="hierChild3" presStyleCnt="0"/>
      <dgm:spPr/>
    </dgm:pt>
  </dgm:ptLst>
  <dgm:cxnLst>
    <dgm:cxn modelId="{90D79404-4CE4-488C-9269-EC84C4CC2D79}" srcId="{C1268568-3361-421A-9004-9137023FFAF5}" destId="{C33972C9-0BC4-4651-9744-D559DB0D84D5}" srcOrd="0" destOrd="0" parTransId="{772EBDA0-F6B1-4CA4-927F-02F0CC35A30B}" sibTransId="{49CEDCAC-C280-4829-91D5-B155C6DF4A18}"/>
    <dgm:cxn modelId="{8D497306-1E05-46D7-9745-DC3666A2E291}" type="presOf" srcId="{C33972C9-0BC4-4651-9744-D559DB0D84D5}" destId="{FF974846-BC12-4B8D-A60A-CD8B12D5293F}" srcOrd="1" destOrd="0" presId="urn:microsoft.com/office/officeart/2009/3/layout/HorizontalOrganizationChart"/>
    <dgm:cxn modelId="{6755E21A-22F4-4C6C-854B-D30D97DAFC4A}" type="presOf" srcId="{C33972C9-0BC4-4651-9744-D559DB0D84D5}" destId="{775DD96C-BAF5-4AC6-8B03-EB6ADDC006EA}" srcOrd="0" destOrd="0" presId="urn:microsoft.com/office/officeart/2009/3/layout/HorizontalOrganizationChart"/>
    <dgm:cxn modelId="{EB1BB362-AAAE-450F-804F-149BA8152199}" type="presOf" srcId="{B8A3C82F-16D2-4115-B873-07F000538262}" destId="{29FC0E35-7526-4337-9734-33EED7E0D6BB}" srcOrd="0" destOrd="0" presId="urn:microsoft.com/office/officeart/2009/3/layout/HorizontalOrganizationChart"/>
    <dgm:cxn modelId="{D66E5386-5A3D-412B-8EDE-97562B9C3FA9}" type="presOf" srcId="{C1268568-3361-421A-9004-9137023FFAF5}" destId="{4404E3AF-E2F2-46FE-A497-F603DD63F5F8}" srcOrd="0" destOrd="0" presId="urn:microsoft.com/office/officeart/2009/3/layout/HorizontalOrganizationChart"/>
    <dgm:cxn modelId="{0FBA099E-F3C0-43D1-879F-D13BFB460A97}" srcId="{C1268568-3361-421A-9004-9137023FFAF5}" destId="{B8A3C82F-16D2-4115-B873-07F000538262}" srcOrd="1" destOrd="0" parTransId="{358D1319-1262-495C-A0CF-6690E29A52E3}" sibTransId="{479A5E44-CB69-43CA-9474-6307C6ED4A29}"/>
    <dgm:cxn modelId="{DBDDA4D6-146E-414A-A004-7D7FB70156F2}" type="presOf" srcId="{B8A3C82F-16D2-4115-B873-07F000538262}" destId="{C15B338E-49C9-498D-AED3-52FFBF72AF66}" srcOrd="1" destOrd="0" presId="urn:microsoft.com/office/officeart/2009/3/layout/HorizontalOrganizationChart"/>
    <dgm:cxn modelId="{3E7CEAA8-7304-4675-9BE3-B3D752022A59}" type="presParOf" srcId="{4404E3AF-E2F2-46FE-A497-F603DD63F5F8}" destId="{0DCA5A2D-D69F-4801-A8F5-C2EDC5A41E38}" srcOrd="0" destOrd="0" presId="urn:microsoft.com/office/officeart/2009/3/layout/HorizontalOrganizationChart"/>
    <dgm:cxn modelId="{EF6AF931-3612-488C-A783-BF1D4BA8A539}" type="presParOf" srcId="{0DCA5A2D-D69F-4801-A8F5-C2EDC5A41E38}" destId="{4ACF3564-0C3C-4A51-92AF-E0C64182BF06}" srcOrd="0" destOrd="0" presId="urn:microsoft.com/office/officeart/2009/3/layout/HorizontalOrganizationChart"/>
    <dgm:cxn modelId="{51F6AC58-6EF8-4292-9B98-FD59751A9D78}" type="presParOf" srcId="{4ACF3564-0C3C-4A51-92AF-E0C64182BF06}" destId="{775DD96C-BAF5-4AC6-8B03-EB6ADDC006EA}" srcOrd="0" destOrd="0" presId="urn:microsoft.com/office/officeart/2009/3/layout/HorizontalOrganizationChart"/>
    <dgm:cxn modelId="{F37856F9-3015-4BFD-B6FD-6A1E4E1FA4B0}" type="presParOf" srcId="{4ACF3564-0C3C-4A51-92AF-E0C64182BF06}" destId="{FF974846-BC12-4B8D-A60A-CD8B12D5293F}" srcOrd="1" destOrd="0" presId="urn:microsoft.com/office/officeart/2009/3/layout/HorizontalOrganizationChart"/>
    <dgm:cxn modelId="{97BEFADD-7536-43E3-88D7-B834DEC1349C}" type="presParOf" srcId="{0DCA5A2D-D69F-4801-A8F5-C2EDC5A41E38}" destId="{A17B0B3C-3E7F-4E80-A7A3-F299A71E27F1}" srcOrd="1" destOrd="0" presId="urn:microsoft.com/office/officeart/2009/3/layout/HorizontalOrganizationChart"/>
    <dgm:cxn modelId="{F15A9068-7D54-486E-A1E7-F7417E0644F8}" type="presParOf" srcId="{0DCA5A2D-D69F-4801-A8F5-C2EDC5A41E38}" destId="{6465811A-5544-438C-9120-B4FAC3572F38}" srcOrd="2" destOrd="0" presId="urn:microsoft.com/office/officeart/2009/3/layout/HorizontalOrganizationChart"/>
    <dgm:cxn modelId="{AC194B5D-E9F5-4719-BFA1-8EA31E078BAF}" type="presParOf" srcId="{4404E3AF-E2F2-46FE-A497-F603DD63F5F8}" destId="{B51F06EA-3D76-4C6E-A4CC-B2FF853195D5}" srcOrd="1" destOrd="0" presId="urn:microsoft.com/office/officeart/2009/3/layout/HorizontalOrganizationChart"/>
    <dgm:cxn modelId="{35ABCA25-185A-4524-AD37-5734AB1FB8A6}" type="presParOf" srcId="{B51F06EA-3D76-4C6E-A4CC-B2FF853195D5}" destId="{215EBF6C-8CC6-43A5-B860-0ECE12FEFC5A}" srcOrd="0" destOrd="0" presId="urn:microsoft.com/office/officeart/2009/3/layout/HorizontalOrganizationChart"/>
    <dgm:cxn modelId="{1E6518AA-8904-4180-8202-EF21B41BB623}" type="presParOf" srcId="{215EBF6C-8CC6-43A5-B860-0ECE12FEFC5A}" destId="{29FC0E35-7526-4337-9734-33EED7E0D6BB}" srcOrd="0" destOrd="0" presId="urn:microsoft.com/office/officeart/2009/3/layout/HorizontalOrganizationChart"/>
    <dgm:cxn modelId="{4AF9B89A-8719-4D2B-8597-13058C0D02AA}" type="presParOf" srcId="{215EBF6C-8CC6-43A5-B860-0ECE12FEFC5A}" destId="{C15B338E-49C9-498D-AED3-52FFBF72AF66}" srcOrd="1" destOrd="0" presId="urn:microsoft.com/office/officeart/2009/3/layout/HorizontalOrganizationChart"/>
    <dgm:cxn modelId="{7C7EA099-DCAF-431D-8CA1-0181E468632B}" type="presParOf" srcId="{B51F06EA-3D76-4C6E-A4CC-B2FF853195D5}" destId="{74AC1EBE-8C12-4D40-883D-8280469F6B2F}" srcOrd="1" destOrd="0" presId="urn:microsoft.com/office/officeart/2009/3/layout/HorizontalOrganizationChart"/>
    <dgm:cxn modelId="{C7D38B83-7DDD-4451-98FD-3035DE5FED68}" type="presParOf" srcId="{B51F06EA-3D76-4C6E-A4CC-B2FF853195D5}" destId="{849F02E7-84F9-471D-8522-D9CB684B930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C78DC-C982-4EB8-B72C-CF9B927D7CD6}">
      <dsp:nvSpPr>
        <dsp:cNvPr id="0" name=""/>
        <dsp:cNvSpPr/>
      </dsp:nvSpPr>
      <dsp:spPr>
        <a:xfrm>
          <a:off x="1976" y="1890210"/>
          <a:ext cx="5495510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.NET Core CLI</a:t>
          </a:r>
        </a:p>
      </dsp:txBody>
      <dsp:txXfrm>
        <a:off x="52976" y="1941210"/>
        <a:ext cx="5393510" cy="1639263"/>
      </dsp:txXfrm>
    </dsp:sp>
    <dsp:sp modelId="{D3C4656B-96C8-4C58-B394-BD787E9002E6}">
      <dsp:nvSpPr>
        <dsp:cNvPr id="0" name=""/>
        <dsp:cNvSpPr/>
      </dsp:nvSpPr>
      <dsp:spPr>
        <a:xfrm>
          <a:off x="1976" y="639"/>
          <a:ext cx="1734693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 Studio</a:t>
          </a:r>
        </a:p>
      </dsp:txBody>
      <dsp:txXfrm>
        <a:off x="52783" y="51446"/>
        <a:ext cx="1633079" cy="1639649"/>
      </dsp:txXfrm>
    </dsp:sp>
    <dsp:sp modelId="{8779E483-D32A-45C6-AC38-689CFC31597C}">
      <dsp:nvSpPr>
        <dsp:cNvPr id="0" name=""/>
        <dsp:cNvSpPr/>
      </dsp:nvSpPr>
      <dsp:spPr>
        <a:xfrm>
          <a:off x="1882384" y="639"/>
          <a:ext cx="1734693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 Studio for Mac</a:t>
          </a:r>
        </a:p>
      </dsp:txBody>
      <dsp:txXfrm>
        <a:off x="1933191" y="51446"/>
        <a:ext cx="1633079" cy="1639649"/>
      </dsp:txXfrm>
    </dsp:sp>
    <dsp:sp modelId="{B0680C6A-DDE6-42F5-9A21-72816797E8DA}">
      <dsp:nvSpPr>
        <dsp:cNvPr id="0" name=""/>
        <dsp:cNvSpPr/>
      </dsp:nvSpPr>
      <dsp:spPr>
        <a:xfrm>
          <a:off x="3762792" y="639"/>
          <a:ext cx="1734693" cy="17412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Visual Studio Code</a:t>
          </a:r>
        </a:p>
      </dsp:txBody>
      <dsp:txXfrm>
        <a:off x="3813599" y="51446"/>
        <a:ext cx="1633079" cy="16396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5DD96C-BAF5-4AC6-8B03-EB6ADDC006EA}">
      <dsp:nvSpPr>
        <dsp:cNvPr id="0" name=""/>
        <dsp:cNvSpPr/>
      </dsp:nvSpPr>
      <dsp:spPr>
        <a:xfrm>
          <a:off x="765" y="482753"/>
          <a:ext cx="6267507" cy="1911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dotnet command [&lt;arguments&gt;] [&lt;options&gt;]</a:t>
          </a:r>
        </a:p>
      </dsp:txBody>
      <dsp:txXfrm>
        <a:off x="765" y="482753"/>
        <a:ext cx="6267507" cy="1911589"/>
      </dsp:txXfrm>
    </dsp:sp>
    <dsp:sp modelId="{29FC0E35-7526-4337-9734-33EED7E0D6BB}">
      <dsp:nvSpPr>
        <dsp:cNvPr id="0" name=""/>
        <dsp:cNvSpPr/>
      </dsp:nvSpPr>
      <dsp:spPr>
        <a:xfrm>
          <a:off x="765" y="3177781"/>
          <a:ext cx="6267507" cy="191158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/>
            <a:t>dotnet publish </a:t>
          </a:r>
          <a:r>
            <a:rPr lang="en-US" sz="4200" kern="1200" dirty="0" err="1"/>
            <a:t>my_app.csproj</a:t>
          </a:r>
          <a:r>
            <a:rPr lang="en-US" sz="4200" kern="1200" dirty="0"/>
            <a:t> -c Release</a:t>
          </a:r>
        </a:p>
      </dsp:txBody>
      <dsp:txXfrm>
        <a:off x="765" y="3177781"/>
        <a:ext cx="6267507" cy="1911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chitecture">
  <dgm:title val="Architecture Layout"/>
  <dgm:desc val="Use to show hierarchical relationships that build from the bottom up. This layout works well for showing architectural components or objects that build on other objects."/>
  <dgm:catLst>
    <dgm:cat type="hierarchy" pri="4500"/>
    <dgm:cat type="list" pri="24500"/>
    <dgm:cat type="relationship" pri="10500"/>
    <dgm:cat type="officeonline" pri="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b"/>
        </dgm:alg>
      </dgm:if>
      <dgm:else name="Name3">
        <dgm:alg type="lin">
          <dgm:param type="linDir" val="fromR"/>
          <dgm:param type="nodeVertAlign" val="b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B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b"/>
              </dgm:alg>
            </dgm:if>
            <dgm:else name="Name10">
              <dgm:alg type="lin">
                <dgm:param type="linDir" val="fromR"/>
                <dgm:param type="nodeVertAlign" val="b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B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b"/>
                    </dgm:alg>
                  </dgm:if>
                  <dgm:else name="Name17">
                    <dgm:alg type="lin">
                      <dgm:param type="linDir" val="fromR"/>
                      <dgm:param type="nodeVertAlign" val="b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B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b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b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B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b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b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scottaddie.visualstudio.com &gt; </a:t>
            </a:r>
            <a:r>
              <a:rPr lang="en-US" dirty="0" err="1"/>
              <a:t>TagHelperSuite</a:t>
            </a:r>
            <a:r>
              <a:rPr lang="en-US" dirty="0"/>
              <a:t> build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9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works for project &amp; item templates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NuGet steps optional if doing file system / network share installation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SideWaffle</a:t>
            </a:r>
            <a:r>
              <a:rPr lang="en-US" dirty="0"/>
              <a:t> Template Creator extension for VS 2017 </a:t>
            </a:r>
            <a:r>
              <a:rPr lang="en-US" dirty="0">
                <a:sym typeface="Wingdings" panose="05000000000000000000" pitchFamily="2" charset="2"/>
              </a:rPr>
              <a:t> add templates to VS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91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611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3525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13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C:\Program Files\dotnet\</a:t>
            </a:r>
            <a:r>
              <a:rPr lang="en-US" dirty="0" err="1"/>
              <a:t>sdk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48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Not all commands accounted for in tooling (e.g. create runtime store via </a:t>
            </a:r>
            <a:r>
              <a:rPr lang="en-US" i="1" dirty="0"/>
              <a:t>dotnet store</a:t>
            </a:r>
            <a:r>
              <a:rPr lang="en-US" dirty="0"/>
              <a:t>)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Compare to GitHub for Windows vs. Git command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65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dotnet my_app.dll </a:t>
            </a:r>
            <a:r>
              <a:rPr lang="en-US" dirty="0">
                <a:sym typeface="Wingdings" panose="05000000000000000000" pitchFamily="2" charset="2"/>
              </a:rPr>
              <a:t> only case when </a:t>
            </a:r>
            <a:r>
              <a:rPr lang="en-US" i="1" dirty="0">
                <a:sym typeface="Wingdings" panose="05000000000000000000" pitchFamily="2" charset="2"/>
              </a:rPr>
              <a:t>dotnet</a:t>
            </a:r>
            <a:r>
              <a:rPr lang="en-US" dirty="0">
                <a:sym typeface="Wingdings" panose="05000000000000000000" pitchFamily="2" charset="2"/>
              </a:rPr>
              <a:t> is used w/o command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70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76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76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3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Also applies to TFS</a:t>
            </a:r>
          </a:p>
          <a:p>
            <a:pPr marL="171450" indent="-171450">
              <a:buFontTx/>
              <a:buChar char="-"/>
            </a:pPr>
            <a:r>
              <a:rPr lang="en-US" dirty="0"/>
              <a:t>If using IDE / editor, you wouldn’t know the CLI </a:t>
            </a:r>
            <a:r>
              <a:rPr lang="en-US" dirty="0" err="1"/>
              <a:t>params</a:t>
            </a:r>
            <a:r>
              <a:rPr lang="en-US" dirty="0"/>
              <a:t> </a:t>
            </a:r>
            <a:r>
              <a:rPr lang="en-US"/>
              <a:t>to pass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57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3/17/2018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3.jp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4.jp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BF4116-4253-4331-8695-5C88E0F3E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>
                <a:latin typeface="Consolas" panose="020B0609020204030204" pitchFamily="49" charset="0"/>
              </a:rPr>
              <a:t>&gt;</a:t>
            </a:r>
            <a:r>
              <a:rPr lang="en-US" sz="4800" b="1" dirty="0"/>
              <a:t> dotnet tour</a:t>
            </a:r>
            <a:r>
              <a:rPr lang="en-US" sz="4800" b="1" dirty="0">
                <a:latin typeface="Consolas" panose="020B0609020204030204" pitchFamily="49" charset="0"/>
              </a:rPr>
              <a:t>|</a:t>
            </a:r>
            <a:endParaRPr lang="en-US" sz="4000" b="1" dirty="0">
              <a:latin typeface="Consolas" panose="020B060902020403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AAF6E53-C7E3-404C-8C15-A04C67BE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VSTS DEMO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C2A63A71-EC7F-479B-9854-E0B25655E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690688"/>
            <a:ext cx="3398838" cy="3398838"/>
          </a:xfrm>
        </p:spPr>
      </p:pic>
    </p:spTree>
    <p:extLst>
      <p:ext uri="{BB962C8B-B14F-4D97-AF65-F5344CB8AC3E}">
        <p14:creationId xmlns:p14="http://schemas.microsoft.com/office/powerpoint/2010/main" val="389917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Creation of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</a:t>
            </a:r>
            <a:r>
              <a:rPr lang="en-US" sz="2400" i="1" dirty="0"/>
              <a:t>.</a:t>
            </a:r>
            <a:r>
              <a:rPr lang="en-US" sz="2400" i="1" dirty="0" err="1"/>
              <a:t>template.config</a:t>
            </a:r>
            <a:r>
              <a:rPr lang="en-US" sz="2400" i="1" dirty="0"/>
              <a:t> </a:t>
            </a:r>
            <a:r>
              <a:rPr lang="en-US" sz="2400" dirty="0"/>
              <a:t>folder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Define metadata in </a:t>
            </a:r>
            <a:r>
              <a:rPr lang="en-US" sz="2400" i="1" dirty="0" err="1"/>
              <a:t>template.json</a:t>
            </a:r>
            <a:endParaRPr lang="en-US" sz="2400" i="1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Create .</a:t>
            </a:r>
            <a:r>
              <a:rPr lang="en-US" sz="2400" dirty="0" err="1"/>
              <a:t>nuspec</a:t>
            </a:r>
            <a:r>
              <a:rPr lang="en-US" sz="2400" dirty="0"/>
              <a:t> file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/>
              <a:t>nuget</a:t>
            </a:r>
            <a:r>
              <a:rPr lang="en-US" sz="2400" dirty="0"/>
              <a:t> pack &lt;</a:t>
            </a:r>
            <a:r>
              <a:rPr lang="en-US" sz="2400" dirty="0" err="1"/>
              <a:t>path_to_nuspec</a:t>
            </a:r>
            <a:r>
              <a:rPr lang="en-US" sz="2400" dirty="0"/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dotnet new -</a:t>
            </a:r>
            <a:r>
              <a:rPr lang="en-US" sz="2400" dirty="0" err="1"/>
              <a:t>i</a:t>
            </a:r>
            <a:r>
              <a:rPr lang="en-US" sz="2400" dirty="0"/>
              <a:t> &lt;</a:t>
            </a:r>
            <a:r>
              <a:rPr lang="en-US" sz="2400" dirty="0" err="1"/>
              <a:t>path_to_nupkg</a:t>
            </a:r>
            <a:r>
              <a:rPr lang="en-US" sz="24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854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Template creation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720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Oval 135">
            <a:extLst>
              <a:ext uri="{FF2B5EF4-FFF2-40B4-BE49-F238E27FC236}">
                <a16:creationId xmlns:a16="http://schemas.microsoft.com/office/drawing/2014/main" id="{C99A8FB7-A79B-4BC9-9D56-B79587F6AA3E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4761" y="2650637"/>
            <a:ext cx="3118104" cy="311810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B23893E2-3349-46D7-A7AA-B9E447957FB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96859" y="0"/>
            <a:ext cx="4198060" cy="3650200"/>
          </a:xfrm>
          <a:custGeom>
            <a:avLst/>
            <a:gdLst>
              <a:gd name="connsiteX0" fmla="*/ 262846 w 4198060"/>
              <a:gd name="connsiteY0" fmla="*/ 0 h 3650200"/>
              <a:gd name="connsiteX1" fmla="*/ 4198060 w 4198060"/>
              <a:gd name="connsiteY1" fmla="*/ 0 h 3650200"/>
              <a:gd name="connsiteX2" fmla="*/ 4198060 w 4198060"/>
              <a:gd name="connsiteY2" fmla="*/ 3021648 h 3650200"/>
              <a:gd name="connsiteX3" fmla="*/ 4142653 w 4198060"/>
              <a:gd name="connsiteY3" fmla="*/ 3072005 h 3650200"/>
              <a:gd name="connsiteX4" fmla="*/ 2532040 w 4198060"/>
              <a:gd name="connsiteY4" fmla="*/ 3650200 h 3650200"/>
              <a:gd name="connsiteX5" fmla="*/ 0 w 4198060"/>
              <a:gd name="connsiteY5" fmla="*/ 1118160 h 3650200"/>
              <a:gd name="connsiteX6" fmla="*/ 198981 w 4198060"/>
              <a:gd name="connsiteY6" fmla="*/ 132576 h 365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8060" h="3650200">
                <a:moveTo>
                  <a:pt x="262846" y="0"/>
                </a:moveTo>
                <a:lnTo>
                  <a:pt x="4198060" y="0"/>
                </a:lnTo>
                <a:lnTo>
                  <a:pt x="4198060" y="3021648"/>
                </a:lnTo>
                <a:lnTo>
                  <a:pt x="4142653" y="3072005"/>
                </a:lnTo>
                <a:cubicBezTo>
                  <a:pt x="3704967" y="3433216"/>
                  <a:pt x="3143843" y="3650200"/>
                  <a:pt x="2532040" y="3650200"/>
                </a:cubicBezTo>
                <a:cubicBezTo>
                  <a:pt x="1133633" y="3650200"/>
                  <a:pt x="0" y="2516567"/>
                  <a:pt x="0" y="1118160"/>
                </a:cubicBezTo>
                <a:cubicBezTo>
                  <a:pt x="0" y="768558"/>
                  <a:pt x="70852" y="435505"/>
                  <a:pt x="198981" y="132576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2B7592FE-10D1-4664-B623-353F47C8DF7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8132" y="4032250"/>
            <a:ext cx="3303868" cy="2825750"/>
          </a:xfrm>
          <a:custGeom>
            <a:avLst/>
            <a:gdLst>
              <a:gd name="connsiteX0" fmla="*/ 1888600 w 3303868"/>
              <a:gd name="connsiteY0" fmla="*/ 0 h 2825750"/>
              <a:gd name="connsiteX1" fmla="*/ 3224042 w 3303868"/>
              <a:gd name="connsiteY1" fmla="*/ 553158 h 2825750"/>
              <a:gd name="connsiteX2" fmla="*/ 3303868 w 3303868"/>
              <a:gd name="connsiteY2" fmla="*/ 640989 h 2825750"/>
              <a:gd name="connsiteX3" fmla="*/ 3303868 w 3303868"/>
              <a:gd name="connsiteY3" fmla="*/ 2825750 h 2825750"/>
              <a:gd name="connsiteX4" fmla="*/ 250380 w 3303868"/>
              <a:gd name="connsiteY4" fmla="*/ 2825750 h 2825750"/>
              <a:gd name="connsiteX5" fmla="*/ 227944 w 3303868"/>
              <a:gd name="connsiteY5" fmla="*/ 2788819 h 2825750"/>
              <a:gd name="connsiteX6" fmla="*/ 0 w 3303868"/>
              <a:gd name="connsiteY6" fmla="*/ 1888600 h 2825750"/>
              <a:gd name="connsiteX7" fmla="*/ 1888600 w 3303868"/>
              <a:gd name="connsiteY7" fmla="*/ 0 h 282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3868" h="2825750">
                <a:moveTo>
                  <a:pt x="1888600" y="0"/>
                </a:moveTo>
                <a:cubicBezTo>
                  <a:pt x="2410123" y="0"/>
                  <a:pt x="2882273" y="211389"/>
                  <a:pt x="3224042" y="553158"/>
                </a:cubicBezTo>
                <a:lnTo>
                  <a:pt x="3303868" y="640989"/>
                </a:lnTo>
                <a:lnTo>
                  <a:pt x="3303868" y="2825750"/>
                </a:lnTo>
                <a:lnTo>
                  <a:pt x="250380" y="2825750"/>
                </a:lnTo>
                <a:lnTo>
                  <a:pt x="227944" y="2788819"/>
                </a:lnTo>
                <a:cubicBezTo>
                  <a:pt x="82574" y="2521217"/>
                  <a:pt x="0" y="2214552"/>
                  <a:pt x="0" y="1888600"/>
                </a:cubicBezTo>
                <a:cubicBezTo>
                  <a:pt x="0" y="845555"/>
                  <a:pt x="845555" y="0"/>
                  <a:pt x="1888600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E6D5F9-8094-4AC1-A026-7B9B8E776C1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/>
        </p:blipFill>
        <p:spPr>
          <a:xfrm>
            <a:off x="5567481" y="2665184"/>
            <a:ext cx="3485607" cy="3485607"/>
          </a:xfrm>
          <a:custGeom>
            <a:avLst/>
            <a:gdLst>
              <a:gd name="connsiteX0" fmla="*/ 1440180 w 2880360"/>
              <a:gd name="connsiteY0" fmla="*/ 0 h 2880360"/>
              <a:gd name="connsiteX1" fmla="*/ 2880360 w 2880360"/>
              <a:gd name="connsiteY1" fmla="*/ 1440180 h 2880360"/>
              <a:gd name="connsiteX2" fmla="*/ 1440180 w 2880360"/>
              <a:gd name="connsiteY2" fmla="*/ 2880360 h 2880360"/>
              <a:gd name="connsiteX3" fmla="*/ 0 w 2880360"/>
              <a:gd name="connsiteY3" fmla="*/ 1440180 h 2880360"/>
              <a:gd name="connsiteX4" fmla="*/ 1440180 w 2880360"/>
              <a:gd name="connsiteY4" fmla="*/ 0 h 288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9" r="7821" b="1"/>
          <a:stretch/>
        </p:blipFill>
        <p:spPr bwMode="auto">
          <a:xfrm>
            <a:off x="8160603" y="2"/>
            <a:ext cx="4034316" cy="3486455"/>
          </a:xfrm>
          <a:custGeom>
            <a:avLst/>
            <a:gdLst>
              <a:gd name="connsiteX0" fmla="*/ 280681 w 4034316"/>
              <a:gd name="connsiteY0" fmla="*/ 0 h 3486455"/>
              <a:gd name="connsiteX1" fmla="*/ 4034316 w 4034316"/>
              <a:gd name="connsiteY1" fmla="*/ 0 h 3486455"/>
              <a:gd name="connsiteX2" fmla="*/ 4034316 w 4034316"/>
              <a:gd name="connsiteY2" fmla="*/ 2800630 h 3486455"/>
              <a:gd name="connsiteX3" fmla="*/ 3874752 w 4034316"/>
              <a:gd name="connsiteY3" fmla="*/ 2945652 h 3486455"/>
              <a:gd name="connsiteX4" fmla="*/ 2368296 w 4034316"/>
              <a:gd name="connsiteY4" fmla="*/ 3486455 h 3486455"/>
              <a:gd name="connsiteX5" fmla="*/ 0 w 4034316"/>
              <a:gd name="connsiteY5" fmla="*/ 1118159 h 3486455"/>
              <a:gd name="connsiteX6" fmla="*/ 186113 w 4034316"/>
              <a:gd name="connsiteY6" fmla="*/ 196311 h 3486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34316" h="3486455">
                <a:moveTo>
                  <a:pt x="280681" y="0"/>
                </a:moveTo>
                <a:lnTo>
                  <a:pt x="4034316" y="0"/>
                </a:lnTo>
                <a:lnTo>
                  <a:pt x="4034316" y="2800630"/>
                </a:lnTo>
                <a:lnTo>
                  <a:pt x="3874752" y="2945652"/>
                </a:lnTo>
                <a:cubicBezTo>
                  <a:pt x="3465371" y="3283503"/>
                  <a:pt x="2940535" y="3486455"/>
                  <a:pt x="2368296" y="3486455"/>
                </a:cubicBezTo>
                <a:cubicBezTo>
                  <a:pt x="1060322" y="3486455"/>
                  <a:pt x="0" y="2426133"/>
                  <a:pt x="0" y="1118159"/>
                </a:cubicBezTo>
                <a:cubicBezTo>
                  <a:pt x="0" y="791166"/>
                  <a:pt x="66270" y="479650"/>
                  <a:pt x="186113" y="19631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7" r="13779"/>
          <a:stretch/>
        </p:blipFill>
        <p:spPr bwMode="auto">
          <a:xfrm>
            <a:off x="9053088" y="4197217"/>
            <a:ext cx="3138912" cy="2660795"/>
          </a:xfrm>
          <a:custGeom>
            <a:avLst/>
            <a:gdLst>
              <a:gd name="connsiteX0" fmla="*/ 1723644 w 3138912"/>
              <a:gd name="connsiteY0" fmla="*/ 0 h 2660795"/>
              <a:gd name="connsiteX1" fmla="*/ 3053691 w 3138912"/>
              <a:gd name="connsiteY1" fmla="*/ 627247 h 2660795"/>
              <a:gd name="connsiteX2" fmla="*/ 3138912 w 3138912"/>
              <a:gd name="connsiteY2" fmla="*/ 741211 h 2660795"/>
              <a:gd name="connsiteX3" fmla="*/ 3138912 w 3138912"/>
              <a:gd name="connsiteY3" fmla="*/ 2660795 h 2660795"/>
              <a:gd name="connsiteX4" fmla="*/ 278239 w 3138912"/>
              <a:gd name="connsiteY4" fmla="*/ 2660795 h 2660795"/>
              <a:gd name="connsiteX5" fmla="*/ 208035 w 3138912"/>
              <a:gd name="connsiteY5" fmla="*/ 2545235 h 2660795"/>
              <a:gd name="connsiteX6" fmla="*/ 0 w 3138912"/>
              <a:gd name="connsiteY6" fmla="*/ 1723644 h 2660795"/>
              <a:gd name="connsiteX7" fmla="*/ 1723644 w 3138912"/>
              <a:gd name="connsiteY7" fmla="*/ 0 h 266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38912" h="2660795">
                <a:moveTo>
                  <a:pt x="1723644" y="0"/>
                </a:moveTo>
                <a:cubicBezTo>
                  <a:pt x="2259111" y="0"/>
                  <a:pt x="2737550" y="244172"/>
                  <a:pt x="3053691" y="627247"/>
                </a:cubicBezTo>
                <a:lnTo>
                  <a:pt x="3138912" y="741211"/>
                </a:lnTo>
                <a:lnTo>
                  <a:pt x="3138912" y="2660795"/>
                </a:lnTo>
                <a:lnTo>
                  <a:pt x="278239" y="2660795"/>
                </a:lnTo>
                <a:lnTo>
                  <a:pt x="208035" y="2545235"/>
                </a:lnTo>
                <a:cubicBezTo>
                  <a:pt x="75362" y="2301006"/>
                  <a:pt x="0" y="2021126"/>
                  <a:pt x="0" y="1723644"/>
                </a:cubicBezTo>
                <a:cubicBezTo>
                  <a:pt x="0" y="771702"/>
                  <a:pt x="771702" y="0"/>
                  <a:pt x="172364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1098" y="1396289"/>
            <a:ext cx="5712824" cy="1325563"/>
          </a:xfrm>
        </p:spPr>
        <p:txBody>
          <a:bodyPr>
            <a:normAutofit/>
          </a:bodyPr>
          <a:lstStyle/>
          <a:p>
            <a:r>
              <a:rPr lang="en-US"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543" y="2871982"/>
            <a:ext cx="4558309" cy="31816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i="1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>
              <a:buNone/>
            </a:pPr>
            <a:endParaRPr lang="en-US" sz="1800" i="1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947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2DC35FA-22EB-4B94-B45C-2500EFDA6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354584-C2DC-4E1C-9192-512E1D957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720BA6-768C-44BF-AD21-12DF34DFF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aka.ms/N44not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 algn="r">
              <a:buNone/>
            </a:pPr>
            <a:endParaRPr lang="en-US" b="1" dirty="0"/>
          </a:p>
          <a:p>
            <a:pPr marL="0" indent="0" algn="r">
              <a:buNone/>
            </a:pPr>
            <a:r>
              <a:rPr lang="en-US" b="1" dirty="0"/>
              <a:t>docs.microsoft.com/dotnet/core/tools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34CFD40-FF82-41B7-B348-A9D6E1EF5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4960" y="1825625"/>
            <a:ext cx="595884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picture containing indoor, object&#10;&#10;Description generated with high confidence">
            <a:extLst>
              <a:ext uri="{FF2B5EF4-FFF2-40B4-BE49-F238E27FC236}">
                <a16:creationId xmlns:a16="http://schemas.microsoft.com/office/drawing/2014/main" id="{CD03B99F-532A-4D3B-BCE0-AD181E37FC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260" y="2308021"/>
            <a:ext cx="3386546" cy="33865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4B7060-1A67-4B81-B5A1-3D509E5D30BF}"/>
              </a:ext>
            </a:extLst>
          </p:cNvPr>
          <p:cNvSpPr txBox="1"/>
          <p:nvPr/>
        </p:nvSpPr>
        <p:spPr>
          <a:xfrm>
            <a:off x="939800" y="5935960"/>
            <a:ext cx="449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@</a:t>
            </a:r>
            <a:r>
              <a:rPr lang="en-US" sz="2400" b="1" dirty="0" err="1"/>
              <a:t>Scott_Addie</a:t>
            </a:r>
            <a:endParaRPr lang="en-US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2B3930-38EF-4F41-9189-BD2F1325CC7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314" y="5889198"/>
            <a:ext cx="682893" cy="55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4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CLI overview</a:t>
            </a:r>
          </a:p>
          <a:p>
            <a:r>
              <a:rPr lang="en-US" sz="2400" dirty="0"/>
              <a:t>Frequently used commands</a:t>
            </a:r>
          </a:p>
          <a:p>
            <a:r>
              <a:rPr lang="en-US" sz="2400" dirty="0"/>
              <a:t>VS Code integration</a:t>
            </a:r>
          </a:p>
          <a:p>
            <a:r>
              <a:rPr lang="en-US" sz="2400" dirty="0"/>
              <a:t>VSTS integration</a:t>
            </a:r>
          </a:p>
          <a:p>
            <a:r>
              <a:rPr lang="en-US" sz="2400" dirty="0"/>
              <a:t>Template creation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396A9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US"/>
              <a:t>What is the .NET Core CLI?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0A03C7-98F2-4D83-8E01-B0A20FA53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9" y="2278173"/>
            <a:ext cx="6467867" cy="3450613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Chassis on which tooling is built</a:t>
            </a:r>
          </a:p>
          <a:p>
            <a:r>
              <a:rPr lang="en-US" sz="2400" dirty="0"/>
              <a:t>Makes command line 1</a:t>
            </a:r>
            <a:r>
              <a:rPr lang="en-US" sz="2400" baseline="30000" dirty="0"/>
              <a:t>st</a:t>
            </a:r>
            <a:r>
              <a:rPr lang="en-US" sz="2400" dirty="0"/>
              <a:t> class citizen</a:t>
            </a:r>
          </a:p>
          <a:p>
            <a:r>
              <a:rPr lang="en-US" sz="2400" dirty="0"/>
              <a:t>Works everywhere</a:t>
            </a:r>
          </a:p>
          <a:p>
            <a:r>
              <a:rPr lang="en-US" sz="2400" dirty="0"/>
              <a:t>Side-by-side installs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15" name="Picture 2" descr="http://files.softicons.com/download/system-icons/windows-8-metro-icons-by-dakirby309/png/512x512/Folders%20&amp;%20OS/Linux.png">
            <a:extLst>
              <a:ext uri="{FF2B5EF4-FFF2-40B4-BE49-F238E27FC236}">
                <a16:creationId xmlns:a16="http://schemas.microsoft.com/office/drawing/2014/main" id="{A23FE35C-28F2-4087-8FF9-9623579BF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431" y="3111156"/>
            <a:ext cx="685261" cy="67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B4CD500-5EFC-4540-94D0-F1B201B32B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4039" y="3111156"/>
            <a:ext cx="522593" cy="615273"/>
          </a:xfrm>
          <a:prstGeom prst="rect">
            <a:avLst/>
          </a:prstGeom>
        </p:spPr>
      </p:pic>
      <p:pic>
        <p:nvPicPr>
          <p:cNvPr id="23" name="Picture 6" descr="C:\temp\WinAzure_rgb_Wht_S.png">
            <a:extLst>
              <a:ext uri="{FF2B5EF4-FFF2-40B4-BE49-F238E27FC236}">
                <a16:creationId xmlns:a16="http://schemas.microsoft.com/office/drawing/2014/main" id="{F3AEF8E2-B734-4474-BF32-D3A106BA40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" t="15460" r="80628" b="15496"/>
          <a:stretch/>
        </p:blipFill>
        <p:spPr bwMode="auto">
          <a:xfrm>
            <a:off x="8980846" y="3111156"/>
            <a:ext cx="685261" cy="69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163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device, gauge&#10;&#10;Description generated with high confidence">
            <a:extLst>
              <a:ext uri="{FF2B5EF4-FFF2-40B4-BE49-F238E27FC236}">
                <a16:creationId xmlns:a16="http://schemas.microsoft.com/office/drawing/2014/main" id="{7C161F73-CAB5-41B9-AAE3-A88389E1DC22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0046" y="3522905"/>
            <a:ext cx="4923754" cy="3309695"/>
          </a:xfrm>
          <a:prstGeom prst="rect">
            <a:avLst/>
          </a:prstGeom>
        </p:spPr>
      </p:pic>
      <p:pic>
        <p:nvPicPr>
          <p:cNvPr id="21" name="Picture 20" descr="A picture containing device, red&#10;&#10;Description generated with very high confidence">
            <a:extLst>
              <a:ext uri="{FF2B5EF4-FFF2-40B4-BE49-F238E27FC236}">
                <a16:creationId xmlns:a16="http://schemas.microsoft.com/office/drawing/2014/main" id="{57AD2DC8-4304-46D1-93A3-AE2459F7E90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533" y="1036330"/>
            <a:ext cx="4538779" cy="32475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94D111-6A7C-4BE8-ACAA-678197CD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abstraction below comfort zone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0E78D-879C-418D-9572-A93E72EB7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6C719C0-9A6F-4D5D-ADA8-523D64F380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335263"/>
              </p:ext>
            </p:extLst>
          </p:nvPr>
        </p:nvGraphicFramePr>
        <p:xfrm>
          <a:off x="838200" y="2037807"/>
          <a:ext cx="5499463" cy="36314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979FC5E-52CD-4D86-8B11-884A083D57DC}"/>
              </a:ext>
            </a:extLst>
          </p:cNvPr>
          <p:cNvCxnSpPr>
            <a:cxnSpLocks/>
          </p:cNvCxnSpPr>
          <p:nvPr/>
        </p:nvCxnSpPr>
        <p:spPr>
          <a:xfrm>
            <a:off x="769621" y="3853544"/>
            <a:ext cx="10515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074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8E89D5E-1885-4160-AC77-CC471DD1D0D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50D2BD1-98F9-412D-905B-3A843EF4078B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Command structure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ACE521B5-ECE1-4913-AA20-6671A019C4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6292422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173D37C3-D68D-42A3-AB22-20C2CAC31178}"/>
              </a:ext>
            </a:extLst>
          </p:cNvPr>
          <p:cNvSpPr/>
          <p:nvPr/>
        </p:nvSpPr>
        <p:spPr>
          <a:xfrm>
            <a:off x="8061847" y="2971800"/>
            <a:ext cx="705394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5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3207CC6-EAA1-4BFF-A48A-DECAD897271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">
            <a:extLst>
              <a:ext uri="{FF2B5EF4-FFF2-40B4-BE49-F238E27FC236}">
                <a16:creationId xmlns:a16="http://schemas.microsoft.com/office/drawing/2014/main" id="{B234A3DD-923D-4166-8B19-7DD589908C6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16">
            <a:extLst>
              <a:ext uri="{FF2B5EF4-FFF2-40B4-BE49-F238E27FC236}">
                <a16:creationId xmlns:a16="http://schemas.microsoft.com/office/drawing/2014/main" id="{F6ACA5AC-3C5D-4994-B40F-FC8349E4D6F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1" y="2600324"/>
            <a:ext cx="6405753" cy="3277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672" y="1300450"/>
            <a:ext cx="4167376" cy="115552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Frequently used commands</a:t>
            </a:r>
            <a:endParaRPr lang="en-US" sz="2000" b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048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Integration with VS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Consistent experience on all platforms</a:t>
            </a:r>
          </a:p>
          <a:p>
            <a:r>
              <a:rPr lang="en-US" sz="2400" dirty="0"/>
              <a:t>Extensions:</a:t>
            </a:r>
          </a:p>
          <a:p>
            <a:pPr lvl="1"/>
            <a:r>
              <a:rPr lang="en-US" sz="2000" dirty="0"/>
              <a:t>C# (</a:t>
            </a:r>
            <a:r>
              <a:rPr lang="en-US" sz="2000" dirty="0" err="1"/>
              <a:t>OmniSharp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Azure CLI Tools</a:t>
            </a:r>
          </a:p>
          <a:p>
            <a:r>
              <a:rPr lang="en-US" sz="2400" dirty="0"/>
              <a:t>Use with…</a:t>
            </a:r>
          </a:p>
          <a:p>
            <a:pPr lvl="1"/>
            <a:r>
              <a:rPr lang="en-US" sz="2000" dirty="0"/>
              <a:t>Command Palette</a:t>
            </a:r>
          </a:p>
          <a:p>
            <a:pPr lvl="1"/>
            <a:r>
              <a:rPr lang="en-US" sz="2000" dirty="0"/>
              <a:t>Integrated Terminal</a:t>
            </a:r>
          </a:p>
          <a:p>
            <a:pPr lvl="1"/>
            <a:r>
              <a:rPr lang="en-US" sz="2000" dirty="0"/>
              <a:t>Tasks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531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4965EAE-E41A-435F-B993-07E824B6C97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0"/>
            <a:ext cx="7539895" cy="6858000"/>
          </a:xfrm>
          <a:custGeom>
            <a:avLst/>
            <a:gdLst>
              <a:gd name="connsiteX0" fmla="*/ 7539895 w 7539895"/>
              <a:gd name="connsiteY0" fmla="*/ 6858000 h 6858000"/>
              <a:gd name="connsiteX1" fmla="*/ 0 w 7539895"/>
              <a:gd name="connsiteY1" fmla="*/ 6858000 h 6858000"/>
              <a:gd name="connsiteX2" fmla="*/ 0 w 7539895"/>
              <a:gd name="connsiteY2" fmla="*/ 0 h 6858000"/>
              <a:gd name="connsiteX3" fmla="*/ 4363741 w 753989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39895" h="6858000">
                <a:moveTo>
                  <a:pt x="753989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436374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52F8994-E6D4-4311-9548-C3607BC4364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7092985" cy="6858000"/>
          </a:xfrm>
          <a:custGeom>
            <a:avLst/>
            <a:gdLst>
              <a:gd name="connsiteX0" fmla="*/ 7092985 w 7092985"/>
              <a:gd name="connsiteY0" fmla="*/ 6858000 h 6858000"/>
              <a:gd name="connsiteX1" fmla="*/ 0 w 7092985"/>
              <a:gd name="connsiteY1" fmla="*/ 6858000 h 6858000"/>
              <a:gd name="connsiteX2" fmla="*/ 0 w 7092985"/>
              <a:gd name="connsiteY2" fmla="*/ 0 h 6858000"/>
              <a:gd name="connsiteX3" fmla="*/ 3916831 w 7092985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92985" h="6858000">
                <a:moveTo>
                  <a:pt x="7092985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3916831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AAF6E53-C7E3-404C-8C15-A04C67BE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5529943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VS Code DEMO</a:t>
            </a:r>
          </a:p>
        </p:txBody>
      </p:sp>
      <p:sp>
        <p:nvSpPr>
          <p:cNvPr id="21" name="Content Placeholder 18">
            <a:extLst>
              <a:ext uri="{FF2B5EF4-FFF2-40B4-BE49-F238E27FC236}">
                <a16:creationId xmlns:a16="http://schemas.microsoft.com/office/drawing/2014/main" id="{74E7A070-D35D-4F51-A17C-F0F85E45F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8169" cy="3399518"/>
          </a:xfrm>
        </p:spPr>
        <p:txBody>
          <a:bodyPr>
            <a:normAutofit/>
          </a:bodyPr>
          <a:lstStyle/>
          <a:p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17" name="Content Placeholder 10">
            <a:extLst>
              <a:ext uri="{FF2B5EF4-FFF2-40B4-BE49-F238E27FC236}">
                <a16:creationId xmlns:a16="http://schemas.microsoft.com/office/drawing/2014/main" id="{65A7D466-8CEF-4FDA-864F-09BC3FFAA2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3499" y="2016769"/>
            <a:ext cx="2835804" cy="282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550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70B121-56F4-4848-B38B-182089D909F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72A2C9-F3CA-4216-8BAD-FA4C970C3C4E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Integration with VSTS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CI / CD pipeline</a:t>
            </a:r>
          </a:p>
          <a:p>
            <a:pPr lvl="1"/>
            <a:r>
              <a:rPr lang="en-US" sz="2000" dirty="0"/>
              <a:t>Build definitions</a:t>
            </a:r>
          </a:p>
          <a:p>
            <a:pPr lvl="1"/>
            <a:r>
              <a:rPr lang="en-US" sz="2000" dirty="0"/>
              <a:t>Release definitions</a:t>
            </a:r>
          </a:p>
          <a:p>
            <a:r>
              <a:rPr lang="en-US" sz="2400" dirty="0"/>
              <a:t>CLI knowledge needed for advanced cases</a:t>
            </a:r>
          </a:p>
        </p:txBody>
      </p:sp>
    </p:spTree>
    <p:extLst>
      <p:ext uri="{BB962C8B-B14F-4D97-AF65-F5344CB8AC3E}">
        <p14:creationId xmlns:p14="http://schemas.microsoft.com/office/powerpoint/2010/main" val="136002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4480</TotalTime>
  <Words>345</Words>
  <Application>Microsoft Office PowerPoint</Application>
  <PresentationFormat>Widescreen</PresentationFormat>
  <Paragraphs>95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1</vt:i4>
      </vt:variant>
    </vt:vector>
  </HeadingPairs>
  <TitlesOfParts>
    <vt:vector size="25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&gt; dotnet tour|</vt:lpstr>
      <vt:lpstr>Agenda</vt:lpstr>
      <vt:lpstr>What is the .NET Core CLI?</vt:lpstr>
      <vt:lpstr>Learn abstraction below comfort zone</vt:lpstr>
      <vt:lpstr>Command structure</vt:lpstr>
      <vt:lpstr>DEMO</vt:lpstr>
      <vt:lpstr>Integration with VS Code</vt:lpstr>
      <vt:lpstr>VS Code DEMO</vt:lpstr>
      <vt:lpstr>Integration with VSTS</vt:lpstr>
      <vt:lpstr>VSTS DEMO</vt:lpstr>
      <vt:lpstr>Creation of templates</vt:lpstr>
      <vt:lpstr>DEMO</vt:lpstr>
      <vt:lpstr>Build with Microsoft Tech</vt:lpstr>
      <vt:lpstr>Thank you!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Tour de .NET Core CLI</dc:title>
  <dc:creator>Scott Addie</dc:creator>
  <cp:keywords>.NET Core, ASP.NET Core, Visual Studio Code</cp:keywords>
  <cp:lastModifiedBy>Scott Addie</cp:lastModifiedBy>
  <cp:revision>998</cp:revision>
  <dcterms:created xsi:type="dcterms:W3CDTF">2016-07-13T16:00:36Z</dcterms:created>
  <dcterms:modified xsi:type="dcterms:W3CDTF">2018-03-18T02:48:43Z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