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33"/>
  </p:notesMasterIdLst>
  <p:sldIdLst>
    <p:sldId id="256" r:id="rId2"/>
    <p:sldId id="312" r:id="rId3"/>
    <p:sldId id="285" r:id="rId4"/>
    <p:sldId id="311" r:id="rId5"/>
    <p:sldId id="313" r:id="rId6"/>
    <p:sldId id="315" r:id="rId7"/>
    <p:sldId id="316" r:id="rId8"/>
    <p:sldId id="290" r:id="rId9"/>
    <p:sldId id="291" r:id="rId10"/>
    <p:sldId id="296" r:id="rId11"/>
    <p:sldId id="297" r:id="rId12"/>
    <p:sldId id="298" r:id="rId13"/>
    <p:sldId id="287" r:id="rId14"/>
    <p:sldId id="293" r:id="rId15"/>
    <p:sldId id="300" r:id="rId16"/>
    <p:sldId id="301" r:id="rId17"/>
    <p:sldId id="319" r:id="rId18"/>
    <p:sldId id="303" r:id="rId19"/>
    <p:sldId id="302" r:id="rId20"/>
    <p:sldId id="292" r:id="rId21"/>
    <p:sldId id="295" r:id="rId22"/>
    <p:sldId id="299" r:id="rId23"/>
    <p:sldId id="304" r:id="rId24"/>
    <p:sldId id="305" r:id="rId25"/>
    <p:sldId id="306" r:id="rId26"/>
    <p:sldId id="307" r:id="rId27"/>
    <p:sldId id="308" r:id="rId28"/>
    <p:sldId id="309" r:id="rId29"/>
    <p:sldId id="289" r:id="rId30"/>
    <p:sldId id="317" r:id="rId31"/>
    <p:sldId id="31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>
        <p:scale>
          <a:sx n="60" d="100"/>
          <a:sy n="60" d="100"/>
        </p:scale>
        <p:origin x="842" y="3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477" y="1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24BE-8A14-406C-93AE-FEDF4702362B}" type="datetimeFigureOut">
              <a:rPr lang="en-US" smtClean="0"/>
              <a:t>6/12/2016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FDA5-6DC3-4FE0-BF42-6D07B5EE4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1.0 release on 4/14/16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6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7A7-D1E9-49FE-B288-75D755D02F1B}" type="datetime1">
              <a:rPr lang="en-US" smtClean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A9-CCEE-4E49-AF50-9A9178C093F5}" type="datetime1">
              <a:rPr lang="en-US" smtClean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7F5-B2E5-489A-976D-734D7F853DE3}" type="datetime1">
              <a:rPr lang="en-US" smtClean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727-5F18-4B62-81B5-C092F8CCA971}" type="datetime1">
              <a:rPr lang="en-US" smtClean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96D5-BBCA-4EE5-AC34-2F838BA68892}" type="datetime1">
              <a:rPr lang="en-US" smtClean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94A-105F-4330-BE78-40BFD5E05FF3}" type="datetime1">
              <a:rPr lang="en-US" smtClean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B467-0635-440B-9BC4-DA322DD73B70}" type="datetime1">
              <a:rPr lang="en-US" smtClean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D92D-E3A5-4B10-B1FC-D041F161170C}" type="datetime1">
              <a:rPr lang="en-US" smtClean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8EA-D952-4AE1-A6E7-E6731635F9D2}" type="datetime1">
              <a:rPr lang="en-US" smtClean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A52-9E14-487A-A3FB-E00D36231CE7}" type="datetime1">
              <a:rPr lang="en-US" smtClean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72F-91C6-447B-8CFD-10CC50FBFEAC}" type="datetime1">
              <a:rPr lang="en-US" smtClean="0"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A931-94B6-4C88-A7AC-0B43FAFFEEC1}" type="datetime1">
              <a:rPr lang="en-US" smtClean="0"/>
              <a:t>6/12/2016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C6B2-4719-4EFD-BB2D-A2C62F0625B7}" type="datetime1">
              <a:rPr lang="en-US" smtClean="0"/>
              <a:t>6/12/2016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54B-2176-4BC1-BC54-F80551EDB034}" type="datetime1">
              <a:rPr lang="en-US" smtClean="0"/>
              <a:t>6/12/2016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BE7C-717C-4AB2-A881-24835FA94B24}" type="datetime1">
              <a:rPr lang="en-US" smtClean="0"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C3D-17A3-49F5-8381-0500C8735BF2}" type="datetime1">
              <a:rPr lang="en-US" smtClean="0"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21-EA8F-4F92-87B7-59E96BBC3974}" type="datetime1">
              <a:rPr lang="en-US" smtClean="0"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schemastore.org/json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finitelyTyped/DefinitelyTyped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pings/typing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electron.atom.i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sp.net/en/latest/client-side/index.html" TargetMode="External"/><Relationship Id="rId7" Type="http://schemas.openxmlformats.org/officeDocument/2006/relationships/hyperlink" Target="https://github.com/jrieken/es6-vscode-sample" TargetMode="External"/><Relationship Id="rId2" Type="http://schemas.openxmlformats.org/officeDocument/2006/relationships/hyperlink" Target="https://channel9.msdn.com/Events/Build/2016/B88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github.com/Microsoft/vscode" TargetMode="External"/><Relationship Id="rId4" Type="http://schemas.openxmlformats.org/officeDocument/2006/relationships/hyperlink" Target="https://code.visualstudio.com/Docs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github.com/scottaddie/slide-decks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tcrn.ch/1PwSw1r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arketplace.visualstudio.com/vs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to JavaScript Tooling in Visual Studio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661" y="1454192"/>
            <a:ext cx="950342" cy="950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592" y="4587073"/>
            <a:ext cx="1738411" cy="7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launch.json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1035343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settings.json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3690342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tasks.json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723678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Schema Support</a:t>
            </a:r>
            <a:br>
              <a:rPr lang="en-US" dirty="0"/>
            </a:br>
            <a:r>
              <a:rPr lang="en-US" sz="2000" dirty="0">
                <a:hlinkClick r:id="rId2"/>
              </a:rPr>
              <a:t>schemastore.org/</a:t>
            </a:r>
            <a:r>
              <a:rPr lang="en-US" sz="2000" dirty="0" err="1">
                <a:hlinkClick r:id="rId2"/>
              </a:rPr>
              <a:t>json</a:t>
            </a:r>
            <a:r>
              <a:rPr lang="en-US" sz="2000" dirty="0">
                <a:hlinkClick r:id="rId2"/>
              </a:rPr>
              <a:t>/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3" y="1676400"/>
            <a:ext cx="11728894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package.json Schema Support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37370" y="2116397"/>
            <a:ext cx="4984542" cy="27826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349" y="2248688"/>
            <a:ext cx="3381375" cy="34385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/ Framework IntelliSense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Reliance on type definitions</a:t>
            </a:r>
          </a:p>
          <a:p>
            <a:pPr lvl="1"/>
            <a:r>
              <a:rPr lang="en-US" b="1" dirty="0"/>
              <a:t>Deprecated: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TSD</a:t>
            </a:r>
            <a:endParaRPr lang="en-US" dirty="0"/>
          </a:p>
          <a:p>
            <a:pPr lvl="1"/>
            <a:r>
              <a:rPr lang="en-US" b="1" dirty="0"/>
              <a:t>Now: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Typings</a:t>
            </a:r>
            <a:endParaRPr lang="en-US" dirty="0"/>
          </a:p>
          <a:p>
            <a:endParaRPr lang="en-US" b="1" dirty="0"/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npm install –g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typings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*.d.ts files provide metadata to editor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angular.d.ts, jquery.d.ts,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47079" cy="1320800"/>
          </a:xfrm>
        </p:spPr>
        <p:txBody>
          <a:bodyPr/>
          <a:lstStyle/>
          <a:p>
            <a:r>
              <a:rPr lang="en-US" dirty="0"/>
              <a:t>Enable IntelliSense via </a:t>
            </a:r>
            <a:r>
              <a:rPr lang="en-US" b="1" dirty="0" err="1"/>
              <a:t>tsd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4707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IntelliSense via </a:t>
            </a:r>
            <a:r>
              <a:rPr lang="en-US" b="1" dirty="0" err="1"/>
              <a:t>typings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323856"/>
            <a:ext cx="12011025" cy="23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5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…or Enable IntelliSense via Editor</a:t>
            </a:r>
            <a:br>
              <a:rPr lang="en-US" dirty="0"/>
            </a:br>
            <a:r>
              <a:rPr lang="en-US" sz="2000" dirty="0"/>
              <a:t>v0.10.9 and below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633537"/>
            <a:ext cx="109442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IntelliSense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8164"/>
            <a:ext cx="9233535" cy="50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on April 29, 2015 at </a:t>
            </a:r>
            <a:r>
              <a:rPr lang="en-US" b="1" spc="-100" dirty="0"/>
              <a:t>//</a:t>
            </a:r>
            <a:r>
              <a:rPr lang="en-US" b="1" dirty="0"/>
              <a:t>Build/</a:t>
            </a:r>
            <a:r>
              <a:rPr lang="en-US" dirty="0"/>
              <a:t> conference</a:t>
            </a:r>
          </a:p>
          <a:p>
            <a:r>
              <a:rPr lang="en-US" dirty="0"/>
              <a:t>Current = v1.2.0</a:t>
            </a:r>
          </a:p>
          <a:p>
            <a:r>
              <a:rPr lang="en-US" dirty="0"/>
              <a:t>Free product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Microsoft’s 1</a:t>
            </a:r>
            <a:r>
              <a:rPr lang="en-US" baseline="30000" dirty="0"/>
              <a:t>st</a:t>
            </a:r>
            <a:r>
              <a:rPr lang="en-US" dirty="0"/>
              <a:t> cross-platform code editor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17789" y="4883886"/>
            <a:ext cx="3986665" cy="1280985"/>
            <a:chOff x="1159476" y="5307443"/>
            <a:chExt cx="3986665" cy="12809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76" y="5307443"/>
              <a:ext cx="1280984" cy="128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065" y="5307444"/>
              <a:ext cx="1067487" cy="128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157" y="5307443"/>
              <a:ext cx="1280984" cy="1280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32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    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Enabling </a:t>
            </a:r>
            <a:r>
              <a:rPr lang="en-US" dirty="0" err="1"/>
              <a:t>CommonJS</a:t>
            </a:r>
            <a:r>
              <a:rPr lang="en-US" dirty="0"/>
              <a:t> &amp; </a:t>
            </a:r>
            <a:r>
              <a:rPr lang="en-US" dirty="0" err="1"/>
              <a:t>Webpack</a:t>
            </a:r>
            <a:r>
              <a:rPr lang="en-US" dirty="0"/>
              <a:t>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8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576" y="2766373"/>
            <a:ext cx="3256202" cy="10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Task Runners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Command Palette</a:t>
            </a:r>
          </a:p>
          <a:p>
            <a:pPr lvl="1"/>
            <a:r>
              <a:rPr lang="en-US" dirty="0"/>
              <a:t>Discoverable</a:t>
            </a:r>
          </a:p>
          <a:p>
            <a:pPr lvl="1"/>
            <a:r>
              <a:rPr lang="en-US" dirty="0"/>
              <a:t>Launchable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support for: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Jake</a:t>
            </a:r>
          </a:p>
          <a:p>
            <a:pPr lvl="1"/>
            <a:endParaRPr lang="en-US" dirty="0"/>
          </a:p>
          <a:p>
            <a:r>
              <a:rPr lang="en-US" dirty="0"/>
              <a:t>Terminate running tasks:</a:t>
            </a:r>
          </a:p>
          <a:p>
            <a:pPr lvl="1"/>
            <a:r>
              <a:rPr lang="en-US" b="1" dirty="0"/>
              <a:t>&gt;</a:t>
            </a:r>
            <a:r>
              <a:rPr lang="en-US" dirty="0"/>
              <a:t>Tasks: Terminate Running Task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444" y="160527"/>
            <a:ext cx="6486525" cy="6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 rot="20872969">
            <a:off x="3171670" y="1731600"/>
            <a:ext cx="5023471" cy="64144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&gt;</a:t>
            </a:r>
            <a:r>
              <a:rPr lang="en-US" dirty="0"/>
              <a:t>Tasks: Run Task</a:t>
            </a:r>
          </a:p>
        </p:txBody>
      </p:sp>
      <p:sp>
        <p:nvSpPr>
          <p:cNvPr id="7" name="Rectangle 6"/>
          <p:cNvSpPr/>
          <p:nvPr/>
        </p:nvSpPr>
        <p:spPr>
          <a:xfrm>
            <a:off x="8206505" y="204072"/>
            <a:ext cx="823196" cy="205471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8" y="1841500"/>
            <a:ext cx="11585832" cy="3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Discovering, Launching, &amp; Debugging Gulp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35" y="2617867"/>
            <a:ext cx="509344" cy="11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Task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 has its own task runner</a:t>
            </a:r>
          </a:p>
          <a:p>
            <a:endParaRPr lang="en-US" dirty="0"/>
          </a:p>
          <a:p>
            <a:r>
              <a:rPr lang="en-US" dirty="0"/>
              <a:t>Integrate w/ 3</a:t>
            </a:r>
            <a:r>
              <a:rPr lang="en-US" baseline="30000" dirty="0"/>
              <a:t>rd</a:t>
            </a:r>
            <a:r>
              <a:rPr lang="en-US" dirty="0"/>
              <a:t> party tools: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/>
              <a:t>Webpack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b="1" dirty="0" err="1"/>
              <a:t>isBuildCommand</a:t>
            </a:r>
            <a:r>
              <a:rPr lang="en-US" dirty="0"/>
              <a:t> property ties to  </a:t>
            </a:r>
            <a:r>
              <a:rPr lang="en-US" b="1" dirty="0"/>
              <a:t>Shift</a:t>
            </a:r>
            <a:r>
              <a:rPr lang="en-US" dirty="0"/>
              <a:t> + 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B</a:t>
            </a:r>
            <a:r>
              <a:rPr lang="en-US" dirty="0"/>
              <a:t>  gesture</a:t>
            </a:r>
          </a:p>
          <a:p>
            <a:r>
              <a:rPr lang="en-US" b="1" dirty="0" err="1"/>
              <a:t>isTestCommand</a:t>
            </a:r>
            <a:r>
              <a:rPr lang="en-US" dirty="0"/>
              <a:t> property ties to  </a:t>
            </a:r>
            <a:r>
              <a:rPr lang="en-US" b="1" dirty="0"/>
              <a:t>Shift</a:t>
            </a:r>
            <a:r>
              <a:rPr lang="en-US" dirty="0"/>
              <a:t> + 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T</a:t>
            </a:r>
            <a:r>
              <a:rPr lang="en-US" dirty="0"/>
              <a:t>  gesture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32558" y="4862671"/>
            <a:ext cx="1641071" cy="320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30619" y="5269412"/>
            <a:ext cx="1641071" cy="320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Transpilation Task</a:t>
            </a:r>
            <a:br>
              <a:rPr lang="en-US" dirty="0"/>
            </a:br>
            <a:r>
              <a:rPr lang="en-US" sz="2000" dirty="0"/>
              <a:t>tasks.json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8850429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Custom Webpack Build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2" y="2700867"/>
            <a:ext cx="1204966" cy="12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</a:t>
            </a:r>
            <a:br>
              <a:rPr lang="en-US" dirty="0"/>
            </a:br>
            <a:r>
              <a:rPr lang="en-US" sz="2000" dirty="0"/>
              <a:t>launch.json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launch configuration provided: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228673"/>
                  </p:ext>
                </p:extLst>
              </p:nvPr>
            </p:nvGraphicFramePr>
            <p:xfrm>
              <a:off x="1079163" y="2652365"/>
              <a:ext cx="7428995" cy="35554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163" y="2652365"/>
                <a:ext cx="7428995" cy="35554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6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easy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Configure launch.json for Node.js debugging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Launch Node.js program: 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node --debug-brk program.js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Attach VS Code debugger to running program</a:t>
            </a:r>
          </a:p>
          <a:p>
            <a:pPr lvl="1"/>
            <a:endParaRPr lang="en-US" dirty="0"/>
          </a:p>
          <a:p>
            <a:r>
              <a:rPr lang="en-US" b="1" dirty="0"/>
              <a:t>--debug</a:t>
            </a:r>
            <a:r>
              <a:rPr lang="en-US" dirty="0"/>
              <a:t> and </a:t>
            </a:r>
            <a:r>
              <a:rPr lang="en-US" b="1" dirty="0"/>
              <a:t>--debug-brk</a:t>
            </a:r>
            <a:r>
              <a:rPr lang="en-US" dirty="0"/>
              <a:t> supported</a:t>
            </a:r>
          </a:p>
          <a:p>
            <a:pPr lvl="1"/>
            <a:r>
              <a:rPr lang="en-US" dirty="0"/>
              <a:t>--debug-brk stops on 1</a:t>
            </a:r>
            <a:r>
              <a:rPr lang="en-US" baseline="30000" dirty="0"/>
              <a:t>st</a:t>
            </a:r>
            <a:r>
              <a:rPr lang="en-US" dirty="0"/>
              <a:t> line of program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Debugging Mocha Unit Tests: Attach to Node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6" y="2818002"/>
            <a:ext cx="962707" cy="9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 (cont.)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editor, not an IDE</a:t>
            </a:r>
          </a:p>
          <a:p>
            <a:pPr lvl="1"/>
            <a:r>
              <a:rPr lang="en-US" dirty="0"/>
              <a:t>Based on GitHub’s </a:t>
            </a:r>
            <a:r>
              <a:rPr lang="en-US" dirty="0">
                <a:hlinkClick r:id="rId2"/>
              </a:rPr>
              <a:t>Electron</a:t>
            </a:r>
            <a:r>
              <a:rPr lang="en-US" dirty="0"/>
              <a:t> shell</a:t>
            </a:r>
          </a:p>
          <a:p>
            <a:pPr lvl="1"/>
            <a:r>
              <a:rPr lang="en-US" dirty="0"/>
              <a:t>Designed by engineers who created:</a:t>
            </a:r>
          </a:p>
          <a:p>
            <a:pPr lvl="2"/>
            <a:r>
              <a:rPr lang="en-US" dirty="0"/>
              <a:t>Eclipse @ IBM</a:t>
            </a:r>
          </a:p>
          <a:p>
            <a:pPr lvl="2"/>
            <a:r>
              <a:rPr lang="en-US" dirty="0"/>
              <a:t>Monaco @ Microsoft</a:t>
            </a:r>
          </a:p>
          <a:p>
            <a:endParaRPr lang="en-US" dirty="0"/>
          </a:p>
          <a:p>
            <a:r>
              <a:rPr lang="en-US" dirty="0"/>
              <a:t>Built w/ web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://www.typescriptlang.org/content/images/logo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99" y="4884757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Best of VS Code: Tips and Tricks</a:t>
            </a:r>
            <a:endParaRPr lang="en-US" dirty="0">
              <a:hlinkClick r:id="rId3"/>
            </a:endParaRPr>
          </a:p>
          <a:p>
            <a:pPr lvl="1"/>
            <a:r>
              <a:rPr lang="en-US" dirty="0"/>
              <a:t>Build 2016 session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VS Code Docs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5"/>
              </a:rPr>
              <a:t>VS Code Source on GitHub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>
                <a:hlinkClick r:id="rId6"/>
              </a:rPr>
              <a:t>Visual Studio Code</a:t>
            </a:r>
            <a:endParaRPr lang="en-US" dirty="0"/>
          </a:p>
          <a:p>
            <a:pPr lvl="1"/>
            <a:r>
              <a:rPr lang="en-US" dirty="0"/>
              <a:t>John Papa, </a:t>
            </a:r>
            <a:r>
              <a:rPr lang="en-US" dirty="0" err="1"/>
              <a:t>Pluralsight</a:t>
            </a:r>
            <a:r>
              <a:rPr lang="en-US" dirty="0"/>
              <a:t> course</a:t>
            </a:r>
          </a:p>
          <a:p>
            <a:pPr lvl="1"/>
            <a:endParaRPr lang="en-US" dirty="0"/>
          </a:p>
          <a:p>
            <a:r>
              <a:rPr lang="en-US" dirty="0">
                <a:hlinkClick r:id="rId7"/>
              </a:rPr>
              <a:t>VS Code ES6 Sample 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6" y="2223756"/>
            <a:ext cx="4412634" cy="441263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 QR for slides: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176059" y="2785429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scottaddie</a:t>
            </a:r>
            <a:r>
              <a:rPr lang="en-US" dirty="0">
                <a:hlinkClick r:id="rId3"/>
              </a:rPr>
              <a:t>/slide-decks</a:t>
            </a:r>
            <a:endParaRPr lang="en-US" dirty="0"/>
          </a:p>
          <a:p>
            <a:pPr lvl="1"/>
            <a:endParaRPr lang="en-US" b="1" dirty="0"/>
          </a:p>
          <a:p>
            <a:pPr lvl="1"/>
            <a:r>
              <a:rPr lang="en-US" dirty="0">
                <a:hlinkClick r:id="rId4"/>
              </a:rPr>
              <a:t>ScottAddie.com</a:t>
            </a:r>
            <a:endParaRPr lang="en-US" dirty="0"/>
          </a:p>
          <a:p>
            <a:pPr lvl="1"/>
            <a:endParaRPr lang="en-US" dirty="0">
              <a:hlinkClick r:id="rId5"/>
            </a:endParaRPr>
          </a:p>
          <a:p>
            <a:pPr lvl="1"/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Scott_Addie</a:t>
            </a:r>
            <a:endParaRPr lang="en-US" dirty="0"/>
          </a:p>
          <a:p>
            <a:pPr lvl="1"/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LinkedIn.com/in/</a:t>
            </a:r>
            <a:r>
              <a:rPr lang="en-US" dirty="0" err="1">
                <a:hlinkClick r:id="rId6"/>
              </a:rPr>
              <a:t>scottaddie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20" y="4188147"/>
            <a:ext cx="682893" cy="555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32" y="4863219"/>
            <a:ext cx="658867" cy="658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85" y="3372913"/>
            <a:ext cx="868219" cy="6639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31" y="2555240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making them [Linux and Mac developers] go to Windows, we want to meet them where they are.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S. “Soma” </a:t>
            </a:r>
            <a:r>
              <a:rPr lang="en-US" i="1" dirty="0" err="1"/>
              <a:t>Somasegar</a:t>
            </a:r>
            <a:r>
              <a:rPr lang="en-US" i="1" dirty="0"/>
              <a:t> – Microsoft - Corporate VP of Developer Division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00" dirty="0"/>
              <a:t>Quote retrieved from </a:t>
            </a:r>
            <a:r>
              <a:rPr lang="en-US" sz="1000" dirty="0">
                <a:hlinkClick r:id="rId2"/>
              </a:rPr>
              <a:t>http://tcrn.ch/1PwSw1r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https://pbs.twimg.com/profile_images/542029974580895744/lEavHB-C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70" y="3268980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0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70" y="359833"/>
            <a:ext cx="11415059" cy="6064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649" y="5672030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Repo Branch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7389" y="727543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Command Palette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4500" y="86771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4500" y="14201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4500" y="2513484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4500" y="19662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4500" y="6153149"/>
            <a:ext cx="736600" cy="3351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7579" y="1978199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Tools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579" y="2539955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Debugger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579" y="1445426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Search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579" y="892201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Explorer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57500" y="717550"/>
            <a:ext cx="6483350" cy="2387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56100" y="3600450"/>
            <a:ext cx="7442200" cy="26379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075928" y="3642728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Output Window</a:t>
            </a:r>
          </a:p>
        </p:txBody>
      </p:sp>
    </p:spTree>
    <p:extLst>
      <p:ext uri="{BB962C8B-B14F-4D97-AF65-F5344CB8AC3E}">
        <p14:creationId xmlns:p14="http://schemas.microsoft.com/office/powerpoint/2010/main" val="15966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8" grpId="0" animBg="1"/>
      <p:bldP spid="9" grpId="0" animBg="1"/>
      <p:bldP spid="15" grpId="0" animBg="1"/>
      <p:bldP spid="12" grpId="0" animBg="1"/>
      <p:bldP spid="33" grpId="0" animBg="1"/>
      <p:bldP spid="34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  <a:br>
              <a:rPr lang="en-US" dirty="0"/>
            </a:br>
            <a:r>
              <a:rPr lang="en-US" sz="2000" dirty="0"/>
              <a:t>v0.10.1 and above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marketplace.visualstudio.com/</a:t>
            </a:r>
            <a:r>
              <a:rPr lang="en-US" dirty="0" err="1">
                <a:hlinkClick r:id="rId2"/>
              </a:rPr>
              <a:t>vscode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571520"/>
            <a:ext cx="12192000" cy="49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Notable JSON Configuration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22238"/>
              </p:ext>
            </p:extLst>
          </p:nvPr>
        </p:nvGraphicFramePr>
        <p:xfrm>
          <a:off x="790054" y="2220920"/>
          <a:ext cx="957998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jsconfig.json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root or subfolder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ECMAScript</a:t>
                      </a:r>
                      <a:r>
                        <a:rPr lang="en-US" baseline="0" dirty="0"/>
                        <a:t> version</a:t>
                      </a:r>
                      <a:r>
                        <a:rPr lang="en-US" dirty="0"/>
                        <a:t>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launch.json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Debugger</a:t>
                      </a:r>
                      <a:r>
                        <a:rPr lang="en-US" baseline="0" dirty="0"/>
                        <a:t> configuration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settings.json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 - or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%APPDATA%\Code\User\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Override editor 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</a:t>
                      </a:r>
                      <a:r>
                        <a:rPr lang="en-US" baseline="0" dirty="0"/>
                        <a:t> custom tasks to run w/ built-in task runner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jsconfig.json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732157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38FD6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webextensions/webextension1.xml><?xml version="1.0" encoding="utf-8"?>
<we:webextension xmlns:we="http://schemas.microsoft.com/office/webextensions/webextension/2010/11" id="{8E5C912E-BA4F-44E9-BE88-AB040198C5D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ompilerOptions\&quot;: {\n        \&quot;target\&quot;: \&quot;ES6\&quot;,\n        \&quot;module\&quot;: \&quot;commonjs\&quot;\n    },\n    \&quot;exclude\&quot;: [\n        \&quot;dist\&quot;,\n        \&quot;node_modules\&quot;\n    ]\n}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8D0E892-A898-47B8-BFE1-B20E4EF14779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Debug Mocha Test\&quot;,\n            \&quot;type\&quot;: \&quot;node\&quot;,\n            \&quot;address\&quot;: \&quot;localhost\&quot;,\n            \&quot;port\&quot;: 5858,\n            \&quot;sourceMaps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2F097D2-DE99-4ED8-B9D1-F0389C563C00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ss.lint.ieHack\&quot;: \&quot;ignore\&quot;,\n    \&quot;editor.tabSize\&quot;: 2,\n    \&quot;jshint.enable\&quot;: true,\n    \&quot;files.autoSave\&quot;: \&quot;off\&quot;,\n    \&quot;files.trimTrailingWhitespace\&quot;: true,\n    \&quot;telemetry.enableCrashReporter\&quot;: false\n}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650C954-1855-40C8-BC20-C24FC11F177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webpack\&quot;,\n    \&quot;isShellCommand\&quot;: true,\n    \&quot;args\&quot;: [ \&quot;--display-modules\&quot;, \&quot;--progress\&quot; ],\n    \&quot;echoCommand\&quot;: true,\n    \&quot;tasks\&quot;: [\n        {\n            \&quot;args\&quot;: [ \&quot;-p\&quot; ],\n            \&quot;suppressTaskName\&quot;: true,\n            \&quot;taskName\&quot;: \&quot;webpack dist\&quot;,\n            \&quot;isBuildCommand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219DF304-643B-4371-A2F5-172090C97D2A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babel\&quot;,\n    \&quot;isShellCommand\&quot;: true,\n    \&quot;tasks\&quot;: [\n        {\n            \&quot;args\&quot;: [\&quot;src\&quot;, \&quot;--out-dir\&quot;, \&quot;lib\&quot;, \&quot;-w\&quot;, \&quot;--source-maps\&quot;],\n            \&quot;taskName\&quot;: \&quot;watch\&quot;,\n            \&quot;suppressTaskName\&quot;: true,\n            \&quot;isBuildCommand\&quot;: true,\n            \&quot;isWatching\&quot;: true\n        }\n    ]\n}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11C2F0A-8334-4D94-BC0E-3379655DC7C1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Attach to Node\&quot;,\n            \&quot;type\&quot;: \&quot;node\&quot;,\n            \&quot;address\&quot;: \&quot;localhost\&quot;,\n            \&quot;port\&quot;: 5858\n        }\n    ]\n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4678</TotalTime>
  <Words>509</Words>
  <Application>Microsoft Office PowerPoint</Application>
  <PresentationFormat>Widescreen</PresentationFormat>
  <Paragraphs>168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Lucida Console</vt:lpstr>
      <vt:lpstr>Trebuchet MS</vt:lpstr>
      <vt:lpstr>Wingdings 3</vt:lpstr>
      <vt:lpstr>Facet</vt:lpstr>
      <vt:lpstr>Intro to JavaScript Tooling in Visual Studio Code</vt:lpstr>
      <vt:lpstr>About VS Code</vt:lpstr>
      <vt:lpstr>About VS Code (cont.)</vt:lpstr>
      <vt:lpstr>Instead of making them [Linux and Mac developers] go to Windows, we want to meet them where they are.</vt:lpstr>
      <vt:lpstr>PowerPoint Presentation</vt:lpstr>
      <vt:lpstr>Extensibility v0.10.1 and above</vt:lpstr>
      <vt:lpstr>PowerPoint Presentation</vt:lpstr>
      <vt:lpstr>4 Notable JSON Configuration Files</vt:lpstr>
      <vt:lpstr>1. jsconfig.json</vt:lpstr>
      <vt:lpstr>2. launch.json</vt:lpstr>
      <vt:lpstr>3. settings.json</vt:lpstr>
      <vt:lpstr>4. tasks.json</vt:lpstr>
      <vt:lpstr>JSON Schema Support schemastore.org/json/</vt:lpstr>
      <vt:lpstr>package.json Schema Support</vt:lpstr>
      <vt:lpstr>Library / Framework IntelliSense</vt:lpstr>
      <vt:lpstr>Enable IntelliSense via tsd</vt:lpstr>
      <vt:lpstr>Enable IntelliSense via typings</vt:lpstr>
      <vt:lpstr>…or Enable IntelliSense via Editor v0.10.9 and below</vt:lpstr>
      <vt:lpstr>IntelliSense in Action</vt:lpstr>
      <vt:lpstr>Demo</vt:lpstr>
      <vt:lpstr>JS Task Runners</vt:lpstr>
      <vt:lpstr>Task Output</vt:lpstr>
      <vt:lpstr>Demo</vt:lpstr>
      <vt:lpstr>Native Task Runner</vt:lpstr>
      <vt:lpstr>Babel Transpilation Task tasks.json</vt:lpstr>
      <vt:lpstr>Demo</vt:lpstr>
      <vt:lpstr>Node.js Debugging launch.json</vt:lpstr>
      <vt:lpstr>Node.js Debugging (cont.)</vt:lpstr>
      <vt:lpstr>Demo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 Tooling in Visual Studio Code</dc:title>
  <dc:creator>Scott Addie</dc:creator>
  <cp:lastModifiedBy>Scott Addie</cp:lastModifiedBy>
  <cp:revision>589</cp:revision>
  <dcterms:created xsi:type="dcterms:W3CDTF">2015-07-01T00:55:22Z</dcterms:created>
  <dcterms:modified xsi:type="dcterms:W3CDTF">2016-06-13T02:57:11Z</dcterms:modified>
</cp:coreProperties>
</file>