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3782" r:id="rId5"/>
    <p:sldId id="3772" r:id="rId6"/>
    <p:sldId id="3778" r:id="rId7"/>
    <p:sldId id="3780" r:id="rId8"/>
    <p:sldId id="3779" r:id="rId9"/>
    <p:sldId id="3774" r:id="rId10"/>
    <p:sldId id="3775" r:id="rId11"/>
    <p:sldId id="3776" r:id="rId12"/>
    <p:sldId id="326" r:id="rId13"/>
  </p:sldIdLst>
  <p:sldSz cx="12436475" cy="6994525"/>
  <p:notesSz cx="6858000" cy="91440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CC52222-EEFB-42B6-90E5-8E2490915D26}">
          <p14:sldIdLst>
            <p14:sldId id="3782"/>
            <p14:sldId id="3772"/>
            <p14:sldId id="3778"/>
            <p14:sldId id="3780"/>
            <p14:sldId id="3779"/>
            <p14:sldId id="3774"/>
            <p14:sldId id="3775"/>
            <p14:sldId id="3776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yne Meyer" initials="WM" lastIdx="4" clrIdx="0">
    <p:extLst/>
  </p:cmAuthor>
  <p:cmAuthor id="2" name="Nicolette Sharp (Prime 8)" initials="NS(8" lastIdx="4" clrIdx="1">
    <p:extLst/>
  </p:cmAuthor>
  <p:cmAuthor id="3" name="Sam Guckenheimer" initials="SG" lastIdx="2" clrIdx="2">
    <p:extLst>
      <p:ext uri="{19B8F6BF-5375-455C-9EA6-DF929625EA0E}">
        <p15:presenceInfo xmlns:p15="http://schemas.microsoft.com/office/powerpoint/2012/main" userId="S::samgu@microsoft.com::15ff1f82-b3d1-450b-8bfc-848e5572c8a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37373"/>
    <a:srgbClr val="008272"/>
    <a:srgbClr val="EAEAEA"/>
    <a:srgbClr val="0078D7"/>
    <a:srgbClr val="2560E0"/>
    <a:srgbClr val="CB2E6D"/>
    <a:srgbClr val="854CC7"/>
    <a:srgbClr val="D83B01"/>
    <a:srgbClr val="00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847" autoAdjust="0"/>
  </p:normalViewPr>
  <p:slideViewPr>
    <p:cSldViewPr snapToGrid="0">
      <p:cViewPr varScale="1">
        <p:scale>
          <a:sx n="80" d="100"/>
          <a:sy n="80" d="100"/>
        </p:scale>
        <p:origin x="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4DFFC-B4E7-AD45-ACE5-CDFAB404B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4A65-5704-E546-A247-3E2210C03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50920-92A4-224B-9AE0-2C8C93DBE13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685E3-1FEC-754E-BA37-188D6CA3EA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ADD2A-87F8-4D4B-B9A4-FF48626831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1726-3F9B-AA43-AF69-3C84FCFF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6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2611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68BF023B-10D3-4BAF-A407-4B4ABDDCF7DA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1675" y="1152525"/>
            <a:ext cx="5530850" cy="3111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437221"/>
            <a:ext cx="5547360" cy="3630454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26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3D7B9D4F-5F19-438C-92E8-037C6AE8F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Inclusion in 2.1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typically pushed from server to clients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SignalR</a:t>
            </a:r>
            <a:r>
              <a:rPr lang="en-US" dirty="0"/>
              <a:t> connection:</a:t>
            </a:r>
          </a:p>
          <a:p>
            <a:pPr marL="752094" lvl="1" indent="-285750">
              <a:buFontTx/>
              <a:buChar char="-"/>
            </a:pPr>
            <a:r>
              <a:rPr lang="en-US" dirty="0" err="1"/>
              <a:t>WebSockets</a:t>
            </a:r>
            <a:endParaRPr lang="en-US" dirty="0"/>
          </a:p>
          <a:p>
            <a:pPr marL="752094" lvl="1" indent="-285750">
              <a:buFontTx/>
              <a:buChar char="-"/>
            </a:pPr>
            <a:r>
              <a:rPr lang="en-US" dirty="0"/>
              <a:t>Server-sent Events</a:t>
            </a:r>
          </a:p>
          <a:p>
            <a:pPr marL="752094" lvl="1" indent="-285750">
              <a:buFontTx/>
              <a:buChar char="-"/>
            </a:pPr>
            <a:r>
              <a:rPr lang="en-US" dirty="0"/>
              <a:t>Long Polling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7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Like kids asking “Are we there yet?”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Reduces chattiness and network congestion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Without </a:t>
            </a:r>
            <a:r>
              <a:rPr lang="en-US" dirty="0" err="1"/>
              <a:t>WebSockets</a:t>
            </a:r>
            <a:r>
              <a:rPr lang="en-US" dirty="0"/>
              <a:t>, there’s no way for a server to send an unsolicited </a:t>
            </a:r>
            <a:r>
              <a:rPr lang="en-US"/>
              <a:t>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Hub registration in </a:t>
            </a:r>
            <a:r>
              <a:rPr lang="en-US" dirty="0" err="1"/>
              <a:t>Startup.Configure</a:t>
            </a:r>
            <a:endParaRPr lang="en-US" dirty="0"/>
          </a:p>
          <a:p>
            <a:r>
              <a:rPr lang="en-US" dirty="0"/>
              <a:t>- Strongly typed Hubs avoid magic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3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UI support for </a:t>
            </a:r>
            <a:r>
              <a:rPr lang="en-US" dirty="0" err="1"/>
              <a:t>LibMan</a:t>
            </a:r>
            <a:r>
              <a:rPr lang="en-US" dirty="0"/>
              <a:t> as of VS 2017 15.8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9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Server not an option, as it as in ASP.NET 4.x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B9D4F-5F19-438C-92E8-037C6AE8F8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2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3B716-5AC1-4E6F-99C0-F195B0C58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3" y="2590884"/>
            <a:ext cx="7054558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8FD896-9F6B-4251-9F12-35FEF1AF74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3" y="4429278"/>
            <a:ext cx="705455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B56DE-35B4-4011-AD7D-3475F2DB8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50" y="2590884"/>
            <a:ext cx="5458946" cy="427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9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6845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6845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6844"/>
            <a:ext cx="3703320" cy="2663803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Body copy Segoe Regular 14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endParaRPr lang="en-US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7723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in. </a:t>
            </a:r>
          </a:p>
        </p:txBody>
      </p:sp>
    </p:spTree>
    <p:extLst>
      <p:ext uri="{BB962C8B-B14F-4D97-AF65-F5344CB8AC3E}">
        <p14:creationId xmlns:p14="http://schemas.microsoft.com/office/powerpoint/2010/main" val="163014818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37076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Two column text layout (with bullets)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4" y="2359341"/>
            <a:ext cx="5667375" cy="2657138"/>
          </a:xfrm>
        </p:spPr>
        <p:txBody>
          <a:bodyPr lIns="0" tIns="0" rIns="0" bIns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4127" y="2359342"/>
            <a:ext cx="5659119" cy="265713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 </a:t>
            </a:r>
          </a:p>
          <a:p>
            <a:pPr lvl="1"/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</a:t>
            </a:r>
          </a:p>
          <a:p>
            <a:pPr lvl="1"/>
            <a:r>
              <a:rPr lang="en-US"/>
              <a:t>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</a:t>
            </a:r>
          </a:p>
          <a:p>
            <a:pPr lvl="1"/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endParaRPr lang="en-US"/>
          </a:p>
          <a:p>
            <a:pPr lvl="1"/>
            <a:r>
              <a:rPr lang="en-US" err="1"/>
              <a:t>Pariatur</a:t>
            </a:r>
            <a:r>
              <a:rPr lang="en-US"/>
              <a:t>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</a:t>
            </a:r>
          </a:p>
          <a:p>
            <a:pPr lvl="1"/>
            <a:r>
              <a:rPr lang="en-US"/>
              <a:t>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 lorem ipsum dolor</a:t>
            </a:r>
          </a:p>
        </p:txBody>
      </p:sp>
    </p:spTree>
    <p:extLst>
      <p:ext uri="{BB962C8B-B14F-4D97-AF65-F5344CB8AC3E}">
        <p14:creationId xmlns:p14="http://schemas.microsoft.com/office/powerpoint/2010/main" val="142932401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7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7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896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</a:t>
            </a:r>
          </a:p>
        </p:txBody>
      </p:sp>
    </p:spTree>
    <p:extLst>
      <p:ext uri="{BB962C8B-B14F-4D97-AF65-F5344CB8AC3E}">
        <p14:creationId xmlns:p14="http://schemas.microsoft.com/office/powerpoint/2010/main" val="15603230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4974" y="1203326"/>
            <a:ext cx="3705225" cy="2635250"/>
          </a:xfrm>
          <a:blipFill>
            <a:blip r:embed="rId2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4367214" y="1203326"/>
            <a:ext cx="3695700" cy="2635250"/>
          </a:xfrm>
          <a:blipFill>
            <a:blip r:embed="rId3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8289925" y="1203325"/>
            <a:ext cx="3706871" cy="2635251"/>
          </a:xfrm>
          <a:blipFill>
            <a:blip r:embed="rId4"/>
            <a:stretch>
              <a:fillRect/>
            </a:stretch>
          </a:blip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4065588"/>
            <a:ext cx="369570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4065588"/>
            <a:ext cx="3703320" cy="123825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lang="en-US" sz="1400" b="1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  <a:p>
            <a:pPr lvl="1"/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 photo layout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36842201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54138D0E-FA08-493B-A3B5-1ED81872AD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5109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Six column text layout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6D72C-EFB8-4AA4-B6E9-DA9E980093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835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C33CBA9-CFB9-46AA-8083-B5F0592E5B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61729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174EC55-6C81-4FBC-A5EF-0BD1F76D45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5106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5E1BEB93-4ED4-4262-A137-E9EF68ABBF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8483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5067E8C-7901-4F06-A33F-B8EFCB540A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1862" y="1161415"/>
            <a:ext cx="1744663" cy="409845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45379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spc="-150" dirty="0">
                <a:solidFill>
                  <a:schemeClr val="tx1"/>
                </a:solidFill>
                <a:latin typeface="+mj-lt"/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A4B0E3-3622-4031-99D8-5297F3444C51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78EF51-FF7D-4AF0-A0D8-5E7897E42042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EEE5920-1AA1-47AD-AA2A-1027EA1027F4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588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360E70-26C3-491B-876D-D6CA248B1D14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F0965-A0E8-49A1-B8BF-778086ADF37B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1CC4C2-FC7A-4AE9-9B5E-C49482524E2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79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>
            <a:extLst>
              <a:ext uri="{FF2B5EF4-FFF2-40B4-BE49-F238E27FC236}">
                <a16:creationId xmlns:a16="http://schemas.microsoft.com/office/drawing/2014/main" id="{51E9DCD3-357B-4AF7-BDD2-18E09F714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E73804-9B47-4D7E-8A36-A9DB54B0F2BB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555FE-1A25-470F-9400-806E2FDA6E45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tx1"/>
                  </a:solidFill>
                </a:rPr>
                <a:t>© Microsoft Corporation</a:t>
              </a:r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DAB30E-A5BE-4BDE-8420-731E8A2CBAB7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08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BA475-1622-4E42-8C0A-6A71410B5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436475" cy="6995024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8441881C-06B8-4CD2-ADC6-DFD3519E6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6" y="1207895"/>
            <a:ext cx="7627938" cy="360540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ct val="90000"/>
              </a:lnSpc>
              <a:defRPr lang="en-US" sz="5400" b="0" kern="1200" cap="none" spc="-1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lvl="0" algn="l" defTabSz="932742" rtl="0" eaLnBrk="1" latinLnBrk="0" hangingPunct="1">
              <a:lnSpc>
                <a:spcPts val="5600"/>
              </a:lnSpc>
              <a:spcBef>
                <a:spcPct val="0"/>
              </a:spcBef>
              <a:buNone/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5488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442CC-A341-2548-8632-8304206EF6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9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428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rgbClr val="02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A989-B33D-A043-A074-7F6AD654A9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8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dark gra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F3523A4C-09FD-49AC-AA6D-1A6E7B7893E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37086" y="6444246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E7C5A-6554-964E-83C8-1AB5178180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3264408"/>
            <a:ext cx="32098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95403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MSF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FBC1E75-E2E7-40DF-9B34-E7ECA97A3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3522" y="2590884"/>
            <a:ext cx="9590081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1BFA596-B43C-4DAC-A798-0D495345CD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3522" y="4429278"/>
            <a:ext cx="9590081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0372D-8606-427F-81BF-A215D788EA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6" y="257117"/>
            <a:ext cx="2009666" cy="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1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white Azure Dev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26A775-9A41-46BA-A0F5-6200093FCA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839" y="2657790"/>
            <a:ext cx="4975275" cy="42709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532A61-7338-495C-8787-A222781205FF}"/>
              </a:ext>
            </a:extLst>
          </p:cNvPr>
          <p:cNvSpPr/>
          <p:nvPr userDrawn="1"/>
        </p:nvSpPr>
        <p:spPr bwMode="auto">
          <a:xfrm>
            <a:off x="434976" y="2170631"/>
            <a:ext cx="7627938" cy="36576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12028E2-C5DC-4CA9-88C9-D5024B2AD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988" y="2590884"/>
            <a:ext cx="7169406" cy="1828800"/>
          </a:xfrm>
          <a:noFill/>
        </p:spPr>
        <p:txBody>
          <a:bodyPr lIns="0" tIns="0" rIns="0" bIns="182880" anchor="b" anchorCtr="0"/>
          <a:lstStyle>
            <a:lvl1pPr>
              <a:defRPr sz="5400" strike="noStrike" spc="-15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Azure DevOps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EFA9DF5-3A2A-422C-B2A6-A700C5CFD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988" y="4429278"/>
            <a:ext cx="6230328" cy="964256"/>
          </a:xfrm>
          <a:noFill/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F17F8D-94AF-494A-9DEA-6500CB1B6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77" y="448056"/>
            <a:ext cx="1362456" cy="1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71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8238" y="1212963"/>
            <a:ext cx="3694112" cy="463437"/>
          </a:xfrm>
        </p:spPr>
        <p:txBody>
          <a:bodyPr lIns="0" tIns="0" rIns="0" bIns="0"/>
          <a:lstStyle>
            <a:lvl1pPr>
              <a:defRPr sz="1800" b="1" spc="0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08238" y="1679250"/>
            <a:ext cx="3694112" cy="3354708"/>
          </a:xfrm>
        </p:spPr>
        <p:txBody>
          <a:bodyPr wrap="square" lIns="0" tIns="0" rIns="0" bIns="0">
            <a:noAutofit/>
          </a:bodyPr>
          <a:lstStyle>
            <a:lvl1pPr marL="0" marR="0" indent="0" algn="l" defTabSz="5175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spc="0" baseline="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  <a:p>
            <a:pPr lvl="0"/>
            <a:r>
              <a:rPr lang="en-US"/>
              <a:t>##	Section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79444-4BA3-4CE3-9F8D-00DECAF267EE}"/>
              </a:ext>
            </a:extLst>
          </p:cNvPr>
          <p:cNvGrpSpPr/>
          <p:nvPr userDrawn="1"/>
        </p:nvGrpSpPr>
        <p:grpSpPr>
          <a:xfrm>
            <a:off x="445128" y="6559056"/>
            <a:ext cx="11553197" cy="96950"/>
            <a:chOff x="445128" y="6559056"/>
            <a:chExt cx="11553197" cy="969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886E38-6DEB-477A-985F-0D8CB205C5D0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84244" cy="969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00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9B269D-571A-44FF-AE48-CF094C28B01C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3520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975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800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</p:spTree>
    <p:extLst>
      <p:ext uri="{BB962C8B-B14F-4D97-AF65-F5344CB8AC3E}">
        <p14:creationId xmlns:p14="http://schemas.microsoft.com/office/powerpoint/2010/main" val="19237159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ody with 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2881"/>
            <a:ext cx="11567160" cy="1128514"/>
          </a:xfrm>
        </p:spPr>
        <p:txBody>
          <a:bodyPr wrap="square" lIns="0" tIns="0" rIns="0" bIns="0">
            <a:sp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 b="0" i="0">
                <a:solidFill>
                  <a:srgbClr val="000000"/>
                </a:solidFill>
                <a:latin typeface="+mj-lt"/>
              </a:defRPr>
            </a:lvl1pPr>
            <a:lvl2pPr marL="5143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lvl2pPr>
            <a:lvl3pPr marL="742950" indent="-28575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 (with bullets)</a:t>
            </a:r>
          </a:p>
        </p:txBody>
      </p:sp>
    </p:spTree>
    <p:extLst>
      <p:ext uri="{BB962C8B-B14F-4D97-AF65-F5344CB8AC3E}">
        <p14:creationId xmlns:p14="http://schemas.microsoft.com/office/powerpoint/2010/main" val="15387505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7311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664490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6087" y="1147079"/>
            <a:ext cx="11567160" cy="83099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800">
                <a:solidFill>
                  <a:srgbClr val="000000"/>
                </a:solidFill>
              </a:defRPr>
            </a:lvl2pPr>
            <a:lvl3pPr marL="45720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sz="1400">
                <a:solidFill>
                  <a:srgbClr val="000000"/>
                </a:solidFill>
              </a:defRPr>
            </a:lvl3pPr>
            <a:lvl4pPr marL="685800" indent="0">
              <a:spcBef>
                <a:spcPts val="0"/>
              </a:spcBef>
              <a:spcAft>
                <a:spcPts val="1300"/>
              </a:spcAft>
              <a:buNone/>
              <a:defRPr sz="2000"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Segoe Regular 18.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975" y="227014"/>
            <a:ext cx="11563350" cy="754061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Three column text layout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849D465-70FF-451A-8BED-41C7ADC630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975" y="2359342"/>
            <a:ext cx="370332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FCB46-ABD2-4E30-8117-D04A484725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67211" y="2359342"/>
            <a:ext cx="3695700" cy="26543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6529D97-59E4-4F82-95B3-25E40D5A2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89926" y="2359343"/>
            <a:ext cx="3703320" cy="26543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400" b="1">
                <a:solidFill>
                  <a:schemeClr val="tx2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Regular bold 14</a:t>
            </a:r>
          </a:p>
          <a:p>
            <a:pPr lvl="1"/>
            <a:r>
              <a:rPr lang="en-US"/>
              <a:t>Body copy Segoe Regular 14.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79855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9B1B5-B09F-4B98-AFC2-1B4B55BE018E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26488" y="3280851"/>
            <a:ext cx="6994525" cy="43282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975" y="228573"/>
            <a:ext cx="11563350" cy="758825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088" y="1132205"/>
            <a:ext cx="11563350" cy="2072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951596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7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5" r:id="rId2"/>
    <p:sldLayoutId id="2147483896" r:id="rId3"/>
    <p:sldLayoutId id="2147483884" r:id="rId4"/>
    <p:sldLayoutId id="2147483868" r:id="rId5"/>
    <p:sldLayoutId id="2147483869" r:id="rId6"/>
    <p:sldLayoutId id="2147483885" r:id="rId7"/>
    <p:sldLayoutId id="2147483871" r:id="rId8"/>
    <p:sldLayoutId id="2147483886" r:id="rId9"/>
    <p:sldLayoutId id="2147483887" r:id="rId10"/>
    <p:sldLayoutId id="2147483888" r:id="rId11"/>
    <p:sldLayoutId id="2147483889" r:id="rId12"/>
    <p:sldLayoutId id="2147483873" r:id="rId13"/>
    <p:sldLayoutId id="2147483890" r:id="rId14"/>
    <p:sldLayoutId id="2147483891" r:id="rId15"/>
    <p:sldLayoutId id="2147483878" r:id="rId16"/>
    <p:sldLayoutId id="2147483892" r:id="rId17"/>
    <p:sldLayoutId id="2147483879" r:id="rId18"/>
    <p:sldLayoutId id="2147483880" r:id="rId19"/>
    <p:sldLayoutId id="2147483881" r:id="rId20"/>
    <p:sldLayoutId id="2147483883" r:id="rId21"/>
    <p:sldLayoutId id="2147483882" r:id="rId22"/>
    <p:sldLayoutId id="2147483903" r:id="rId23"/>
    <p:sldLayoutId id="2147483904" r:id="rId24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1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2800" kern="1200" spc="0" baseline="0">
          <a:solidFill>
            <a:srgbClr val="000000"/>
          </a:solidFill>
          <a:latin typeface="+mn-lt"/>
          <a:ea typeface="+mn-ea"/>
          <a:cs typeface="+mn-cs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3pPr>
      <a:lvl4pPr marL="6858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91440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140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73">
          <p15:clr>
            <a:srgbClr val="C35EA4"/>
          </p15:clr>
        </p15:guide>
        <p15:guide id="4" pos="1517">
          <p15:clr>
            <a:srgbClr val="C35EA4"/>
          </p15:clr>
        </p15:guide>
        <p15:guide id="5" pos="2608">
          <p15:clr>
            <a:srgbClr val="C35EA4"/>
          </p15:clr>
        </p15:guide>
        <p15:guide id="6" pos="2751">
          <p15:clr>
            <a:srgbClr val="C35EA4"/>
          </p15:clr>
        </p15:guide>
        <p15:guide id="7" pos="3844">
          <p15:clr>
            <a:srgbClr val="C35EA4"/>
          </p15:clr>
        </p15:guide>
        <p15:guide id="8" pos="3989">
          <p15:clr>
            <a:srgbClr val="C35EA4"/>
          </p15:clr>
        </p15:guide>
        <p15:guide id="9" pos="5079">
          <p15:clr>
            <a:srgbClr val="C35EA4"/>
          </p15:clr>
        </p15:guide>
        <p15:guide id="10" pos="5222">
          <p15:clr>
            <a:srgbClr val="C35EA4"/>
          </p15:clr>
        </p15:guide>
        <p15:guide id="11" pos="6317">
          <p15:clr>
            <a:srgbClr val="C35EA4"/>
          </p15:clr>
        </p15:guide>
        <p15:guide id="12" pos="6460">
          <p15:clr>
            <a:srgbClr val="C35EA4"/>
          </p15:clr>
        </p15:guide>
        <p15:guide id="16" pos="274">
          <p15:clr>
            <a:srgbClr val="F26B43"/>
          </p15:clr>
        </p15:guide>
        <p15:guide id="17" pos="7558">
          <p15:clr>
            <a:srgbClr val="F26B43"/>
          </p15:clr>
        </p15:guide>
        <p15:guide id="18" orient="horz" pos="758">
          <p15:clr>
            <a:srgbClr val="5ACBF0"/>
          </p15:clr>
        </p15:guide>
        <p15:guide id="19" orient="horz" pos="1372">
          <p15:clr>
            <a:srgbClr val="5ACBF0"/>
          </p15:clr>
        </p15:guide>
        <p15:guide id="20" orient="horz" pos="612">
          <p15:clr>
            <a:srgbClr val="5ACBF0"/>
          </p15:clr>
        </p15:guide>
        <p15:guide id="21" orient="horz" pos="1515">
          <p15:clr>
            <a:srgbClr val="5ACBF0"/>
          </p15:clr>
        </p15:guide>
        <p15:guide id="22" orient="horz" pos="2127">
          <p15:clr>
            <a:srgbClr val="5ACBF0"/>
          </p15:clr>
        </p15:guide>
        <p15:guide id="23" orient="horz" pos="2275">
          <p15:clr>
            <a:srgbClr val="5ACBF0"/>
          </p15:clr>
        </p15:guide>
        <p15:guide id="25" orient="horz" pos="280">
          <p15:clr>
            <a:srgbClr val="F26B43"/>
          </p15:clr>
        </p15:guide>
        <p15:guide id="26" orient="horz" pos="4127">
          <p15:clr>
            <a:srgbClr val="F26B43"/>
          </p15:clr>
        </p15:guide>
        <p15:guide id="27" orient="horz" pos="2889">
          <p15:clr>
            <a:srgbClr val="5ACBF0"/>
          </p15:clr>
        </p15:guide>
        <p15:guide id="28" orient="horz" pos="3032">
          <p15:clr>
            <a:srgbClr val="5ACBF0"/>
          </p15:clr>
        </p15:guide>
        <p15:guide id="29" orient="horz" pos="3648">
          <p15:clr>
            <a:srgbClr val="5ACBF0"/>
          </p15:clr>
        </p15:guide>
        <p15:guide id="30" orient="horz" pos="3792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F78-5F4E-4236-A124-F949734A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Real-time Web with ASP.NET Core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3DEB-BA8A-4937-84EE-6597E058D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Scott Addie</a:t>
            </a:r>
          </a:p>
          <a:p>
            <a:r>
              <a:rPr lang="en-GB" dirty="0"/>
              <a:t>Senior Content Developer</a:t>
            </a:r>
          </a:p>
          <a:p>
            <a:r>
              <a:rPr lang="en-GB" dirty="0"/>
              <a:t>@</a:t>
            </a:r>
            <a:r>
              <a:rPr lang="en-GB" dirty="0" err="1"/>
              <a:t>Scott_Addie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7FADB-2684-4781-9CD5-F0D3F4D0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93" y="3392376"/>
            <a:ext cx="79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bullets">
            <a:extLst>
              <a:ext uri="{FF2B5EF4-FFF2-40B4-BE49-F238E27FC236}">
                <a16:creationId xmlns:a16="http://schemas.microsoft.com/office/drawing/2014/main" id="{7CCA4CB6-36EB-4852-9C20-63AAE26175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Started as pet project in effort to build cloud-based IDE</a:t>
            </a:r>
          </a:p>
          <a:p>
            <a:r>
              <a:rPr lang="en-US" dirty="0"/>
              <a:t>Rewritten in ASP.NET Core</a:t>
            </a:r>
          </a:p>
          <a:p>
            <a:r>
              <a:rPr lang="en-US" dirty="0"/>
              <a:t>Real-time web app model</a:t>
            </a:r>
          </a:p>
          <a:p>
            <a:r>
              <a:rPr lang="en-US" dirty="0"/>
              <a:t>Bi-directional HTTP communication between server &amp; client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3A0A74D-6624-4F55-8260-9DCDB392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what</a:t>
            </a:r>
          </a:p>
        </p:txBody>
      </p:sp>
      <p:sp>
        <p:nvSpPr>
          <p:cNvPr id="6" name="Connection arrow">
            <a:extLst>
              <a:ext uri="{FF2B5EF4-FFF2-40B4-BE49-F238E27FC236}">
                <a16:creationId xmlns:a16="http://schemas.microsoft.com/office/drawing/2014/main" id="{AD25B51F-BEC3-4E37-9041-4CCCB52FE0FC}"/>
              </a:ext>
            </a:extLst>
          </p:cNvPr>
          <p:cNvSpPr/>
          <p:nvPr/>
        </p:nvSpPr>
        <p:spPr>
          <a:xfrm>
            <a:off x="2415578" y="4543768"/>
            <a:ext cx="2111249" cy="403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Client icon">
            <a:extLst>
              <a:ext uri="{FF2B5EF4-FFF2-40B4-BE49-F238E27FC236}">
                <a16:creationId xmlns:a16="http://schemas.microsoft.com/office/drawing/2014/main" id="{EFE324FB-55B6-4020-B8C3-79BAB9D21A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415" y="3741529"/>
            <a:ext cx="2211030" cy="20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nection text">
            <a:extLst>
              <a:ext uri="{FF2B5EF4-FFF2-40B4-BE49-F238E27FC236}">
                <a16:creationId xmlns:a16="http://schemas.microsoft.com/office/drawing/2014/main" id="{7A860042-41A5-4EEC-A7DF-B4B197DB14F9}"/>
              </a:ext>
            </a:extLst>
          </p:cNvPr>
          <p:cNvSpPr txBox="1"/>
          <p:nvPr/>
        </p:nvSpPr>
        <p:spPr>
          <a:xfrm>
            <a:off x="2513137" y="3393118"/>
            <a:ext cx="1777325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connection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Server icon">
            <a:extLst>
              <a:ext uri="{FF2B5EF4-FFF2-40B4-BE49-F238E27FC236}">
                <a16:creationId xmlns:a16="http://schemas.microsoft.com/office/drawing/2014/main" id="{03C07870-543E-426C-9981-20FE450ABA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353" y="3885843"/>
            <a:ext cx="1719652" cy="17196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lient text">
            <a:extLst>
              <a:ext uri="{FF2B5EF4-FFF2-40B4-BE49-F238E27FC236}">
                <a16:creationId xmlns:a16="http://schemas.microsoft.com/office/drawing/2014/main" id="{CDE323E7-7870-4383-908A-C4350D9B6D29}"/>
              </a:ext>
            </a:extLst>
          </p:cNvPr>
          <p:cNvSpPr txBox="1"/>
          <p:nvPr/>
        </p:nvSpPr>
        <p:spPr>
          <a:xfrm>
            <a:off x="924503" y="3393118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client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erver text">
            <a:extLst>
              <a:ext uri="{FF2B5EF4-FFF2-40B4-BE49-F238E27FC236}">
                <a16:creationId xmlns:a16="http://schemas.microsoft.com/office/drawing/2014/main" id="{E4D3263A-02A3-42D6-8FB4-737973976AB0}"/>
              </a:ext>
            </a:extLst>
          </p:cNvPr>
          <p:cNvSpPr txBox="1"/>
          <p:nvPr/>
        </p:nvSpPr>
        <p:spPr>
          <a:xfrm>
            <a:off x="6006037" y="3393118"/>
            <a:ext cx="2056876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SignalR server (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ASP.NET Core)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Client text - supported">
            <a:extLst>
              <a:ext uri="{FF2B5EF4-FFF2-40B4-BE49-F238E27FC236}">
                <a16:creationId xmlns:a16="http://schemas.microsoft.com/office/drawing/2014/main" id="{ED0F812E-224B-4B06-AD36-807874904659}"/>
              </a:ext>
            </a:extLst>
          </p:cNvPr>
          <p:cNvSpPr txBox="1"/>
          <p:nvPr/>
        </p:nvSpPr>
        <p:spPr>
          <a:xfrm>
            <a:off x="854560" y="4256093"/>
            <a:ext cx="1551491" cy="960263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.NET, JS, Java</a:t>
            </a:r>
          </a:p>
        </p:txBody>
      </p:sp>
      <p:sp>
        <p:nvSpPr>
          <p:cNvPr id="13" name="Client text - unofficial">
            <a:extLst>
              <a:ext uri="{FF2B5EF4-FFF2-40B4-BE49-F238E27FC236}">
                <a16:creationId xmlns:a16="http://schemas.microsoft.com/office/drawing/2014/main" id="{D7C7E4A6-2CBB-445B-8D72-6A8B7D473A4E}"/>
              </a:ext>
            </a:extLst>
          </p:cNvPr>
          <p:cNvSpPr txBox="1"/>
          <p:nvPr/>
        </p:nvSpPr>
        <p:spPr>
          <a:xfrm>
            <a:off x="921180" y="5283149"/>
            <a:ext cx="1405500" cy="7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Unofficial: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oboto"/>
                <a:ea typeface="Roboto"/>
                <a:cs typeface="Roboto"/>
                <a:sym typeface="Roboto"/>
              </a:rPr>
              <a:t>C++, Swift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889067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46;p22">
            <a:extLst>
              <a:ext uri="{FF2B5EF4-FFF2-40B4-BE49-F238E27FC236}">
                <a16:creationId xmlns:a16="http://schemas.microsoft.com/office/drawing/2014/main" id="{B84E4076-B895-4C63-99C0-15C2E78A0B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4160" y="4549115"/>
            <a:ext cx="1719652" cy="1719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44;p22">
            <a:extLst>
              <a:ext uri="{FF2B5EF4-FFF2-40B4-BE49-F238E27FC236}">
                <a16:creationId xmlns:a16="http://schemas.microsoft.com/office/drawing/2014/main" id="{753B4F90-ACB4-4000-9E39-68E9434D7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16" y="3781617"/>
            <a:ext cx="3495354" cy="325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2D4D4-CB36-4F8B-B500-E76DCBD49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25596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No.</a:t>
            </a:r>
          </a:p>
          <a:p>
            <a:r>
              <a:rPr lang="en-US" dirty="0">
                <a:solidFill>
                  <a:schemeClr val="accent4"/>
                </a:solidFill>
              </a:rPr>
              <a:t>Client:</a:t>
            </a:r>
            <a:r>
              <a:rPr lang="en-US" dirty="0"/>
              <a:t> “Do you have anything for me yet?”</a:t>
            </a:r>
          </a:p>
          <a:p>
            <a:r>
              <a:rPr lang="en-US" dirty="0"/>
              <a:t>Server: Here you go.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233F7-42B6-4312-A8D6-C455DCC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The why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8967579-08D5-469F-9669-FA7F6D2F33A0}"/>
              </a:ext>
            </a:extLst>
          </p:cNvPr>
          <p:cNvSpPr/>
          <p:nvPr/>
        </p:nvSpPr>
        <p:spPr>
          <a:xfrm>
            <a:off x="2851593" y="4288524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30F53A-FE85-4F5D-A64F-6301A155BABD}"/>
              </a:ext>
            </a:extLst>
          </p:cNvPr>
          <p:cNvSpPr/>
          <p:nvPr/>
        </p:nvSpPr>
        <p:spPr>
          <a:xfrm flipH="1">
            <a:off x="2851593" y="4452665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1”, “Message 2”]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2FA0ED-4CED-4894-8BE3-149116D20C1D}"/>
              </a:ext>
            </a:extLst>
          </p:cNvPr>
          <p:cNvSpPr/>
          <p:nvPr/>
        </p:nvSpPr>
        <p:spPr>
          <a:xfrm>
            <a:off x="2851593" y="463591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F85E50-E869-4BD0-A4AD-A7BDF48D2F4F}"/>
              </a:ext>
            </a:extLst>
          </p:cNvPr>
          <p:cNvSpPr/>
          <p:nvPr/>
        </p:nvSpPr>
        <p:spPr>
          <a:xfrm flipH="1">
            <a:off x="2851593" y="480005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2F6F65-9E5C-4AD8-854C-B91709A0712E}"/>
              </a:ext>
            </a:extLst>
          </p:cNvPr>
          <p:cNvSpPr/>
          <p:nvPr/>
        </p:nvSpPr>
        <p:spPr>
          <a:xfrm>
            <a:off x="2851593" y="4999987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BA62-C993-47CD-A6C7-B494A0A810A4}"/>
              </a:ext>
            </a:extLst>
          </p:cNvPr>
          <p:cNvSpPr/>
          <p:nvPr/>
        </p:nvSpPr>
        <p:spPr>
          <a:xfrm flipH="1">
            <a:off x="2851593" y="5164128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4A81D6-BD44-4862-9A1D-49374C60F153}"/>
              </a:ext>
            </a:extLst>
          </p:cNvPr>
          <p:cNvSpPr/>
          <p:nvPr/>
        </p:nvSpPr>
        <p:spPr>
          <a:xfrm>
            <a:off x="2851593" y="5347379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AD03A2-2B4E-4CA6-8665-4139BAB45B91}"/>
              </a:ext>
            </a:extLst>
          </p:cNvPr>
          <p:cNvSpPr/>
          <p:nvPr/>
        </p:nvSpPr>
        <p:spPr>
          <a:xfrm flipH="1">
            <a:off x="2851593" y="5511520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[“Message 3”]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C34791-FD1E-4FB7-826D-95C7278D91AA}"/>
              </a:ext>
            </a:extLst>
          </p:cNvPr>
          <p:cNvSpPr/>
          <p:nvPr/>
        </p:nvSpPr>
        <p:spPr>
          <a:xfrm>
            <a:off x="2851593" y="5700276"/>
            <a:ext cx="7403657" cy="6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/server-messages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C3E8B7-4D5E-4ED9-B537-51FF30399ABC}"/>
              </a:ext>
            </a:extLst>
          </p:cNvPr>
          <p:cNvSpPr/>
          <p:nvPr/>
        </p:nvSpPr>
        <p:spPr>
          <a:xfrm flipH="1">
            <a:off x="2851593" y="5864417"/>
            <a:ext cx="7403657" cy="60888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26430783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Startup.Configure">
            <a:extLst>
              <a:ext uri="{FF2B5EF4-FFF2-40B4-BE49-F238E27FC236}">
                <a16:creationId xmlns:a16="http://schemas.microsoft.com/office/drawing/2014/main" id="{53F7C56A-C40C-4612-99A5-9F4A7BE5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68435"/>
              </p:ext>
            </p:extLst>
          </p:nvPr>
        </p:nvGraphicFramePr>
        <p:xfrm>
          <a:off x="393256" y="4013272"/>
          <a:ext cx="5608959" cy="2651760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560895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981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Configure(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IApplicationBuilder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app)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app.UseSignalR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(routes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routes.MapHub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"/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0750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11" name="Startup.cs label">
            <a:extLst>
              <a:ext uri="{FF2B5EF4-FFF2-40B4-BE49-F238E27FC236}">
                <a16:creationId xmlns:a16="http://schemas.microsoft.com/office/drawing/2014/main" id="{7DBF0117-658B-4227-8D20-B3BD3972E24D}"/>
              </a:ext>
            </a:extLst>
          </p:cNvPr>
          <p:cNvSpPr/>
          <p:nvPr/>
        </p:nvSpPr>
        <p:spPr>
          <a:xfrm>
            <a:off x="381223" y="3562751"/>
            <a:ext cx="1937273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7" name="ChatHub class">
            <a:extLst>
              <a:ext uri="{FF2B5EF4-FFF2-40B4-BE49-F238E27FC236}">
                <a16:creationId xmlns:a16="http://schemas.microsoft.com/office/drawing/2014/main" id="{52068594-5DDF-4894-A46E-03BF2ADCB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447196"/>
              </p:ext>
            </p:extLst>
          </p:nvPr>
        </p:nvGraphicFramePr>
        <p:xfrm>
          <a:off x="6284410" y="1969410"/>
          <a:ext cx="6152065" cy="359787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6152065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using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Microsoft.AspNetCore.SignalR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ChatHub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Hub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Send(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user,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message)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Call </a:t>
                      </a:r>
                      <a:r>
                        <a:rPr lang="en-US" sz="1800" dirty="0" err="1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 to update clients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Clients.All.SendAsync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user, message);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ChatHub.cs label">
            <a:extLst>
              <a:ext uri="{FF2B5EF4-FFF2-40B4-BE49-F238E27FC236}">
                <a16:creationId xmlns:a16="http://schemas.microsoft.com/office/drawing/2014/main" id="{F830D997-A3EE-4EA0-94DA-42A342C3117D}"/>
              </a:ext>
            </a:extLst>
          </p:cNvPr>
          <p:cNvSpPr/>
          <p:nvPr/>
        </p:nvSpPr>
        <p:spPr>
          <a:xfrm>
            <a:off x="6272378" y="1518891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ChatHub.cs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6" name="ChatHub tablet">
            <a:extLst>
              <a:ext uri="{FF2B5EF4-FFF2-40B4-BE49-F238E27FC236}">
                <a16:creationId xmlns:a16="http://schemas.microsoft.com/office/drawing/2014/main" id="{9F9ECF62-82B3-4FDF-94E0-DCAB43D66E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840" y="0"/>
            <a:ext cx="8001635" cy="6994525"/>
          </a:xfrm>
          <a:prstGeom prst="rect">
            <a:avLst/>
          </a:prstGeom>
        </p:spPr>
      </p:pic>
      <p:grpSp>
        <p:nvGrpSpPr>
          <p:cNvPr id="13" name="Startup tablet group">
            <a:extLst>
              <a:ext uri="{FF2B5EF4-FFF2-40B4-BE49-F238E27FC236}">
                <a16:creationId xmlns:a16="http://schemas.microsoft.com/office/drawing/2014/main" id="{0D133280-5537-4203-B06D-2CB795982FCE}"/>
              </a:ext>
            </a:extLst>
          </p:cNvPr>
          <p:cNvGrpSpPr/>
          <p:nvPr/>
        </p:nvGrpSpPr>
        <p:grpSpPr>
          <a:xfrm>
            <a:off x="-1342563" y="2110970"/>
            <a:ext cx="8603173" cy="6691837"/>
            <a:chOff x="-1342563" y="2110970"/>
            <a:chExt cx="8603173" cy="6691837"/>
          </a:xfrm>
        </p:grpSpPr>
        <p:pic>
          <p:nvPicPr>
            <p:cNvPr id="9" name="Startup tablet">
              <a:extLst>
                <a:ext uri="{FF2B5EF4-FFF2-40B4-BE49-F238E27FC236}">
                  <a16:creationId xmlns:a16="http://schemas.microsoft.com/office/drawing/2014/main" id="{82439160-5E65-47C4-A790-671EC82ED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42563" y="2110970"/>
              <a:ext cx="7499086" cy="6691837"/>
            </a:xfrm>
            <a:prstGeom prst="rect">
              <a:avLst/>
            </a:prstGeom>
          </p:spPr>
        </p:pic>
        <p:cxnSp>
          <p:nvCxnSpPr>
            <p:cNvPr id="12" name="Startup tablet right border">
              <a:extLst>
                <a:ext uri="{FF2B5EF4-FFF2-40B4-BE49-F238E27FC236}">
                  <a16:creationId xmlns:a16="http://schemas.microsoft.com/office/drawing/2014/main" id="{46F82DEE-BAC1-4F0A-BD0A-D3B174646019}"/>
                </a:ext>
              </a:extLst>
            </p:cNvPr>
            <p:cNvCxnSpPr/>
            <p:nvPr/>
          </p:nvCxnSpPr>
          <p:spPr>
            <a:xfrm>
              <a:off x="7260610" y="6093679"/>
              <a:ext cx="0" cy="915867"/>
            </a:xfrm>
            <a:prstGeom prst="line">
              <a:avLst/>
            </a:prstGeom>
            <a:ln w="304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bullets">
            <a:extLst>
              <a:ext uri="{FF2B5EF4-FFF2-40B4-BE49-F238E27FC236}">
                <a16:creationId xmlns:a16="http://schemas.microsoft.com/office/drawing/2014/main" id="{454C82DC-81A3-4DB5-8EA7-F972F2E05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5481731" cy="2103140"/>
          </a:xfrm>
        </p:spPr>
        <p:txBody>
          <a:bodyPr/>
          <a:lstStyle/>
          <a:p>
            <a:r>
              <a:rPr lang="en-US" dirty="0"/>
              <a:t>C# class deriving from Hub</a:t>
            </a:r>
          </a:p>
          <a:p>
            <a:r>
              <a:rPr lang="en-US" dirty="0"/>
              <a:t>Each Hub is mapped to a URL</a:t>
            </a:r>
          </a:p>
          <a:p>
            <a:r>
              <a:rPr lang="en-US" dirty="0"/>
              <a:t>Client connects to Hub, invokes public methods</a:t>
            </a:r>
          </a:p>
          <a:p>
            <a:r>
              <a:rPr lang="en-US" dirty="0"/>
              <a:t>Every Hub is a separate “copy” of </a:t>
            </a:r>
            <a:r>
              <a:rPr lang="en-US" dirty="0" err="1"/>
              <a:t>SignalR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5DA6696A-721A-4226-A4F7-935233FC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Hub</a:t>
            </a:r>
          </a:p>
        </p:txBody>
      </p:sp>
    </p:spTree>
    <p:extLst>
      <p:ext uri="{BB962C8B-B14F-4D97-AF65-F5344CB8AC3E}">
        <p14:creationId xmlns:p14="http://schemas.microsoft.com/office/powerpoint/2010/main" val="414950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CBF86-190B-453B-A70D-579366D6C2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318D1-BB7C-477C-A7A5-069BDC446D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801" y="1100540"/>
            <a:ext cx="11567160" cy="1128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68BF8-3105-4387-8B38-1D4F7136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components: Client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3AB17A-B424-4323-A7A8-EE501375B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88717"/>
              </p:ext>
            </p:extLst>
          </p:nvPr>
        </p:nvGraphicFramePr>
        <p:xfrm>
          <a:off x="3354806" y="1830940"/>
          <a:ext cx="8466094" cy="4146519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9640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Start the connection</a:t>
                      </a: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signalR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.HubConnectionBuilder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withUrl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'/chat'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Create a function the Hub can call to broadcast messages</a:t>
                      </a:r>
                    </a:p>
                    <a:p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connection.on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broadcastMessage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(name, message) =&gt;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</a:rPr>
                        <a:t>// Add the message to the page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document.createElement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'li'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listItem.innerHTML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`&lt;strong&gt;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&lt;/strong&gt;: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${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message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`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document.getElementById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'discussion'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appendChild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listItem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});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488919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858528B-9E7F-4360-9614-C055C9C3B33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chat-hub.js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723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D37D8-0DA1-4F2B-8AB5-663659E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SignalR</a:t>
            </a:r>
            <a:r>
              <a:rPr lang="en-US" dirty="0"/>
              <a:t> clients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D8B422-D946-447D-A8A1-AB9079492F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4" y="1137076"/>
            <a:ext cx="5667375" cy="387656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.NET client</a:t>
            </a:r>
          </a:p>
          <a:p>
            <a:endParaRPr lang="en-US" sz="1800" dirty="0"/>
          </a:p>
          <a:p>
            <a:r>
              <a:rPr lang="en-US" sz="1800" dirty="0"/>
              <a:t>NuGet package: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Microsoft.AspNetCore.SignalR.Client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89BFA14-4CE0-448F-8FE7-00FC51D92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4127" y="1137076"/>
            <a:ext cx="5659119" cy="394467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TypeScript / JavaScript client</a:t>
            </a:r>
          </a:p>
          <a:p>
            <a:endParaRPr lang="en-US" sz="1800" dirty="0"/>
          </a:p>
          <a:p>
            <a:r>
              <a:rPr lang="en-US" sz="1800" dirty="0" err="1"/>
              <a:t>npm</a:t>
            </a:r>
            <a:r>
              <a:rPr lang="en-US" sz="1800" dirty="0"/>
              <a:t> package: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npm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CDN:</a:t>
            </a:r>
          </a:p>
          <a:p>
            <a:r>
              <a:rPr lang="en-US" sz="1800" dirty="0"/>
              <a:t>&gt; </a:t>
            </a:r>
            <a:r>
              <a:rPr lang="en-US" sz="1800" dirty="0" err="1"/>
              <a:t>libman</a:t>
            </a:r>
            <a:r>
              <a:rPr lang="en-US" sz="1800" dirty="0"/>
              <a:t> install @</a:t>
            </a:r>
            <a:r>
              <a:rPr lang="en-US" sz="1800" dirty="0" err="1"/>
              <a:t>aspnet</a:t>
            </a:r>
            <a:r>
              <a:rPr lang="en-US" sz="1800" dirty="0"/>
              <a:t>/</a:t>
            </a:r>
            <a:r>
              <a:rPr lang="en-US" sz="1800" dirty="0" err="1"/>
              <a:t>signalr</a:t>
            </a:r>
            <a:endParaRPr lang="en-US" sz="1800" dirty="0"/>
          </a:p>
          <a:p>
            <a:r>
              <a:rPr lang="en-US" sz="1800" dirty="0"/>
              <a:t>        -p </a:t>
            </a:r>
            <a:r>
              <a:rPr lang="en-US" sz="1800" dirty="0" err="1"/>
              <a:t>unpkg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-d </a:t>
            </a:r>
            <a:r>
              <a:rPr lang="en-US" sz="1800" dirty="0" err="1"/>
              <a:t>wwwroot</a:t>
            </a:r>
            <a:r>
              <a:rPr lang="en-US" sz="1800" dirty="0"/>
              <a:t>/lib/</a:t>
            </a:r>
            <a:r>
              <a:rPr lang="en-US" sz="1800" dirty="0" err="1"/>
              <a:t>signalr</a:t>
            </a:r>
            <a:r>
              <a:rPr lang="en-US" sz="1800" dirty="0"/>
              <a:t> 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/browser/signalr.js</a:t>
            </a:r>
          </a:p>
          <a:p>
            <a:r>
              <a:rPr lang="en-US" sz="1800" dirty="0"/>
              <a:t>        --files </a:t>
            </a:r>
            <a:r>
              <a:rPr lang="en-US" sz="1800" dirty="0" err="1"/>
              <a:t>dist</a:t>
            </a:r>
            <a:r>
              <a:rPr lang="en-US" sz="1800" dirty="0"/>
              <a:t>/browser/signalr.min.js</a:t>
            </a:r>
          </a:p>
        </p:txBody>
      </p:sp>
    </p:spTree>
    <p:extLst>
      <p:ext uri="{BB962C8B-B14F-4D97-AF65-F5344CB8AC3E}">
        <p14:creationId xmlns:p14="http://schemas.microsoft.com/office/powerpoint/2010/main" val="17303431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0973A0-3ED3-4D97-A8D4-00082C62E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975" y="1142881"/>
            <a:ext cx="11567160" cy="1646605"/>
          </a:xfrm>
        </p:spPr>
        <p:txBody>
          <a:bodyPr/>
          <a:lstStyle/>
          <a:p>
            <a:r>
              <a:rPr lang="en-US" dirty="0"/>
              <a:t>Necessity with a server farm</a:t>
            </a:r>
          </a:p>
          <a:p>
            <a:r>
              <a:rPr lang="en-US" dirty="0"/>
              <a:t>Actions on 1 server need to be known to other servers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 or Redis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DC44BE8-B21C-484A-B07D-325269E1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Scale-out with </a:t>
            </a:r>
            <a:r>
              <a:rPr lang="en-US" dirty="0" err="1"/>
              <a:t>SignalR</a:t>
            </a:r>
            <a:endParaRPr lang="en-US" dirty="0"/>
          </a:p>
        </p:txBody>
      </p:sp>
      <p:pic>
        <p:nvPicPr>
          <p:cNvPr id="9" name="Google Shape;360;p48">
            <a:extLst>
              <a:ext uri="{FF2B5EF4-FFF2-40B4-BE49-F238E27FC236}">
                <a16:creationId xmlns:a16="http://schemas.microsoft.com/office/drawing/2014/main" id="{1B9CE3BC-6F21-4E65-AE3B-F33691F3BEC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2967841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61;p48">
            <a:extLst>
              <a:ext uri="{FF2B5EF4-FFF2-40B4-BE49-F238E27FC236}">
                <a16:creationId xmlns:a16="http://schemas.microsoft.com/office/drawing/2014/main" id="{F4E14E8F-5BD2-4CC0-A5A0-737AF2937B2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75" y="3109688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62;p48">
            <a:extLst>
              <a:ext uri="{FF2B5EF4-FFF2-40B4-BE49-F238E27FC236}">
                <a16:creationId xmlns:a16="http://schemas.microsoft.com/office/drawing/2014/main" id="{5120C10D-157F-4893-ADA9-37892B11B7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280954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63;p48">
            <a:extLst>
              <a:ext uri="{FF2B5EF4-FFF2-40B4-BE49-F238E27FC236}">
                <a16:creationId xmlns:a16="http://schemas.microsoft.com/office/drawing/2014/main" id="{D5C96566-7CD4-42E4-A433-4420619FB4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3640041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364;p48">
            <a:extLst>
              <a:ext uri="{FF2B5EF4-FFF2-40B4-BE49-F238E27FC236}">
                <a16:creationId xmlns:a16="http://schemas.microsoft.com/office/drawing/2014/main" id="{4E23EC43-6F35-49DA-AE90-6350859E5EC0}"/>
              </a:ext>
            </a:extLst>
          </p:cNvPr>
          <p:cNvSpPr/>
          <p:nvPr/>
        </p:nvSpPr>
        <p:spPr>
          <a:xfrm rot="349">
            <a:off x="992403" y="3434567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65;p48">
            <a:extLst>
              <a:ext uri="{FF2B5EF4-FFF2-40B4-BE49-F238E27FC236}">
                <a16:creationId xmlns:a16="http://schemas.microsoft.com/office/drawing/2014/main" id="{03970A86-BD23-43D4-9270-F01F99C58B6A}"/>
              </a:ext>
            </a:extLst>
          </p:cNvPr>
          <p:cNvSpPr/>
          <p:nvPr/>
        </p:nvSpPr>
        <p:spPr>
          <a:xfrm rot="349">
            <a:off x="992403" y="380153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367;p48">
            <a:extLst>
              <a:ext uri="{FF2B5EF4-FFF2-40B4-BE49-F238E27FC236}">
                <a16:creationId xmlns:a16="http://schemas.microsoft.com/office/drawing/2014/main" id="{B8F471F4-CDDD-4C8B-8313-852575E9C9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168316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68;p48">
            <a:extLst>
              <a:ext uri="{FF2B5EF4-FFF2-40B4-BE49-F238E27FC236}">
                <a16:creationId xmlns:a16="http://schemas.microsoft.com/office/drawing/2014/main" id="{D2648661-D3AA-4BC6-BB8F-CFB4B6B59C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2575" y="4310163"/>
            <a:ext cx="1008974" cy="85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69;p48">
            <a:extLst>
              <a:ext uri="{FF2B5EF4-FFF2-40B4-BE49-F238E27FC236}">
                <a16:creationId xmlns:a16="http://schemas.microsoft.com/office/drawing/2014/main" id="{F3115C64-20D5-4E59-98A6-947CEEA512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481429"/>
            <a:ext cx="549968" cy="46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0;p48">
            <a:extLst>
              <a:ext uri="{FF2B5EF4-FFF2-40B4-BE49-F238E27FC236}">
                <a16:creationId xmlns:a16="http://schemas.microsoft.com/office/drawing/2014/main" id="{1E91BD1E-3315-4034-A002-3BE138F06F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5" y="4840516"/>
            <a:ext cx="549968" cy="46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71;p48">
            <a:extLst>
              <a:ext uri="{FF2B5EF4-FFF2-40B4-BE49-F238E27FC236}">
                <a16:creationId xmlns:a16="http://schemas.microsoft.com/office/drawing/2014/main" id="{CE5D5875-FF81-445E-8B03-5D3422797EC0}"/>
              </a:ext>
            </a:extLst>
          </p:cNvPr>
          <p:cNvSpPr/>
          <p:nvPr/>
        </p:nvSpPr>
        <p:spPr>
          <a:xfrm rot="349">
            <a:off x="992403" y="4635042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372;p48">
            <a:extLst>
              <a:ext uri="{FF2B5EF4-FFF2-40B4-BE49-F238E27FC236}">
                <a16:creationId xmlns:a16="http://schemas.microsoft.com/office/drawing/2014/main" id="{61D852CF-7C03-4771-AB05-EDF0779372DA}"/>
              </a:ext>
            </a:extLst>
          </p:cNvPr>
          <p:cNvSpPr/>
          <p:nvPr/>
        </p:nvSpPr>
        <p:spPr>
          <a:xfrm rot="349">
            <a:off x="992403" y="500200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3;p48">
            <a:extLst>
              <a:ext uri="{FF2B5EF4-FFF2-40B4-BE49-F238E27FC236}">
                <a16:creationId xmlns:a16="http://schemas.microsoft.com/office/drawing/2014/main" id="{21441945-F433-4423-AE48-395DB4DB7010}"/>
              </a:ext>
            </a:extLst>
          </p:cNvPr>
          <p:cNvSpPr/>
          <p:nvPr/>
        </p:nvSpPr>
        <p:spPr>
          <a:xfrm>
            <a:off x="5791524" y="2967839"/>
            <a:ext cx="850251" cy="2474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Redis </a:t>
            </a:r>
            <a:endParaRPr b="1" dirty="0"/>
          </a:p>
        </p:txBody>
      </p:sp>
      <p:sp>
        <p:nvSpPr>
          <p:cNvPr id="23" name="Google Shape;374;p48">
            <a:extLst>
              <a:ext uri="{FF2B5EF4-FFF2-40B4-BE49-F238E27FC236}">
                <a16:creationId xmlns:a16="http://schemas.microsoft.com/office/drawing/2014/main" id="{6FE5D8C9-7A90-4E70-9212-18E8FC6E0DC5}"/>
              </a:ext>
            </a:extLst>
          </p:cNvPr>
          <p:cNvSpPr/>
          <p:nvPr/>
        </p:nvSpPr>
        <p:spPr>
          <a:xfrm rot="-630280">
            <a:off x="4886853" y="4479330"/>
            <a:ext cx="1008928" cy="20500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75;p48">
            <a:extLst>
              <a:ext uri="{FF2B5EF4-FFF2-40B4-BE49-F238E27FC236}">
                <a16:creationId xmlns:a16="http://schemas.microsoft.com/office/drawing/2014/main" id="{0051A20C-E7DB-4EC8-9344-3A923D586EED}"/>
              </a:ext>
            </a:extLst>
          </p:cNvPr>
          <p:cNvSpPr/>
          <p:nvPr/>
        </p:nvSpPr>
        <p:spPr>
          <a:xfrm rot="406682">
            <a:off x="4887587" y="3342107"/>
            <a:ext cx="1008994" cy="20484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9;p48">
            <a:extLst>
              <a:ext uri="{FF2B5EF4-FFF2-40B4-BE49-F238E27FC236}">
                <a16:creationId xmlns:a16="http://schemas.microsoft.com/office/drawing/2014/main" id="{883984D1-A64A-4C62-8D98-37E1EFDB8C75}"/>
              </a:ext>
            </a:extLst>
          </p:cNvPr>
          <p:cNvSpPr/>
          <p:nvPr/>
        </p:nvSpPr>
        <p:spPr>
          <a:xfrm rot="699">
            <a:off x="992435" y="3079045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6;p48">
            <a:extLst>
              <a:ext uri="{FF2B5EF4-FFF2-40B4-BE49-F238E27FC236}">
                <a16:creationId xmlns:a16="http://schemas.microsoft.com/office/drawing/2014/main" id="{780DE895-74A7-4686-98FC-EC17419F5475}"/>
              </a:ext>
            </a:extLst>
          </p:cNvPr>
          <p:cNvSpPr/>
          <p:nvPr/>
        </p:nvSpPr>
        <p:spPr>
          <a:xfrm rot="699">
            <a:off x="992435" y="4279520"/>
            <a:ext cx="3124228" cy="1721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8131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ADA346-6D40-4DA7-BA05-338A700F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6" y="2659324"/>
            <a:ext cx="10334624" cy="1862590"/>
          </a:xfrm>
        </p:spPr>
        <p:txBody>
          <a:bodyPr/>
          <a:lstStyle/>
          <a:p>
            <a:r>
              <a:rPr lang="en-GB" sz="4800" dirty="0"/>
              <a:t>Create your first ASP.NET Core </a:t>
            </a:r>
            <a:r>
              <a:rPr lang="en-GB" sz="4800" dirty="0" err="1"/>
              <a:t>SignalR</a:t>
            </a:r>
            <a:r>
              <a:rPr lang="en-GB" sz="4800" dirty="0"/>
              <a:t> app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6DB2D-A8B0-4570-AE0F-E9675BAC9CEB}"/>
              </a:ext>
            </a:extLst>
          </p:cNvPr>
          <p:cNvSpPr txBox="1"/>
          <p:nvPr/>
        </p:nvSpPr>
        <p:spPr>
          <a:xfrm>
            <a:off x="434975" y="2133026"/>
            <a:ext cx="981038" cy="3877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8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Demo</a:t>
            </a:r>
            <a:endParaRPr lang="en-US" sz="240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57B30-B27D-41CE-9E9B-D6A9BD44EC4D}"/>
              </a:ext>
            </a:extLst>
          </p:cNvPr>
          <p:cNvSpPr txBox="1"/>
          <p:nvPr/>
        </p:nvSpPr>
        <p:spPr>
          <a:xfrm>
            <a:off x="434975" y="4521914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8696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  <a:r>
              <a:rPr lang="en-US" b="1" dirty="0"/>
              <a:t> 							</a:t>
            </a:r>
            <a:r>
              <a:rPr lang="en-US" sz="1800" b="1" dirty="0">
                <a:solidFill>
                  <a:schemeClr val="tx1"/>
                </a:solidFill>
              </a:rPr>
              <a:t>@</a:t>
            </a:r>
            <a:r>
              <a:rPr lang="en-US" sz="1800" b="1" dirty="0" err="1">
                <a:solidFill>
                  <a:schemeClr val="tx1"/>
                </a:solidFill>
              </a:rPr>
              <a:t>Scott_Addie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767" y="1861968"/>
            <a:ext cx="10618304" cy="4437962"/>
          </a:xfrm>
        </p:spPr>
        <p:txBody>
          <a:bodyPr>
            <a:normAutofit/>
          </a:bodyPr>
          <a:lstStyle/>
          <a:p>
            <a:r>
              <a:rPr lang="en-US" b="1" dirty="0"/>
              <a:t>Docs</a:t>
            </a:r>
          </a:p>
          <a:p>
            <a:endParaRPr lang="en-US" b="1" dirty="0"/>
          </a:p>
          <a:p>
            <a:endParaRPr lang="en-US" dirty="0"/>
          </a:p>
          <a:p>
            <a:r>
              <a:rPr lang="en-US" b="1" dirty="0"/>
              <a:t>Slides</a:t>
            </a:r>
          </a:p>
          <a:p>
            <a:endParaRPr lang="en-US" b="1" dirty="0"/>
          </a:p>
          <a:p>
            <a:r>
              <a:rPr lang="en-US" b="1" dirty="0"/>
              <a:t>Sample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827" y="398415"/>
            <a:ext cx="696488" cy="56624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2EABF2-4F4C-4D1E-9741-A847CD7C234F}"/>
              </a:ext>
            </a:extLst>
          </p:cNvPr>
          <p:cNvSpPr txBox="1">
            <a:spLocks/>
          </p:cNvSpPr>
          <p:nvPr/>
        </p:nvSpPr>
        <p:spPr>
          <a:xfrm>
            <a:off x="1437656" y="2359510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/core/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30BD0-1FFE-4CA8-8AA2-40AEC8C2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297211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86EFB08-97BC-4E9B-B741-EF010F3D06C9}"/>
              </a:ext>
            </a:extLst>
          </p:cNvPr>
          <p:cNvSpPr txBox="1">
            <a:spLocks/>
          </p:cNvSpPr>
          <p:nvPr/>
        </p:nvSpPr>
        <p:spPr>
          <a:xfrm>
            <a:off x="1437656" y="2864236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docs.microsoft.com/azure/azure-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2DA66B-024B-4EB9-AB88-26E2CF6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2801937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DDFEC56-4FB6-463D-9673-ECCF9812AF8C}"/>
              </a:ext>
            </a:extLst>
          </p:cNvPr>
          <p:cNvSpPr txBox="1">
            <a:spLocks/>
          </p:cNvSpPr>
          <p:nvPr/>
        </p:nvSpPr>
        <p:spPr>
          <a:xfrm>
            <a:off x="1437656" y="4183349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aka.ms/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nop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</a:t>
            </a:r>
            <a:r>
              <a:rPr lang="en-US" sz="2000" b="1" dirty="0" err="1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signalr</a:t>
            </a:r>
            <a:r>
              <a:rPr lang="en-US" sz="2000" b="1" dirty="0">
                <a:solidFill>
                  <a:srgbClr val="2C65E1"/>
                </a:solidFill>
                <a:latin typeface="+mj-lt"/>
                <a:cs typeface="Segoe UI Semibold" panose="020B0702040204020203" pitchFamily="34" charset="0"/>
              </a:rPr>
              <a:t>-slides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C65E1"/>
              </a:solidFill>
              <a:effectLst/>
              <a:uLnTx/>
              <a:uFillTx/>
              <a:latin typeface="+mj-lt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C22DE0-CB03-4AF7-B37B-128FB729E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4121050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6B51AA-6835-4D28-8062-D45663C1EA0F}"/>
              </a:ext>
            </a:extLst>
          </p:cNvPr>
          <p:cNvSpPr txBox="1">
            <a:spLocks/>
          </p:cNvSpPr>
          <p:nvPr/>
        </p:nvSpPr>
        <p:spPr>
          <a:xfrm>
            <a:off x="1437656" y="5382553"/>
            <a:ext cx="69313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github.com/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aspnet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/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SignalR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+mj-lt"/>
                <a:ea typeface="+mn-ea"/>
                <a:cs typeface="Segoe UI Semibold" panose="020B0702040204020203" pitchFamily="34" charset="0"/>
              </a:rPr>
              <a:t>-samples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EF5D5-BD71-40AA-B7CD-BB3DE2115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55767" y="5320254"/>
            <a:ext cx="428462" cy="428460"/>
          </a:xfrm>
          <a:prstGeom prst="ellipse">
            <a:avLst/>
          </a:prstGeom>
          <a:noFill/>
          <a:ln w="28575" cap="flat" cmpd="sng" algn="ctr">
            <a:solidFill>
              <a:srgbClr val="2C65E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 w="19050">
                  <a:noFill/>
                </a:ln>
                <a:solidFill>
                  <a:srgbClr val="2C65E1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kumimoji="0" lang="en-US" sz="2000" b="0" i="0" u="none" strike="noStrike" kern="0" cap="none" spc="0" normalizeH="0" baseline="0" noProof="0" dirty="0">
              <a:ln w="19050">
                <a:noFill/>
              </a:ln>
              <a:solidFill>
                <a:srgbClr val="2C65E1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3E9A39-A236-474F-8824-5CF3D2493C7E}"/>
              </a:ext>
            </a:extLst>
          </p:cNvPr>
          <p:cNvGrpSpPr/>
          <p:nvPr/>
        </p:nvGrpSpPr>
        <p:grpSpPr>
          <a:xfrm>
            <a:off x="6660490" y="2020844"/>
            <a:ext cx="5337835" cy="4120209"/>
            <a:chOff x="7116717" y="2055624"/>
            <a:chExt cx="5337835" cy="412020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E0AD7A4-2A86-4C20-A592-6188B205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BA83AD-6A88-4F61-84B4-B7DCA94E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ADE9DE0-BDA4-46F1-8A99-787EEB7D8A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PPT Template - 2018">
  <a:themeElements>
    <a:clrScheme name="Azure DevOps">
      <a:dk1>
        <a:srgbClr val="00000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4DB0FF"/>
      </a:accent2>
      <a:accent3>
        <a:srgbClr val="B1D6F2"/>
      </a:accent3>
      <a:accent4>
        <a:srgbClr val="035AA0"/>
      </a:accent4>
      <a:accent5>
        <a:srgbClr val="94D0FF"/>
      </a:accent5>
      <a:accent6>
        <a:srgbClr val="797979"/>
      </a:accent6>
      <a:hlink>
        <a:srgbClr val="0078D7"/>
      </a:hlink>
      <a:folHlink>
        <a:srgbClr val="0078D7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ure_DevOps.potx" id="{4900416B-8F5F-42C1-904C-5C917F43C81D}" vid="{B1AF2F06-2DB0-4AA7-B491-49BC8E4834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F187B9059DF945B25AB5B2F3BA0895" ma:contentTypeVersion="17" ma:contentTypeDescription="Create a new document." ma:contentTypeScope="" ma:versionID="454b11af52e6a4a001d7a94430b0600d">
  <xsd:schema xmlns:xsd="http://www.w3.org/2001/XMLSchema" xmlns:xs="http://www.w3.org/2001/XMLSchema" xmlns:p="http://schemas.microsoft.com/office/2006/metadata/properties" xmlns:ns1="http://schemas.microsoft.com/sharepoint/v3" xmlns:ns2="af610f50-4aee-43ff-9d65-64420adb70d2" xmlns:ns3="http://schemas.microsoft.com/sharepoint/v4" xmlns:ns4="15c98cf3-0896-4040-874f-f436925621df" targetNamespace="http://schemas.microsoft.com/office/2006/metadata/properties" ma:root="true" ma:fieldsID="94f54606d29a996f622cc5db0382967e" ns1:_="" ns2:_="" ns3:_="" ns4:_="">
    <xsd:import namespace="http://schemas.microsoft.com/sharepoint/v3"/>
    <xsd:import namespace="af610f50-4aee-43ff-9d65-64420adb70d2"/>
    <xsd:import namespace="http://schemas.microsoft.com/sharepoint/v4"/>
    <xsd:import namespace="15c98cf3-0896-4040-874f-f436925621d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IconOverlay" minOccurs="0"/>
                <xsd:element ref="ns1:_ip_UnifiedCompliancePolicyProperties" minOccurs="0"/>
                <xsd:element ref="ns1:_ip_UnifiedCompliancePolicyUIAction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Preview" minOccurs="0"/>
                <xsd:element ref="ns4:MediaServiceEventHashCode" minOccurs="0"/>
                <xsd:element ref="ns4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10f50-4aee-43ff-9d65-64420adb70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c98cf3-0896-4040-874f-f436925621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20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Preview" ma:index="22" nillable="true" ma:displayName="Preview" ma:format="Image" ma:internalName="Previe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conOverlay xmlns="http://schemas.microsoft.com/sharepoint/v4" xsi:nil="true"/>
    <Preview xmlns="15c98cf3-0896-4040-874f-f436925621df">
      <Url xsi:nil="true"/>
      <Description xsi:nil="true"/>
    </Preview>
    <_ip_UnifiedCompliancePolicyProperties xmlns="http://schemas.microsoft.com/sharepoint/v3" xsi:nil="true"/>
    <SharedWithUsers xmlns="af610f50-4aee-43ff-9d65-64420adb70d2">
      <UserInfo>
        <DisplayName>Shriram Natarajan</DisplayName>
        <AccountId>645</AccountId>
        <AccountType/>
      </UserInfo>
      <UserInfo>
        <DisplayName>Siddique Juman</DisplayName>
        <AccountId>79219</AccountId>
        <AccountType/>
      </UserInfo>
      <UserInfo>
        <DisplayName>Tiberiu Radu</DisplayName>
        <AccountId>42551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6A0CB4-B94D-48B7-AE6B-3133538C8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f610f50-4aee-43ff-9d65-64420adb70d2"/>
    <ds:schemaRef ds:uri="http://schemas.microsoft.com/sharepoint/v4"/>
    <ds:schemaRef ds:uri="15c98cf3-0896-4040-874f-f436925621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A15399-885A-441B-A114-CB6E80EBF6A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c98cf3-0896-4040-874f-f436925621df"/>
    <ds:schemaRef ds:uri="http://schemas.microsoft.com/sharepoint/v3"/>
    <ds:schemaRef ds:uri="http://schemas.microsoft.com/sharepoint/v4"/>
    <ds:schemaRef ds:uri="af610f50-4aee-43ff-9d65-64420adb70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CFF515-FEE6-4B9C-8B96-C300A0063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Azure_DevOps</Template>
  <TotalTime>367</TotalTime>
  <Words>614</Words>
  <Application>Microsoft Office PowerPoint</Application>
  <PresentationFormat>Custom</PresentationFormat>
  <Paragraphs>132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Consolas</vt:lpstr>
      <vt:lpstr>Roboto</vt:lpstr>
      <vt:lpstr>Segoe UI</vt:lpstr>
      <vt:lpstr>Segoe UI Light</vt:lpstr>
      <vt:lpstr>Segoe UI Semibold</vt:lpstr>
      <vt:lpstr>Wingdings</vt:lpstr>
      <vt:lpstr>Azure PPT Template - 2018</vt:lpstr>
      <vt:lpstr>Building the Real-time Web with ASP.NET Core SignalR</vt:lpstr>
      <vt:lpstr>SignalR: The what</vt:lpstr>
      <vt:lpstr>SignalR: The why</vt:lpstr>
      <vt:lpstr>Architectural components: Hub</vt:lpstr>
      <vt:lpstr>Architectural components: Client </vt:lpstr>
      <vt:lpstr>SignalR clients</vt:lpstr>
      <vt:lpstr>Scale-out with SignalR</vt:lpstr>
      <vt:lpstr>Create your first ASP.NET Core SignalR app</vt:lpstr>
      <vt:lpstr>Resources         @Scott_Addie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Scott Addie</dc:creator>
  <cp:keywords/>
  <cp:lastModifiedBy>Scott Addie</cp:lastModifiedBy>
  <cp:revision>149</cp:revision>
  <dcterms:created xsi:type="dcterms:W3CDTF">2018-10-05T19:03:14Z</dcterms:created>
  <dcterms:modified xsi:type="dcterms:W3CDTF">2018-10-06T01:23:55Z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0x010100F5F187B9059DF945B25AB5B2F3BA0895</vt:lpwstr>
  </property>
  <property fmtid="{D5CDD505-2E9C-101B-9397-08002B2CF9AE}" pid="3" name="DocVizMetadataToken">
    <vt:lpwstr>600x450x1</vt:lpwstr>
  </property>
  <property fmtid="{D5CDD505-2E9C-101B-9397-08002B2CF9AE}" pid="4" name="MSIP_Label_f42aa342-8706-4288-bd11-ebb85995028c_Enabled">
    <vt:lpwstr>True</vt:lpwstr>
  </property>
  <property fmtid="{D5CDD505-2E9C-101B-9397-08002B2CF9AE}" pid="5" name="MSIP_Label_f42aa342-8706-4288-bd11-ebb85995028c_SiteId">
    <vt:lpwstr>72f988bf-86f1-41af-91ab-2d7cd011db47</vt:lpwstr>
  </property>
  <property fmtid="{D5CDD505-2E9C-101B-9397-08002B2CF9AE}" pid="6" name="MSIP_Label_f42aa342-8706-4288-bd11-ebb85995028c_Owner">
    <vt:lpwstr>v-juchri@microsoft.com</vt:lpwstr>
  </property>
  <property fmtid="{D5CDD505-2E9C-101B-9397-08002B2CF9AE}" pid="7" name="MSIP_Label_f42aa342-8706-4288-bd11-ebb85995028c_SetDate">
    <vt:lpwstr>2018-02-23T23:28:10.4033600Z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