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322" r:id="rId4"/>
    <p:sldId id="342" r:id="rId5"/>
    <p:sldId id="328" r:id="rId6"/>
    <p:sldId id="330" r:id="rId7"/>
    <p:sldId id="323" r:id="rId8"/>
    <p:sldId id="337" r:id="rId9"/>
    <p:sldId id="348" r:id="rId10"/>
    <p:sldId id="332" r:id="rId11"/>
    <p:sldId id="333" r:id="rId12"/>
    <p:sldId id="343" r:id="rId13"/>
    <p:sldId id="338" r:id="rId14"/>
    <p:sldId id="335" r:id="rId15"/>
    <p:sldId id="336" r:id="rId16"/>
    <p:sldId id="339" r:id="rId17"/>
    <p:sldId id="345" r:id="rId18"/>
    <p:sldId id="341" r:id="rId19"/>
    <p:sldId id="346" r:id="rId20"/>
    <p:sldId id="331" r:id="rId21"/>
    <p:sldId id="334" r:id="rId22"/>
    <p:sldId id="32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4472C4"/>
    <a:srgbClr val="49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351" autoAdjust="0"/>
  </p:normalViewPr>
  <p:slideViewPr>
    <p:cSldViewPr snapToGrid="0" showGuides="1">
      <p:cViewPr varScale="1">
        <p:scale>
          <a:sx n="64" d="100"/>
          <a:sy n="64" d="100"/>
        </p:scale>
        <p:origin x="1299" y="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86B9A-ACA2-4D2C-AAF6-D8003DE96699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55A08-0E86-45D7-AB2B-D5F1B665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419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 err="1"/>
              <a:t>secrets.json</a:t>
            </a:r>
            <a:r>
              <a:rPr lang="en-US" b="1" dirty="0"/>
              <a:t>:</a:t>
            </a:r>
            <a:r>
              <a:rPr lang="en-US" dirty="0"/>
              <a:t> “Event”: { “Name”: “MKE Azure”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Index.cshtml.cs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readonly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IConfiguration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_config;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IndexModel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IConfiguration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config) =&gt;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_config = config;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get; set; 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OnGet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=&gt;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_config["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Event:Name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Index.cshtml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@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Model.EventName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546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Azure Cloud Shell </a:t>
            </a:r>
            <a:r>
              <a:rPr lang="en-US" dirty="0">
                <a:sym typeface="Wingdings" panose="05000000000000000000" pitchFamily="2" charset="2"/>
              </a:rPr>
              <a:t> the best CLI is the one you don’t have </a:t>
            </a:r>
            <a:r>
              <a:rPr lang="en-US">
                <a:sym typeface="Wingdings" panose="05000000000000000000" pitchFamily="2" charset="2"/>
              </a:rPr>
              <a:t>to install</a:t>
            </a:r>
            <a:endParaRPr lang="en-US"/>
          </a:p>
          <a:p>
            <a:r>
              <a:rPr lang="en-US" dirty="0"/>
              <a:t>- VS 15.7 introduces Connected Services node Key Vault creation</a:t>
            </a:r>
          </a:p>
          <a:p>
            <a:r>
              <a:rPr lang="en-US" dirty="0"/>
              <a:t>- Key Vault takes precedence over Secret Manager at runtime, since it’s more 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339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713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898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Download secrets from key vault with build task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use secrets as task variables in other build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389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 your app service to communicate w/ other Azure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909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yourself for local development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787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--object-id = GUID that identifies the principal that will receive permissions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55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Vault – secrets stored as sequences of octets (8-bit bytes) w/ max. size of 25 </a:t>
            </a:r>
            <a:r>
              <a:rPr lang="en-US"/>
              <a:t>kbs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734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Program.ConfigureKeyVault</a:t>
            </a:r>
            <a:r>
              <a:rPr lang="en-US" dirty="0"/>
              <a:t> in </a:t>
            </a:r>
            <a:r>
              <a:rPr lang="en-US" dirty="0" err="1"/>
              <a:t>ViewComponentsDemo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295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“Meet John: an overworked, underpaid developer fueled by caffeine and pizza.”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92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5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6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FIPS = Federal Information Processing Standard</a:t>
            </a:r>
          </a:p>
          <a:p>
            <a:endParaRPr lang="en-US" dirty="0"/>
          </a:p>
          <a:p>
            <a:r>
              <a:rPr lang="en-US" dirty="0"/>
              <a:t>1 solution to this problem is Secret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7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VS SUPPORT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Core support ONLY in 15.7 (</a:t>
            </a:r>
            <a:r>
              <a:rPr lang="en-US" dirty="0" err="1"/>
              <a:t>secrets.json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Framework support in 15.8 (secrets.xml)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.NET Core SDK 2.1.300 bundles user-secrets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58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 command ONLY in 3.0+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863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12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431B-6F61-4131-8791-6087567D0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ED84-6CE0-4163-8350-CEC7CC97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6B0E-77DE-4753-BC19-C7FBDC59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BCCA-A401-4E41-889A-F4F29C8C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AF28-5E37-4703-B745-260544D4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7136-BDD6-4366-B1B8-00806C3E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78C7-6E13-4291-A1C9-6565E03F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519B-C3C4-4B1D-B1AD-68B23692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C8F1-68F8-41D6-9514-FBECD8A4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222-9E55-4898-B6F0-5A178309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2D19D-A21A-447C-B2D5-871DDB9C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59DA-117A-470F-8DA4-910CF1EB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FE40-6354-45F1-B342-140D9B26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FFD5-5236-4E05-95E9-153B7E74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768B-3159-4A2B-9F04-25260D7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0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354-43B8-4176-A9B2-F03FC82F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FF98-2B17-48F1-8913-6239D286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F57D2-32C2-4AA7-A060-B2F7CC8D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2577-C7F9-4485-9EC9-C899A373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B8DC-092E-499C-B1A4-9D7F8E9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4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1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9CAC-91C0-4F8C-BCA1-442A8544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366B-C743-450D-92D0-0F80398B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7962-F2B9-4EB1-800F-78DB5225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48F7-A1E0-404B-A261-644C555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586B-F38F-4D81-A20C-EA09EA1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913A-575B-4C0E-9BC4-F72E980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8F1F-C79C-4299-B4DE-2B5A1C9BE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51D4-1717-4E27-97F6-C7A8795D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1214-0042-4D0D-9DDD-8F0A712B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C7B05-5CCD-41ED-82A4-EA174FF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03C4-D149-4D0D-9E40-B1AD9551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BC2-3C95-495F-8666-38CDA7E1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E9D-33C9-4AE0-83BE-16FB44D6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531B-055F-4D7A-861D-1CCA8ED61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A1990-957A-4E67-8A79-F1DB04D4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19736-9954-499C-833D-B80E14332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F96D-3B9F-463B-A5F0-9854F458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AB6D-CD75-4EFA-A193-0B33C772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616D0-8475-4237-A95E-3BB37278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AC91-DA49-4771-946E-46775E1D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5BAD3-F9C3-4B6E-964D-113E7C18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06BA4-CB95-49B0-A9C0-476E7C7C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450B-373D-4A94-BD43-56784748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D9423-4A57-4694-BBAF-FA425D3B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A4124-052F-4B11-AA63-5AC8BA58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8BE6-6126-4E47-94FD-5D4B2474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EBBF-1F95-46A0-A719-B5510C4E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8433-F602-45AB-AE04-EEA127B7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96607-1252-4AC6-9734-F1C77911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1919-719F-4C66-847E-40CDCC67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5029-368B-4496-B3EF-5B42BBA8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48800-ABA2-46E5-AA0B-C0593C6C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A664-C4DD-45B8-895F-F4AE576B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BCD5-A163-448F-A63E-DB86A632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DA5C-974F-44F4-ADB5-2FDAAD0A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ABFE-34B7-43A8-BDB6-C3BE3B58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A429-2AC5-4FA0-9E77-B02B71C6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EDB5-23F7-492C-99A4-53E0DFC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25A9-2099-414D-90C3-2BA9260E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65B7-9DDF-40A0-B62C-15AC2812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2AFF-6378-4A44-B950-6C61C7A7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6D52-4857-4668-9EB7-B41E21252CF7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C315-F9E5-404E-A1A4-BAE46B97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EB31-1714-45C5-9251-C27E81276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5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docs.microsoft.com/azure/key-vault/vs-key-vault-add-connected-service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ka.ms/app-secrets-code" TargetMode="External"/><Relationship Id="rId5" Type="http://schemas.openxmlformats.org/officeDocument/2006/relationships/hyperlink" Target="https://aka.ms/app-secrets-slides" TargetMode="External"/><Relationship Id="rId4" Type="http://schemas.openxmlformats.org/officeDocument/2006/relationships/hyperlink" Target="https://aka.ms/az-key-vault" TargetMode="External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D0596-1061-47F4-A651-94E3F1B4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8" y="3107691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Protecting App Secrets</a:t>
            </a:r>
            <a:br>
              <a:rPr lang="en-US" sz="4600" dirty="0"/>
            </a:br>
            <a:r>
              <a:rPr lang="en-US" sz="4600" dirty="0"/>
              <a:t>with .NET Core &amp;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11E06-7CDF-4EC3-9BEB-AF30B91D2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99" y="5558445"/>
            <a:ext cx="6618051" cy="1299556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Scott Addie</a:t>
            </a:r>
          </a:p>
          <a:p>
            <a:pPr algn="l"/>
            <a:r>
              <a:rPr lang="en-US" sz="2000" b="1" dirty="0"/>
              <a:t>@</a:t>
            </a:r>
            <a:r>
              <a:rPr lang="en-US" sz="2000" b="1" dirty="0" err="1"/>
              <a:t>Scott_Addie</a:t>
            </a:r>
            <a:endParaRPr lang="en-US" sz="2000" b="1" dirty="0"/>
          </a:p>
          <a:p>
            <a:pPr algn="l"/>
            <a:r>
              <a:rPr lang="en-US" sz="2000" b="1" dirty="0"/>
              <a:t>Senior Content Developer</a:t>
            </a: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S logo white">
            <a:extLst>
              <a:ext uri="{FF2B5EF4-FFF2-40B4-BE49-F238E27FC236}">
                <a16:creationId xmlns:a16="http://schemas.microsoft.com/office/drawing/2014/main" id="{6133ABA2-A03B-41E7-861B-1D6BFE865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12435" y="5836077"/>
            <a:ext cx="3079129" cy="662012"/>
          </a:xfrm>
          <a:prstGeom prst="rect">
            <a:avLst/>
          </a:prstGeom>
        </p:spPr>
      </p:pic>
      <p:pic>
        <p:nvPicPr>
          <p:cNvPr id="8" name="Picture 7" descr="A picture containing indoor, floor&#10;&#10;Description generated with high confidence">
            <a:extLst>
              <a:ext uri="{FF2B5EF4-FFF2-40B4-BE49-F238E27FC236}">
                <a16:creationId xmlns:a16="http://schemas.microsoft.com/office/drawing/2014/main" id="{3FBEDCD0-3F7F-4524-BD17-DB57A5360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638626"/>
            <a:ext cx="5080000" cy="3810000"/>
          </a:xfrm>
          <a:prstGeom prst="rect">
            <a:avLst/>
          </a:prstGeom>
          <a:solidFill>
            <a:srgbClr val="498BE9"/>
          </a:solidFill>
        </p:spPr>
      </p:pic>
    </p:spTree>
    <p:extLst>
      <p:ext uri="{BB962C8B-B14F-4D97-AF65-F5344CB8AC3E}">
        <p14:creationId xmlns:p14="http://schemas.microsoft.com/office/powerpoint/2010/main" val="127483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Retrieval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85447"/>
              </p:ext>
            </p:extLst>
          </p:nvPr>
        </p:nvGraphicFramePr>
        <p:xfrm>
          <a:off x="844462" y="1920876"/>
          <a:ext cx="9165812" cy="432816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00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_connection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=&gt; Configuration = configuration;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ConfigureServices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IServiceCollection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services)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SqlConnectionStringBuilder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Configuration.GetConnectionString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builder.Password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_connection =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913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147430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9F2D8-89AD-4C13-B6B2-AF06F580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673" y="5135418"/>
            <a:ext cx="5902036" cy="5172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Secret Manager</a:t>
            </a: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2AC1B6C-66AF-40EE-9B7A-82FA201F2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89" y="3632287"/>
            <a:ext cx="1515975" cy="151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3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Key Vault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sz="3100" dirty="0"/>
              <a:t>Azure subscription</a:t>
            </a:r>
          </a:p>
          <a:p>
            <a:r>
              <a:rPr lang="en-US" sz="3100" dirty="0"/>
              <a:t>Azure CLI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endParaRPr lang="en-US" sz="3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sz="3100" dirty="0"/>
              <a:t>Azure subscription</a:t>
            </a:r>
          </a:p>
          <a:p>
            <a:r>
              <a:rPr lang="en-US" sz="3100" dirty="0"/>
              <a:t>.NET Core SDK v2.1+</a:t>
            </a:r>
          </a:p>
          <a:p>
            <a:r>
              <a:rPr lang="en-US" sz="3100" dirty="0"/>
              <a:t>VS 2017 15.7+</a:t>
            </a:r>
          </a:p>
          <a:p>
            <a:pPr lvl="1"/>
            <a:r>
              <a:rPr lang="en-US" sz="3100" dirty="0"/>
              <a:t>.NET Core cross-platform development</a:t>
            </a:r>
          </a:p>
          <a:p>
            <a:pPr lvl="1"/>
            <a:r>
              <a:rPr lang="en-US" sz="3100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43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double-click Connected Services </a:t>
            </a:r>
            <a:r>
              <a:rPr lang="en-US" sz="43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Secure Secrets with Azure Key Vault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181600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4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Azure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    --resource-group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MoviesRG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    --location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eastus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secret 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--vault-name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`Password`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  --value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`pass123`</a:t>
            </a:r>
            <a:endParaRPr lang="en-US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secret 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--vault-name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  --name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`User`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  --value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ASP.NET Core app: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47681"/>
              </p:ext>
            </p:extLst>
          </p:nvPr>
        </p:nvGraphicFramePr>
        <p:xfrm>
          <a:off x="844462" y="2915796"/>
          <a:ext cx="9165812" cy="213360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541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@page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@model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IndexModel</a:t>
                      </a:r>
                      <a:endParaRPr lang="en-US" sz="16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@inject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Microsoft.Extensions.Configuration.IConfiguration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Username: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"User"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Password: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"Password"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15474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246922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Index.cshtml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605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 Pipelines build:</a:t>
            </a:r>
          </a:p>
          <a:p>
            <a:pPr lvl="1"/>
            <a:r>
              <a:rPr lang="en-US" dirty="0"/>
              <a:t>Azure Key Vault task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1853C-59CC-49CF-A4E2-54A3B3A2E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1576388"/>
            <a:ext cx="5210175" cy="460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E02EFB-0CE1-466A-BCC7-C684081FF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361" y="1801851"/>
            <a:ext cx="722780" cy="7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379C1-F107-4D23-BA80-6D6A87828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459" y="2987320"/>
            <a:ext cx="3286125" cy="273367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F7807FDB-B944-4A3B-9C81-715F4B8CCB09}"/>
              </a:ext>
            </a:extLst>
          </p:cNvPr>
          <p:cNvSpPr/>
          <p:nvPr/>
        </p:nvSpPr>
        <p:spPr>
          <a:xfrm rot="14773509">
            <a:off x="4985029" y="3828606"/>
            <a:ext cx="424254" cy="21424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2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 via portal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BA38B8A-1E67-44A0-B7DE-47E0ADFFB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68BC33-F10B-4F4F-8386-BBF220F15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249801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16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 via portal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811D25-5A94-4382-AD6B-B6F8A24C1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5780" y="1805218"/>
            <a:ext cx="2637174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71DCE1-58E5-454B-9E00-505CC5F52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5452136" cy="4357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33B12-2E78-4E84-8699-A6C11F13B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857" y="2440668"/>
            <a:ext cx="2633682" cy="295277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A0E20085-73EB-424C-A3FC-37C6B46F76FD}"/>
              </a:ext>
            </a:extLst>
          </p:cNvPr>
          <p:cNvSpPr/>
          <p:nvPr/>
        </p:nvSpPr>
        <p:spPr>
          <a:xfrm rot="14773509">
            <a:off x="5555692" y="1963016"/>
            <a:ext cx="424254" cy="1812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FF33B08-6944-44F1-9883-DFD480ABD01D}"/>
              </a:ext>
            </a:extLst>
          </p:cNvPr>
          <p:cNvSpPr/>
          <p:nvPr/>
        </p:nvSpPr>
        <p:spPr>
          <a:xfrm rot="14773509">
            <a:off x="7841689" y="3315120"/>
            <a:ext cx="424254" cy="997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8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77D7-080D-49CB-9A0B-C43A678A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 via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3141-237E-41E8-BDC1-6D8AA08D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Enable Managed Service Identity on web app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webAppPrincipalId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=$(</a:t>
            </a: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identity assign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--query </a:t>
            </a:r>
            <a:r>
              <a:rPr lang="en-US" sz="2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principalId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--output </a:t>
            </a:r>
            <a:r>
              <a:rPr lang="en-US" sz="2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set-policy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--object-id </a:t>
            </a:r>
            <a:r>
              <a:rPr lang="en-US" sz="2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webAppPrincipalId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--secret-permissions </a:t>
            </a:r>
            <a:r>
              <a:rPr lang="en-US" sz="2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list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156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Comparison of solutions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B11B5F89-CEA0-4F9B-8FF2-082E53048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795578"/>
              </p:ext>
            </p:extLst>
          </p:nvPr>
        </p:nvGraphicFramePr>
        <p:xfrm>
          <a:off x="1287463" y="3042655"/>
          <a:ext cx="10066338" cy="31194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70368">
                  <a:extLst>
                    <a:ext uri="{9D8B030D-6E8A-4147-A177-3AD203B41FA5}">
                      <a16:colId xmlns:a16="http://schemas.microsoft.com/office/drawing/2014/main" val="3393553294"/>
                    </a:ext>
                  </a:extLst>
                </a:gridCol>
                <a:gridCol w="3118873">
                  <a:extLst>
                    <a:ext uri="{9D8B030D-6E8A-4147-A177-3AD203B41FA5}">
                      <a16:colId xmlns:a16="http://schemas.microsoft.com/office/drawing/2014/main" val="3103465248"/>
                    </a:ext>
                  </a:extLst>
                </a:gridCol>
                <a:gridCol w="3077097">
                  <a:extLst>
                    <a:ext uri="{9D8B030D-6E8A-4147-A177-3AD203B41FA5}">
                      <a16:colId xmlns:a16="http://schemas.microsoft.com/office/drawing/2014/main" val="1329647999"/>
                    </a:ext>
                  </a:extLst>
                </a:gridCol>
              </a:tblGrid>
              <a:tr h="460831">
                <a:tc>
                  <a:txBody>
                    <a:bodyPr/>
                    <a:lstStyle/>
                    <a:p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Secret Manager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Azure Key Vault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1056126699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Environments</a:t>
                      </a:r>
                      <a:endParaRPr lang="en-US" sz="2300" b="1" dirty="0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Dev, Prod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600246297"/>
                  </a:ext>
                </a:extLst>
              </a:tr>
              <a:tr h="81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Pricing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Free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$0.03 / 10k operations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242695606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Encryption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No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Yes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4113498180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Storage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Local machine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Azure Storage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2053637856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dirty="0"/>
                        <a:t>Scope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User profile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App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48121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2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problem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Secret Manager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Comparison of solutions</a:t>
            </a:r>
          </a:p>
          <a:p>
            <a:r>
              <a:rPr lang="en-US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zure key vault">
            <a:extLst>
              <a:ext uri="{FF2B5EF4-FFF2-40B4-BE49-F238E27FC236}">
                <a16:creationId xmlns:a16="http://schemas.microsoft.com/office/drawing/2014/main" id="{6061F9CD-076F-4429-BE2C-CFC00CE4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95" y="2956896"/>
            <a:ext cx="2600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Secret Manager + Azure Key Vault</a:t>
            </a: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2AC1B6C-66AF-40EE-9B7A-82FA201F2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25" y="3127682"/>
            <a:ext cx="838202" cy="8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11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1104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Docs 									</a:t>
            </a:r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aka.ms/dotnet-secret-mgr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aka.ms/</a:t>
            </a:r>
            <a:r>
              <a:rPr lang="en-US" dirty="0" err="1">
                <a:hlinkClick r:id="rId4"/>
              </a:rPr>
              <a:t>az</a:t>
            </a:r>
            <a:r>
              <a:rPr lang="en-US" dirty="0">
                <a:hlinkClick r:id="rId4"/>
              </a:rPr>
              <a:t>-key-vault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Slides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aka.ms/app-secrets-slides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Code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aka.ms/app-secrets-code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76" y="1753612"/>
            <a:ext cx="682893" cy="555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EAFBD-EBC0-4665-8891-DDEC61E19A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9977" y="4501541"/>
            <a:ext cx="3340898" cy="2261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5929FE-5E07-494B-A7F9-349E51255D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3040" y="3415126"/>
            <a:ext cx="3340898" cy="2261812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FD61B34-5DDF-4160-BC16-3296F9AF6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605" y="2862710"/>
            <a:ext cx="435292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otolia_76024062_V_S">
            <a:hlinkClick r:id="" action="ppaction://media"/>
            <a:extLst>
              <a:ext uri="{FF2B5EF4-FFF2-40B4-BE49-F238E27FC236}">
                <a16:creationId xmlns:a16="http://schemas.microsoft.com/office/drawing/2014/main" id="{B31ABEEA-A3E5-4B5D-9413-0B23A4238CBA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97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8065360" cy="454386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547C73-C79E-4342-88F3-274D5A6BA3F9}"/>
              </a:ext>
            </a:extLst>
          </p:cNvPr>
          <p:cNvGraphicFramePr>
            <a:graphicFrameLocks noGrp="1"/>
          </p:cNvGraphicFramePr>
          <p:nvPr/>
        </p:nvGraphicFramePr>
        <p:xfrm>
          <a:off x="1775690" y="4656406"/>
          <a:ext cx="9614799" cy="1920240"/>
        </p:xfrm>
        <a:graphic>
          <a:graphicData uri="http://schemas.openxmlformats.org/drawingml/2006/table">
            <a:tbl>
              <a:tblPr firstRow="1" bandRow="1"/>
              <a:tblGrid>
                <a:gridCol w="961479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ConnectionStrings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"Server=(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localdb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)\\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mssqllocaldb;Database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=Movie-1;User Id=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johndoe;Password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=pass123;MultipleActiveResultSets=true"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770562-2FDF-4CDD-A6C1-8993A8BDF880}"/>
              </a:ext>
            </a:extLst>
          </p:cNvPr>
          <p:cNvSpPr/>
          <p:nvPr/>
        </p:nvSpPr>
        <p:spPr>
          <a:xfrm>
            <a:off x="1769428" y="4209837"/>
            <a:ext cx="2900800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appsettings.json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C3BD9FA-65EB-4386-801D-29957407726C}"/>
              </a:ext>
            </a:extLst>
          </p:cNvPr>
          <p:cNvSpPr/>
          <p:nvPr/>
        </p:nvSpPr>
        <p:spPr>
          <a:xfrm flipV="1">
            <a:off x="1362891" y="2901542"/>
            <a:ext cx="1800665" cy="1308294"/>
          </a:xfrm>
          <a:prstGeom prst="bent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57BB9-2330-486F-9C16-E1B2A227C476}"/>
              </a:ext>
            </a:extLst>
          </p:cNvPr>
          <p:cNvSpPr/>
          <p:nvPr/>
        </p:nvSpPr>
        <p:spPr>
          <a:xfrm>
            <a:off x="2269067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C8A40-85D1-4203-A0B0-AC5EECB8A621}"/>
              </a:ext>
            </a:extLst>
          </p:cNvPr>
          <p:cNvSpPr/>
          <p:nvPr/>
        </p:nvSpPr>
        <p:spPr>
          <a:xfrm>
            <a:off x="4646336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0F965-92A7-4C9C-9B62-C7C2A5EDDC39}"/>
              </a:ext>
            </a:extLst>
          </p:cNvPr>
          <p:cNvSpPr txBox="1"/>
          <p:nvPr/>
        </p:nvSpPr>
        <p:spPr>
          <a:xfrm>
            <a:off x="0" y="-1129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add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A697C-8B6E-41A5-9C40-0276CB55C4A9}"/>
              </a:ext>
            </a:extLst>
          </p:cNvPr>
          <p:cNvSpPr txBox="1"/>
          <p:nvPr/>
        </p:nvSpPr>
        <p:spPr>
          <a:xfrm>
            <a:off x="0" y="327511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commit –m “Add connection string to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appsettings.json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93489-0C2B-42E6-8A48-D28D60218A08}"/>
              </a:ext>
            </a:extLst>
          </p:cNvPr>
          <p:cNvSpPr txBox="1"/>
          <p:nvPr/>
        </p:nvSpPr>
        <p:spPr>
          <a:xfrm>
            <a:off x="0" y="66711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push origin master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9763A-D482-48C4-87E9-CF77260226F3}"/>
              </a:ext>
            </a:extLst>
          </p:cNvPr>
          <p:cNvSpPr txBox="1"/>
          <p:nvPr/>
        </p:nvSpPr>
        <p:spPr>
          <a:xfrm>
            <a:off x="0" y="1002867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asdfkasdfkjlasdflkhadfgjfg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6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12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175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9" grpId="0" animBg="1"/>
      <p:bldP spid="2" grpId="0" animBg="1"/>
      <p:bldP spid="3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next morning…</a:t>
            </a:r>
          </a:p>
        </p:txBody>
      </p:sp>
      <p:pic>
        <p:nvPicPr>
          <p:cNvPr id="8" name="Picture 7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71FCADA6-696A-4ED2-990A-3F2CBE502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1871581" y="643466"/>
            <a:ext cx="8448838" cy="475244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B9FB39A-A549-4D46-9791-26E2867AFCEA}"/>
              </a:ext>
            </a:extLst>
          </p:cNvPr>
          <p:cNvSpPr/>
          <p:nvPr/>
        </p:nvSpPr>
        <p:spPr>
          <a:xfrm flipH="1">
            <a:off x="2050962" y="115900"/>
            <a:ext cx="2743199" cy="18195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Ugh, this is bad!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8181221-97DC-410E-AA41-4CF0C1DAAD06}"/>
              </a:ext>
            </a:extLst>
          </p:cNvPr>
          <p:cNvSpPr/>
          <p:nvPr/>
        </p:nvSpPr>
        <p:spPr>
          <a:xfrm>
            <a:off x="7647558" y="95660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Did John push his credentials to the repo last night?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6AF4DF97-FC4A-43FB-9BB9-0F87856EA94D}"/>
              </a:ext>
            </a:extLst>
          </p:cNvPr>
          <p:cNvSpPr/>
          <p:nvPr/>
        </p:nvSpPr>
        <p:spPr>
          <a:xfrm>
            <a:off x="5535060" y="37151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 appears so…</a:t>
            </a:r>
          </a:p>
        </p:txBody>
      </p:sp>
    </p:spTree>
    <p:extLst>
      <p:ext uri="{BB962C8B-B14F-4D97-AF65-F5344CB8AC3E}">
        <p14:creationId xmlns:p14="http://schemas.microsoft.com/office/powerpoint/2010/main" val="2776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8B3BE2-6CEC-4113-AD2B-C2B921B8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 ticking time bomb in a public repo…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70BC1-75C4-4866-8ECB-CDBC588B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3" y="1716258"/>
            <a:ext cx="11894014" cy="4489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36FFB-654E-4CD8-B9A0-724062B5D912}"/>
              </a:ext>
            </a:extLst>
          </p:cNvPr>
          <p:cNvSpPr/>
          <p:nvPr/>
        </p:nvSpPr>
        <p:spPr>
          <a:xfrm>
            <a:off x="372533" y="5305778"/>
            <a:ext cx="3612445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Developer:</a:t>
            </a:r>
          </a:p>
          <a:p>
            <a:pPr marL="0" indent="0">
              <a:buNone/>
            </a:pPr>
            <a:r>
              <a:rPr lang="en-US" dirty="0"/>
              <a:t>“I want my ASP.NET Core app’s sensitive configuration data to be protected, without having to write the code myself.”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CISO:</a:t>
            </a:r>
          </a:p>
          <a:p>
            <a:pPr marL="0" indent="0">
              <a:buNone/>
            </a:pPr>
            <a:r>
              <a:rPr lang="en-US" dirty="0"/>
              <a:t>“I want to know that our apps comply with FIPS 140-2 Level 2 HSMs for secure key management.”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Secret Manager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dotnet user-secrets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r>
              <a:rPr lang="en-US" dirty="0"/>
              <a:t>VS 2017 15.7+</a:t>
            </a:r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36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right-click project </a:t>
            </a:r>
            <a:r>
              <a:rPr lang="en-US" sz="36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Manage User Secrets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267661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.NET Core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 user-secrets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13F803-C21F-4FEC-B9B8-F341DE09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61273"/>
              </p:ext>
            </p:extLst>
          </p:nvPr>
        </p:nvGraphicFramePr>
        <p:xfrm>
          <a:off x="832402" y="3357093"/>
          <a:ext cx="8082419" cy="1310640"/>
        </p:xfrm>
        <a:graphic>
          <a:graphicData uri="http://schemas.openxmlformats.org/drawingml/2006/table">
            <a:tbl>
              <a:tblPr firstRow="1" bandRow="1"/>
              <a:tblGrid>
                <a:gridCol w="808241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netcoreapp3.0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0087f3aa-237b-4c08-a9dc-5927be11eadd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940E52A-4BCB-4A62-AA2C-726ACE00FA72}"/>
              </a:ext>
            </a:extLst>
          </p:cNvPr>
          <p:cNvSpPr/>
          <p:nvPr/>
        </p:nvSpPr>
        <p:spPr>
          <a:xfrm>
            <a:off x="832403" y="2910526"/>
            <a:ext cx="219588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err="1">
                <a:solidFill>
                  <a:prstClr val="black"/>
                </a:solidFill>
                <a:latin typeface="Segoe UI Light"/>
              </a:rPr>
              <a:t>MovieCatalog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75402EAC-AD68-45D5-9633-1E3F2946480E}"/>
              </a:ext>
            </a:extLst>
          </p:cNvPr>
          <p:cNvSpPr/>
          <p:nvPr/>
        </p:nvSpPr>
        <p:spPr>
          <a:xfrm>
            <a:off x="4649273" y="2339088"/>
            <a:ext cx="424254" cy="1631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232EE9-6DC4-4EAA-9752-FC7A7A739EBE}"/>
              </a:ext>
            </a:extLst>
          </p:cNvPr>
          <p:cNvSpPr/>
          <p:nvPr/>
        </p:nvSpPr>
        <p:spPr>
          <a:xfrm>
            <a:off x="1324372" y="4125462"/>
            <a:ext cx="7525630" cy="2776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0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.NET Core CLI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Movies:Password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“pass123”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Movies:User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“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7C1FFF0-174A-454A-90B0-BBEC81F03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91548"/>
              </p:ext>
            </p:extLst>
          </p:nvPr>
        </p:nvGraphicFramePr>
        <p:xfrm>
          <a:off x="6544491" y="5248939"/>
          <a:ext cx="4150726" cy="1188720"/>
        </p:xfrm>
        <a:graphic>
          <a:graphicData uri="http://schemas.openxmlformats.org/drawingml/2006/table">
            <a:tbl>
              <a:tblPr firstRow="1" bandRow="1"/>
              <a:tblGrid>
                <a:gridCol w="4150726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"pass123",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EE34EF64-5E28-4C84-9F46-DB4686EB6269}"/>
              </a:ext>
            </a:extLst>
          </p:cNvPr>
          <p:cNvSpPr/>
          <p:nvPr/>
        </p:nvSpPr>
        <p:spPr>
          <a:xfrm>
            <a:off x="6541905" y="4796367"/>
            <a:ext cx="1374817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secret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13F803-C21F-4FEC-B9B8-F341DE09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73650"/>
              </p:ext>
            </p:extLst>
          </p:nvPr>
        </p:nvGraphicFramePr>
        <p:xfrm>
          <a:off x="838665" y="3357095"/>
          <a:ext cx="8082419" cy="1310640"/>
        </p:xfrm>
        <a:graphic>
          <a:graphicData uri="http://schemas.openxmlformats.org/drawingml/2006/table">
            <a:tbl>
              <a:tblPr firstRow="1" bandRow="1"/>
              <a:tblGrid>
                <a:gridCol w="808241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netcoreapp3.0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0087f3aa-237b-4c08-a9dc-5927be11eadd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940E52A-4BCB-4A62-AA2C-726ACE00FA72}"/>
              </a:ext>
            </a:extLst>
          </p:cNvPr>
          <p:cNvSpPr/>
          <p:nvPr/>
        </p:nvSpPr>
        <p:spPr>
          <a:xfrm>
            <a:off x="832403" y="2910526"/>
            <a:ext cx="219588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err="1">
                <a:solidFill>
                  <a:prstClr val="black"/>
                </a:solidFill>
                <a:latin typeface="Segoe UI Light"/>
              </a:rPr>
              <a:t>MovieCatalog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1" name="Rounded Rectangle 33">
            <a:extLst>
              <a:ext uri="{FF2B5EF4-FFF2-40B4-BE49-F238E27FC236}">
                <a16:creationId xmlns:a16="http://schemas.microsoft.com/office/drawing/2014/main" id="{6AFE4F7A-E550-4C62-A076-FB8E38CCBF2C}"/>
              </a:ext>
            </a:extLst>
          </p:cNvPr>
          <p:cNvSpPr/>
          <p:nvPr/>
        </p:nvSpPr>
        <p:spPr>
          <a:xfrm>
            <a:off x="832403" y="4938045"/>
            <a:ext cx="4923882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~/.</a:t>
            </a:r>
            <a:r>
              <a:rPr lang="en-US" b="1" dirty="0" err="1"/>
              <a:t>microsoft</a:t>
            </a:r>
            <a:r>
              <a:rPr lang="en-US" b="1" dirty="0"/>
              <a:t>/</a:t>
            </a:r>
            <a:r>
              <a:rPr lang="en-US" b="1" dirty="0" err="1"/>
              <a:t>usersecrets</a:t>
            </a:r>
            <a:r>
              <a:rPr lang="en-US" b="1" dirty="0"/>
              <a:t>/&lt;id&gt;/</a:t>
            </a:r>
          </a:p>
        </p:txBody>
      </p:sp>
      <p:pic>
        <p:nvPicPr>
          <p:cNvPr id="22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E7649DFC-684E-4B40-B1F3-772480D7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13" y="5012110"/>
            <a:ext cx="507863" cy="4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D81AF3-B696-42DE-ADDB-C258A83509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28" y="5012110"/>
            <a:ext cx="385752" cy="454164"/>
          </a:xfrm>
          <a:prstGeom prst="rect">
            <a:avLst/>
          </a:prstGeom>
        </p:spPr>
      </p:pic>
      <p:sp>
        <p:nvSpPr>
          <p:cNvPr id="30" name="Rounded Rectangle 33">
            <a:extLst>
              <a:ext uri="{FF2B5EF4-FFF2-40B4-BE49-F238E27FC236}">
                <a16:creationId xmlns:a16="http://schemas.microsoft.com/office/drawing/2014/main" id="{C42CA6AF-7109-4AFA-A004-B35DCE3D8F3A}"/>
              </a:ext>
            </a:extLst>
          </p:cNvPr>
          <p:cNvSpPr/>
          <p:nvPr/>
        </p:nvSpPr>
        <p:spPr>
          <a:xfrm>
            <a:off x="832402" y="5645640"/>
            <a:ext cx="4934427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%APPDATA%\Microsoft\</a:t>
            </a:r>
            <a:r>
              <a:rPr lang="en-US" b="1" dirty="0" err="1"/>
              <a:t>UserSecrets</a:t>
            </a:r>
            <a:r>
              <a:rPr lang="en-US" b="1" dirty="0"/>
              <a:t>\&lt;id&gt;\</a:t>
            </a:r>
          </a:p>
        </p:txBody>
      </p:sp>
      <p:pic>
        <p:nvPicPr>
          <p:cNvPr id="15" name="Picture 6" descr="C:\temp\WinAzure_rgb_Wht_S.png">
            <a:extLst>
              <a:ext uri="{FF2B5EF4-FFF2-40B4-BE49-F238E27FC236}">
                <a16:creationId xmlns:a16="http://schemas.microsoft.com/office/drawing/2014/main" id="{9E236C65-B717-4E03-A30D-5799CF2DF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45120" y="5759716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75402EAC-AD68-45D5-9633-1E3F2946480E}"/>
              </a:ext>
            </a:extLst>
          </p:cNvPr>
          <p:cNvSpPr/>
          <p:nvPr/>
        </p:nvSpPr>
        <p:spPr>
          <a:xfrm rot="2065940">
            <a:off x="4705829" y="2613040"/>
            <a:ext cx="424254" cy="1631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232EE9-6DC4-4EAA-9752-FC7A7A739EBE}"/>
              </a:ext>
            </a:extLst>
          </p:cNvPr>
          <p:cNvSpPr/>
          <p:nvPr/>
        </p:nvSpPr>
        <p:spPr>
          <a:xfrm>
            <a:off x="1324372" y="4125462"/>
            <a:ext cx="7525630" cy="2776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CCD985B-8017-47CC-868C-6B7DA89AA851}"/>
              </a:ext>
            </a:extLst>
          </p:cNvPr>
          <p:cNvSpPr/>
          <p:nvPr/>
        </p:nvSpPr>
        <p:spPr>
          <a:xfrm rot="19265801">
            <a:off x="4649274" y="4367720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657C575-E8A6-409F-8D48-3C1718512A67}"/>
              </a:ext>
            </a:extLst>
          </p:cNvPr>
          <p:cNvSpPr/>
          <p:nvPr/>
        </p:nvSpPr>
        <p:spPr>
          <a:xfrm rot="16200000">
            <a:off x="5953976" y="5204124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3C5F33-C267-44A2-98A4-E0AE5E5503EF}"/>
              </a:ext>
            </a:extLst>
          </p:cNvPr>
          <p:cNvSpPr/>
          <p:nvPr/>
        </p:nvSpPr>
        <p:spPr>
          <a:xfrm>
            <a:off x="5089007" y="5155298"/>
            <a:ext cx="465280" cy="9932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21" grpId="0" animBg="1"/>
      <p:bldP spid="30" grpId="0" animBg="1"/>
      <p:bldP spid="26" grpId="0" animBg="1"/>
      <p:bldP spid="31" grpId="0" animBg="1"/>
      <p:bldP spid="27" grpId="0" animBg="1"/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982</Words>
  <Application>Microsoft Office PowerPoint</Application>
  <PresentationFormat>Widescreen</PresentationFormat>
  <Paragraphs>237</Paragraphs>
  <Slides>21</Slides>
  <Notes>21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Segoe UI Light</vt:lpstr>
      <vt:lpstr>Office Theme</vt:lpstr>
      <vt:lpstr>1_Office Theme</vt:lpstr>
      <vt:lpstr>Protecting App Secrets with .NET Core &amp; Azure</vt:lpstr>
      <vt:lpstr>Agenda</vt:lpstr>
      <vt:lpstr>PowerPoint Presentation</vt:lpstr>
      <vt:lpstr>The next morning…</vt:lpstr>
      <vt:lpstr>A ticking time bomb in a public repo…</vt:lpstr>
      <vt:lpstr>Problem statements</vt:lpstr>
      <vt:lpstr>Secret Manager</vt:lpstr>
      <vt:lpstr>Secret Manager: .NET Core CLI</vt:lpstr>
      <vt:lpstr>Secret Manager: .NET Core CLI (cont.)</vt:lpstr>
      <vt:lpstr>Secret Manager: Retrieval</vt:lpstr>
      <vt:lpstr>Demo</vt:lpstr>
      <vt:lpstr>Azure Key Vault</vt:lpstr>
      <vt:lpstr>Key Vault: Azure CLI</vt:lpstr>
      <vt:lpstr>Key Vault: Retrieval</vt:lpstr>
      <vt:lpstr>Key Vault: Retrieval (cont.)</vt:lpstr>
      <vt:lpstr>Key Vault: Configure access via portal</vt:lpstr>
      <vt:lpstr>Key Vault: Configure access via portal (cont.)</vt:lpstr>
      <vt:lpstr>Key Vault: Configure access via CLI</vt:lpstr>
      <vt:lpstr>Comparison of solutions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App Secrets with .NET Core &amp; Azure</dc:title>
  <dc:creator>Scott Addie</dc:creator>
  <cp:lastModifiedBy>Scott Addie</cp:lastModifiedBy>
  <cp:revision>144</cp:revision>
  <dcterms:created xsi:type="dcterms:W3CDTF">2018-09-01T03:50:04Z</dcterms:created>
  <dcterms:modified xsi:type="dcterms:W3CDTF">2019-06-24T00:28:15Z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2018-09-01T03:50:18.5473418Z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