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8"/>
  </p:notesMasterIdLst>
  <p:handoutMasterIdLst>
    <p:handoutMasterId r:id="rId19"/>
  </p:handoutMasterIdLst>
  <p:sldIdLst>
    <p:sldId id="3782" r:id="rId5"/>
    <p:sldId id="3772" r:id="rId6"/>
    <p:sldId id="3778" r:id="rId7"/>
    <p:sldId id="3784" r:id="rId8"/>
    <p:sldId id="3780" r:id="rId9"/>
    <p:sldId id="3779" r:id="rId10"/>
    <p:sldId id="3774" r:id="rId11"/>
    <p:sldId id="3776" r:id="rId12"/>
    <p:sldId id="3775" r:id="rId13"/>
    <p:sldId id="3787" r:id="rId14"/>
    <p:sldId id="3788" r:id="rId15"/>
    <p:sldId id="3789" r:id="rId16"/>
    <p:sldId id="326" r:id="rId17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4"/>
            <p14:sldId id="3780"/>
            <p14:sldId id="3779"/>
            <p14:sldId id="3774"/>
            <p14:sldId id="3776"/>
            <p14:sldId id="3775"/>
            <p14:sldId id="3787"/>
            <p14:sldId id="3788"/>
            <p14:sldId id="3789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09" autoAdjust="0"/>
  </p:normalViewPr>
  <p:slideViewPr>
    <p:cSldViewPr snapToGrid="0">
      <p:cViewPr varScale="1">
        <p:scale>
          <a:sx n="83" d="100"/>
          <a:sy n="83" d="100"/>
        </p:scale>
        <p:origin x="16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2011: Work started (Damian Edwards &amp; David Fowler)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2013: Released with ASP.NET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HubConnection</a:t>
            </a:r>
            <a:r>
              <a:rPr lang="en-US" dirty="0"/>
              <a:t> = </a:t>
            </a:r>
            <a:r>
              <a:rPr lang="en-US" dirty="0" err="1"/>
              <a:t>SignalR’s</a:t>
            </a:r>
            <a:r>
              <a:rPr lang="en-US" dirty="0"/>
              <a:t> abstraction of a persistent connection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WebSockets</a:t>
            </a:r>
            <a:r>
              <a:rPr lang="en-US" dirty="0"/>
              <a:t> = 1</a:t>
            </a:r>
            <a:r>
              <a:rPr lang="en-US" baseline="30000" dirty="0"/>
              <a:t>st</a:t>
            </a:r>
            <a:r>
              <a:rPr lang="en-US" dirty="0"/>
              <a:t> choice (persistent, bi-directional connection)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All traffic hits the same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 Service limits the # of concurrent connections (</a:t>
            </a:r>
            <a:r>
              <a:rPr lang="en-US" dirty="0" err="1"/>
              <a:t>SignalR</a:t>
            </a:r>
            <a:r>
              <a:rPr lang="en-US" dirty="0"/>
              <a:t> Service solves this)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Recommend </a:t>
            </a:r>
            <a:r>
              <a:rPr lang="en-US" dirty="0" err="1"/>
              <a:t>SignalR</a:t>
            </a:r>
            <a:r>
              <a:rPr lang="en-US" dirty="0"/>
              <a:t> Service for PROD workloads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</a:t>
            </a:r>
            <a:r>
              <a:rPr lang="en-US"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  <a:p>
            <a:r>
              <a:rPr lang="en-US" dirty="0"/>
              <a:t>- </a:t>
            </a:r>
            <a:r>
              <a:rPr lang="en-US" i="1" dirty="0" err="1"/>
              <a:t>broadcastMessage</a:t>
            </a:r>
            <a:r>
              <a:rPr lang="en-US" dirty="0"/>
              <a:t> = method server calls on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SQL Server not an option, as it as in ASP.NET 4.x</a:t>
            </a:r>
          </a:p>
          <a:p>
            <a:pPr marL="0" indent="0">
              <a:buFontTx/>
              <a:buNone/>
            </a:pPr>
            <a:r>
              <a:rPr lang="en-US" dirty="0"/>
              <a:t>- Redis acts as a backplane</a:t>
            </a:r>
          </a:p>
          <a:p>
            <a:pPr marL="0" indent="0">
              <a:buFontTx/>
              <a:buNone/>
            </a:pPr>
            <a:r>
              <a:rPr lang="en-US" dirty="0"/>
              <a:t>- You’ll have to setup your own Redis server/cluster</a:t>
            </a:r>
          </a:p>
          <a:p>
            <a:pPr marL="0" indent="0">
              <a:buFontTx/>
              <a:buNone/>
            </a:pPr>
            <a:r>
              <a:rPr lang="en-US" dirty="0"/>
              <a:t>- When instance 1 wants to broadcast messages to ALL connected clients, it only knows about the clients connected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All traffic hits the same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 Service limits the # of concurrent connections (</a:t>
            </a:r>
            <a:r>
              <a:rPr lang="en-US" dirty="0" err="1"/>
              <a:t>SignalR</a:t>
            </a:r>
            <a:r>
              <a:rPr lang="en-US" dirty="0"/>
              <a:t> Service solves this)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331" y="-2153626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041" y="1675316"/>
            <a:ext cx="11567160" cy="276999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</a:t>
            </a:r>
            <a:r>
              <a:rPr lang="en-US" dirty="0">
                <a:ln w="12700">
                  <a:noFill/>
                </a:ln>
              </a:rPr>
              <a:t>scale-out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1684406" y="2077073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1888241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3658304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304" y="4679007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228728" y="4253568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200D16-F082-47F6-93D8-381D07C7712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3083797" y="4483556"/>
            <a:ext cx="1774097" cy="625081"/>
          </a:xfrm>
          <a:prstGeom prst="curvedConnector4">
            <a:avLst>
              <a:gd name="adj1" fmla="val 21700"/>
              <a:gd name="adj2" fmla="val 136571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3989326" y="5203012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7147B-5685-460D-B6B3-1D16E784051D}"/>
              </a:ext>
            </a:extLst>
          </p:cNvPr>
          <p:cNvSpPr txBox="1"/>
          <p:nvPr/>
        </p:nvSpPr>
        <p:spPr>
          <a:xfrm>
            <a:off x="3434074" y="4376634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1948167" y="4467484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0982576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331" y="-2153626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041" y="1675316"/>
            <a:ext cx="11567160" cy="276999"/>
          </a:xfrm>
        </p:spPr>
        <p:txBody>
          <a:bodyPr/>
          <a:lstStyle/>
          <a:p>
            <a:r>
              <a:rPr lang="en-US" dirty="0"/>
              <a:t>Azure App Service		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</a:t>
            </a:r>
            <a:r>
              <a:rPr lang="en-US" dirty="0">
                <a:ln w="12700">
                  <a:noFill/>
                </a:ln>
              </a:rPr>
              <a:t>scale-out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1684406" y="2077073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1888241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3658304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304" y="4679007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228728" y="4253568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3989326" y="5203012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1948167" y="4467484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B530A-E020-498D-9BD6-881FD6F17E6D}"/>
              </a:ext>
            </a:extLst>
          </p:cNvPr>
          <p:cNvSpPr txBox="1"/>
          <p:nvPr/>
        </p:nvSpPr>
        <p:spPr>
          <a:xfrm>
            <a:off x="7617628" y="4550972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5DF399-6146-44E9-9D73-62303FEE4116}"/>
              </a:ext>
            </a:extLst>
          </p:cNvPr>
          <p:cNvSpPr/>
          <p:nvPr/>
        </p:nvSpPr>
        <p:spPr bwMode="auto">
          <a:xfrm>
            <a:off x="6254985" y="2077073"/>
            <a:ext cx="3562350" cy="206692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F6B38C-22BE-47F4-9AF5-6067BC1E3D86}"/>
              </a:ext>
            </a:extLst>
          </p:cNvPr>
          <p:cNvSpPr/>
          <p:nvPr/>
        </p:nvSpPr>
        <p:spPr bwMode="auto">
          <a:xfrm>
            <a:off x="6473423" y="317260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CA177-C292-4479-934D-28C2D2EED5D7}"/>
              </a:ext>
            </a:extLst>
          </p:cNvPr>
          <p:cNvSpPr/>
          <p:nvPr/>
        </p:nvSpPr>
        <p:spPr bwMode="auto">
          <a:xfrm>
            <a:off x="8243486" y="317260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13357AA-6400-45BF-93E3-CA6EA6AAC1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4752" y="3946345"/>
            <a:ext cx="3238795" cy="1774097"/>
          </a:xfrm>
          <a:prstGeom prst="curvedConnector3">
            <a:avLst>
              <a:gd name="adj1" fmla="val 299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CF460-35F7-4877-AA75-FAD25183DC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28317" y="3539371"/>
            <a:ext cx="144510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8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zure SignalR Service logo">
            <a:extLst>
              <a:ext uri="{FF2B5EF4-FFF2-40B4-BE49-F238E27FC236}">
                <a16:creationId xmlns:a16="http://schemas.microsoft.com/office/drawing/2014/main" id="{B62B6923-2395-4F12-B1E9-A931D570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4" y="2729277"/>
            <a:ext cx="1404595" cy="14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36DF8-C7A2-453B-B256-B48AB8E676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200876"/>
          </a:xfrm>
        </p:spPr>
        <p:txBody>
          <a:bodyPr/>
          <a:lstStyle/>
          <a:p>
            <a:r>
              <a:rPr lang="en-US" dirty="0"/>
              <a:t>	Azure App Service</a:t>
            </a:r>
          </a:p>
          <a:p>
            <a:r>
              <a:rPr lang="en-US" dirty="0"/>
              <a:t>	3 Basic instances = </a:t>
            </a:r>
            <a:r>
              <a:rPr lang="en-US" sz="2400" dirty="0"/>
              <a:t>1,050</a:t>
            </a:r>
            <a:r>
              <a:rPr lang="en-US" dirty="0"/>
              <a:t> concurrent</a:t>
            </a:r>
          </a:p>
          <a:p>
            <a:r>
              <a:rPr lang="en-US" dirty="0"/>
              <a:t>		@ ~$0.23 / hr.</a:t>
            </a:r>
          </a:p>
          <a:p>
            <a:endParaRPr lang="en-US" dirty="0"/>
          </a:p>
          <a:p>
            <a:r>
              <a:rPr lang="en-US" dirty="0"/>
              <a:t>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  <a:p>
            <a:r>
              <a:rPr lang="en-US" dirty="0"/>
              <a:t>	3 Standard instances = </a:t>
            </a:r>
            <a:r>
              <a:rPr lang="en-US" sz="2400" dirty="0"/>
              <a:t>3,000</a:t>
            </a:r>
            <a:r>
              <a:rPr lang="en-US" dirty="0"/>
              <a:t> concurrent</a:t>
            </a:r>
          </a:p>
          <a:p>
            <a:r>
              <a:rPr lang="en-US" dirty="0"/>
              <a:t>		@ ~$0.10 / hr.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040C6-BAB7-4241-95E7-5E99BBC4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connections in Azure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C7F0C-8DD2-4FF8-8767-0EB06E67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55764"/>
              </p:ext>
            </p:extLst>
          </p:nvPr>
        </p:nvGraphicFramePr>
        <p:xfrm>
          <a:off x="6436403" y="1228844"/>
          <a:ext cx="5473840" cy="462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683">
                  <a:extLst>
                    <a:ext uri="{9D8B030D-6E8A-4147-A177-3AD203B41FA5}">
                      <a16:colId xmlns:a16="http://schemas.microsoft.com/office/drawing/2014/main" val="633911240"/>
                    </a:ext>
                  </a:extLst>
                </a:gridCol>
                <a:gridCol w="1843532">
                  <a:extLst>
                    <a:ext uri="{9D8B030D-6E8A-4147-A177-3AD203B41FA5}">
                      <a16:colId xmlns:a16="http://schemas.microsoft.com/office/drawing/2014/main" val="3252007508"/>
                    </a:ext>
                  </a:extLst>
                </a:gridCol>
                <a:gridCol w="1232218">
                  <a:extLst>
                    <a:ext uri="{9D8B030D-6E8A-4147-A177-3AD203B41FA5}">
                      <a16:colId xmlns:a16="http://schemas.microsoft.com/office/drawing/2014/main" val="2503556833"/>
                    </a:ext>
                  </a:extLst>
                </a:gridCol>
                <a:gridCol w="1251407">
                  <a:extLst>
                    <a:ext uri="{9D8B030D-6E8A-4147-A177-3AD203B41FA5}">
                      <a16:colId xmlns:a16="http://schemas.microsoft.com/office/drawing/2014/main" val="4234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Connections / </a:t>
                      </a:r>
                    </a:p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 </a:t>
                      </a:r>
                    </a:p>
                    <a:p>
                      <a:r>
                        <a:rPr lang="en-US" dirty="0"/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/  instance / hr.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68095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/>
                        <a:t>Azure App Service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3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5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3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1709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/>
                        <a:t>Azure </a:t>
                      </a:r>
                      <a:r>
                        <a:rPr lang="en-US" b="1" dirty="0" err="1"/>
                        <a:t>SignalR</a:t>
                      </a:r>
                      <a:r>
                        <a:rPr lang="en-US" b="1" dirty="0"/>
                        <a:t> Service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89439"/>
                  </a:ext>
                </a:extLst>
              </a:tr>
            </a:tbl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DB27AB9-D127-4653-B3EF-9DF6AA70A5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7" y="1182498"/>
            <a:ext cx="780290" cy="7802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C3DA4-CCD2-4E5F-B8F7-93920727582C}"/>
              </a:ext>
            </a:extLst>
          </p:cNvPr>
          <p:cNvCxnSpPr>
            <a:cxnSpLocks/>
          </p:cNvCxnSpPr>
          <p:nvPr/>
        </p:nvCxnSpPr>
        <p:spPr>
          <a:xfrm>
            <a:off x="1374254" y="1527858"/>
            <a:ext cx="4621432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5AC474-085B-43EC-8335-74E88AF3E9B0}"/>
              </a:ext>
            </a:extLst>
          </p:cNvPr>
          <p:cNvCxnSpPr>
            <a:cxnSpLocks/>
          </p:cNvCxnSpPr>
          <p:nvPr/>
        </p:nvCxnSpPr>
        <p:spPr>
          <a:xfrm>
            <a:off x="1374254" y="3393311"/>
            <a:ext cx="4621432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3B3AE4-7237-4976-A8D5-0953DE8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09405"/>
              </p:ext>
            </p:extLst>
          </p:nvPr>
        </p:nvGraphicFramePr>
        <p:xfrm>
          <a:off x="3356658" y="4739124"/>
          <a:ext cx="307974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9745">
                  <a:extLst>
                    <a:ext uri="{9D8B030D-6E8A-4147-A177-3AD203B41FA5}">
                      <a16:colId xmlns:a16="http://schemas.microsoft.com/office/drawing/2014/main" val="2618534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Messages / instance /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5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637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bullets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pic>
        <p:nvPicPr>
          <p:cNvPr id="7" name="Client icon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3741529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nection types">
            <a:extLst>
              <a:ext uri="{FF2B5EF4-FFF2-40B4-BE49-F238E27FC236}">
                <a16:creationId xmlns:a16="http://schemas.microsoft.com/office/drawing/2014/main" id="{809E957B-3503-47AB-92F3-6B2F79410431}"/>
              </a:ext>
            </a:extLst>
          </p:cNvPr>
          <p:cNvSpPr txBox="1"/>
          <p:nvPr/>
        </p:nvSpPr>
        <p:spPr>
          <a:xfrm>
            <a:off x="2570809" y="5283149"/>
            <a:ext cx="2235653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Server-sent events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Long polling</a:t>
            </a:r>
          </a:p>
        </p:txBody>
      </p:sp>
      <p:sp>
        <p:nvSpPr>
          <p:cNvPr id="6" name="Connection arrow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4256093"/>
            <a:ext cx="2111249" cy="6914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HubConnection</a:t>
            </a:r>
            <a:endParaRPr sz="1800" dirty="0"/>
          </a:p>
        </p:txBody>
      </p:sp>
      <p:sp>
        <p:nvSpPr>
          <p:cNvPr id="8" name="Connection text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393118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erver icon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3885843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ient text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393118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erver text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5501948" y="3393118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Hub)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lient text - supported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256093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  <p:sp>
        <p:nvSpPr>
          <p:cNvPr id="13" name="Client text - unofficial">
            <a:extLst>
              <a:ext uri="{FF2B5EF4-FFF2-40B4-BE49-F238E27FC236}">
                <a16:creationId xmlns:a16="http://schemas.microsoft.com/office/drawing/2014/main" id="{D7C7E4A6-2CBB-445B-8D72-6A8B7D473A4E}"/>
              </a:ext>
            </a:extLst>
          </p:cNvPr>
          <p:cNvSpPr txBox="1"/>
          <p:nvPr/>
        </p:nvSpPr>
        <p:spPr>
          <a:xfrm>
            <a:off x="921180" y="5283149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Unofficial: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C++, Swift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E1D9-A985-4706-9C58-93B0850E7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016210"/>
          </a:xfrm>
        </p:spPr>
        <p:txBody>
          <a:bodyPr/>
          <a:lstStyle/>
          <a:p>
            <a:r>
              <a:rPr lang="en-US" dirty="0"/>
              <a:t>Loan decisioning</a:t>
            </a:r>
          </a:p>
          <a:p>
            <a:r>
              <a:rPr lang="en-US" dirty="0"/>
              <a:t>Appointment scheduling</a:t>
            </a:r>
          </a:p>
          <a:p>
            <a:r>
              <a:rPr lang="en-US" dirty="0"/>
              <a:t>Virtual whiteboards</a:t>
            </a:r>
          </a:p>
          <a:p>
            <a:r>
              <a:rPr lang="en-US" dirty="0"/>
              <a:t>Live chat</a:t>
            </a:r>
          </a:p>
          <a:p>
            <a:r>
              <a:rPr lang="en-US" dirty="0"/>
              <a:t>Stock tickers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Flight tracking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13C9A-7E21-493E-ABE6-EE52DE8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use cases</a:t>
            </a: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8E8B4179-79B9-417B-97F6-1D3608E7EA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pic>
        <p:nvPicPr>
          <p:cNvPr id="7" name="flight-tracker-2">
            <a:hlinkClick r:id="" action="ppaction://media"/>
            <a:extLst>
              <a:ext uri="{FF2B5EF4-FFF2-40B4-BE49-F238E27FC236}">
                <a16:creationId xmlns:a16="http://schemas.microsoft.com/office/drawing/2014/main" id="{4A857888-07F9-472C-B840-A19620536D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75388" y="1525589"/>
            <a:ext cx="6151562" cy="4613672"/>
          </a:xfrm>
          <a:prstGeom prst="rect">
            <a:avLst/>
          </a:prstGeom>
        </p:spPr>
      </p:pic>
      <p:cxnSp>
        <p:nvCxnSpPr>
          <p:cNvPr id="8" name="Startup tablet right border">
            <a:extLst>
              <a:ext uri="{FF2B5EF4-FFF2-40B4-BE49-F238E27FC236}">
                <a16:creationId xmlns:a16="http://schemas.microsoft.com/office/drawing/2014/main" id="{8C1B8755-BD74-47D4-A8BB-1DCC4672FE71}"/>
              </a:ext>
            </a:extLst>
          </p:cNvPr>
          <p:cNvCxnSpPr>
            <a:cxnSpLocks/>
          </p:cNvCxnSpPr>
          <p:nvPr/>
        </p:nvCxnSpPr>
        <p:spPr>
          <a:xfrm flipH="1">
            <a:off x="6204192" y="6129736"/>
            <a:ext cx="6235458" cy="1"/>
          </a:xfrm>
          <a:prstGeom prst="line">
            <a:avLst/>
          </a:prstGeom>
          <a:ln w="304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1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68435"/>
              </p:ext>
            </p:extLst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47196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2103140"/>
          </a:xfrm>
        </p:spPr>
        <p:txBody>
          <a:bodyPr/>
          <a:lstStyle/>
          <a:p>
            <a:r>
              <a:rPr lang="en-US" dirty="0"/>
              <a:t>C# class deriving from Hub</a:t>
            </a:r>
          </a:p>
          <a:p>
            <a:r>
              <a:rPr lang="en-US" dirty="0"/>
              <a:t>Each Hub is mapped to a URL</a:t>
            </a:r>
          </a:p>
          <a:p>
            <a:r>
              <a:rPr lang="en-US" dirty="0"/>
              <a:t>Client connects to Hub, invokes public methods</a:t>
            </a:r>
          </a:p>
          <a:p>
            <a:r>
              <a:rPr lang="en-US" dirty="0"/>
              <a:t>Each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Hub</a:t>
            </a:r>
          </a:p>
        </p:txBody>
      </p: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Client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3817"/>
              </p:ext>
            </p:extLst>
          </p:nvPr>
        </p:nvGraphicFramePr>
        <p:xfrm>
          <a:off x="3354806" y="1830943"/>
          <a:ext cx="8466094" cy="4267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649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connection.start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().catch(err =&gt;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console.error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err.toString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116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clients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.NET client</a:t>
            </a:r>
          </a:p>
          <a:p>
            <a:endParaRPr lang="en-US" sz="1800" dirty="0"/>
          </a:p>
          <a:p>
            <a:r>
              <a:rPr lang="en-US" sz="1800" dirty="0"/>
              <a:t>NuGet package: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Microsoft.AspNetCore.SignalR.Client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BFA14-4CE0-448F-8FE7-00FC51D92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4127" y="1137076"/>
            <a:ext cx="5659119" cy="39446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TypeScript / JavaScript client</a:t>
            </a:r>
          </a:p>
          <a:p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package: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npm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CDN: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libman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r>
              <a:rPr lang="en-US" sz="1800" dirty="0"/>
              <a:t>        -p </a:t>
            </a:r>
            <a:r>
              <a:rPr lang="en-US" sz="1800" dirty="0" err="1"/>
              <a:t>unpkg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-d </a:t>
            </a:r>
            <a:r>
              <a:rPr lang="en-US" sz="1800" dirty="0" err="1"/>
              <a:t>wwwroot</a:t>
            </a:r>
            <a:r>
              <a:rPr lang="en-US" sz="1800" dirty="0"/>
              <a:t>/lib/</a:t>
            </a:r>
            <a:r>
              <a:rPr lang="en-US" sz="1800" dirty="0" err="1"/>
              <a:t>signalr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/browser/signalr.js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/browser/signalr.min.js</a:t>
            </a:r>
          </a:p>
        </p:txBody>
      </p:sp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6" y="2659324"/>
            <a:ext cx="10334624" cy="1862590"/>
          </a:xfrm>
        </p:spPr>
        <p:txBody>
          <a:bodyPr/>
          <a:lstStyle/>
          <a:p>
            <a:r>
              <a:rPr lang="en-GB" sz="4800" dirty="0"/>
              <a:t>Create your first 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DB2D-A8B0-4570-AE0F-E9675BAC9CEB}"/>
              </a:ext>
            </a:extLst>
          </p:cNvPr>
          <p:cNvSpPr txBox="1"/>
          <p:nvPr/>
        </p:nvSpPr>
        <p:spPr>
          <a:xfrm>
            <a:off x="434975" y="2133026"/>
            <a:ext cx="981038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Handled by backplane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44409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358593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75720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11629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1735353" y="391081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1735353" y="427778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64456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478641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95767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531676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1735353" y="511129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1735353" y="547825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6534474" y="344408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5629803" y="495558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5630537" y="381835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1735385" y="355529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1735385" y="475577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erver text">
            <a:extLst>
              <a:ext uri="{FF2B5EF4-FFF2-40B4-BE49-F238E27FC236}">
                <a16:creationId xmlns:a16="http://schemas.microsoft.com/office/drawing/2014/main" id="{8386D68B-3B65-414F-A5FF-3263AD1212DC}"/>
              </a:ext>
            </a:extLst>
          </p:cNvPr>
          <p:cNvSpPr txBox="1"/>
          <p:nvPr/>
        </p:nvSpPr>
        <p:spPr>
          <a:xfrm>
            <a:off x="4465824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1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erver text">
            <a:extLst>
              <a:ext uri="{FF2B5EF4-FFF2-40B4-BE49-F238E27FC236}">
                <a16:creationId xmlns:a16="http://schemas.microsoft.com/office/drawing/2014/main" id="{E2C609FF-D296-41CF-9FE3-5AD3AFE5EDB3}"/>
              </a:ext>
            </a:extLst>
          </p:cNvPr>
          <p:cNvSpPr txBox="1"/>
          <p:nvPr/>
        </p:nvSpPr>
        <p:spPr>
          <a:xfrm>
            <a:off x="4393820" y="5564330"/>
            <a:ext cx="158769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erver text">
            <a:extLst>
              <a:ext uri="{FF2B5EF4-FFF2-40B4-BE49-F238E27FC236}">
                <a16:creationId xmlns:a16="http://schemas.microsoft.com/office/drawing/2014/main" id="{160202AB-32DE-414D-B629-D69A2D49FBA4}"/>
              </a:ext>
            </a:extLst>
          </p:cNvPr>
          <p:cNvSpPr txBox="1"/>
          <p:nvPr/>
        </p:nvSpPr>
        <p:spPr>
          <a:xfrm>
            <a:off x="779405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Connected clients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786</TotalTime>
  <Words>899</Words>
  <Application>Microsoft Office PowerPoint</Application>
  <PresentationFormat>Custom</PresentationFormat>
  <Paragraphs>237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SignalR use cases</vt:lpstr>
      <vt:lpstr>Architectural components: Hub</vt:lpstr>
      <vt:lpstr>Architectural components: Client </vt:lpstr>
      <vt:lpstr>SignalR clients</vt:lpstr>
      <vt:lpstr>Create your first ASP.NET Core SignalR app</vt:lpstr>
      <vt:lpstr>Scale-out with SignalR</vt:lpstr>
      <vt:lpstr>A problem with scale-out</vt:lpstr>
      <vt:lpstr>A better scale-out solution</vt:lpstr>
      <vt:lpstr>Concurrent connections in Azure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262</cp:revision>
  <dcterms:created xsi:type="dcterms:W3CDTF">2018-10-05T19:03:14Z</dcterms:created>
  <dcterms:modified xsi:type="dcterms:W3CDTF">2018-10-28T03:06:49Z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