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258" r:id="rId3"/>
    <p:sldId id="312" r:id="rId4"/>
    <p:sldId id="285" r:id="rId5"/>
    <p:sldId id="311" r:id="rId6"/>
    <p:sldId id="286" r:id="rId7"/>
    <p:sldId id="290" r:id="rId8"/>
    <p:sldId id="291" r:id="rId9"/>
    <p:sldId id="296" r:id="rId10"/>
    <p:sldId id="297" r:id="rId11"/>
    <p:sldId id="298" r:id="rId12"/>
    <p:sldId id="287" r:id="rId13"/>
    <p:sldId id="293" r:id="rId14"/>
    <p:sldId id="279" r:id="rId15"/>
    <p:sldId id="300" r:id="rId16"/>
    <p:sldId id="301" r:id="rId17"/>
    <p:sldId id="303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0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0" d="100"/>
          <a:sy n="70" d="100"/>
        </p:scale>
        <p:origin x="-2154" y="-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slide-deck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://docs.asp.net/en/latest/client-side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JavaScript Tooling in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MadJS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settings.json</a:t>
            </a:r>
            <a:endParaRPr lang="en-US" dirty="0"/>
          </a:p>
        </p:txBody>
      </p:sp>
      <mc:AlternateContent xmlns:mc="http://schemas.openxmlformats.org/markup-compatibility/2006">
        <mc:Choice xmlns:pca="http://schemas.microsoft.com/office/powerpoint/2013/contentapp" xmlns:we="http://schemas.microsoft.com/office/webextensions/webextension/2010/11" xmlns="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tasks.json</a:t>
            </a:r>
            <a:endParaRPr lang="en-US" dirty="0"/>
          </a:p>
        </p:txBody>
      </p:sp>
      <mc:AlternateContent xmlns:mc="http://schemas.openxmlformats.org/markup-compatibility/2006">
        <mc:Choice xmlns:pca="http://schemas.microsoft.com/office/powerpoint/2013/contentapp" xmlns:we="http://schemas.microsoft.com/office/webextensions/webextension/2010/11" xmlns="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Support</a:t>
            </a:r>
            <a:br>
              <a:rPr lang="en-US" dirty="0" smtClean="0"/>
            </a:br>
            <a:r>
              <a:rPr lang="en-US" sz="2000" dirty="0" smtClean="0"/>
              <a:t>json.schemastore.org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pm</a:t>
            </a:r>
            <a:endParaRPr lang="en-US" dirty="0"/>
          </a:p>
          <a:p>
            <a:pPr lvl="1"/>
            <a:r>
              <a:rPr lang="en-US" dirty="0" smtClean="0"/>
              <a:t>package.json</a:t>
            </a:r>
          </a:p>
          <a:p>
            <a:r>
              <a:rPr lang="en-US" dirty="0" smtClean="0"/>
              <a:t>Bower</a:t>
            </a:r>
          </a:p>
          <a:p>
            <a:pPr lvl="1"/>
            <a:r>
              <a:rPr lang="en-US" dirty="0" smtClean="0"/>
              <a:t>bower.json</a:t>
            </a:r>
          </a:p>
          <a:p>
            <a:pPr lvl="1"/>
            <a:r>
              <a:rPr lang="en-US" dirty="0" smtClean="0"/>
              <a:t>.bowerrc</a:t>
            </a:r>
          </a:p>
          <a:p>
            <a:r>
              <a:rPr lang="en-US" dirty="0" smtClean="0"/>
              <a:t>JSCS</a:t>
            </a:r>
          </a:p>
          <a:p>
            <a:pPr lvl="1"/>
            <a:r>
              <a:rPr lang="en-US" dirty="0" smtClean="0"/>
              <a:t>.jscsrc</a:t>
            </a:r>
          </a:p>
          <a:p>
            <a:r>
              <a:rPr lang="en-US" dirty="0" smtClean="0"/>
              <a:t>JSHint</a:t>
            </a:r>
          </a:p>
          <a:p>
            <a:pPr lvl="1"/>
            <a:r>
              <a:rPr lang="en-US" dirty="0" smtClean="0"/>
              <a:t>.jshintrc</a:t>
            </a:r>
          </a:p>
          <a:p>
            <a:r>
              <a:rPr lang="en-US" dirty="0" smtClean="0"/>
              <a:t>TypeScript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sconfig.json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6" y="181830"/>
            <a:ext cx="496252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25262" y="2160589"/>
            <a:ext cx="7136248" cy="1127618"/>
            <a:chOff x="2825262" y="2160589"/>
            <a:chExt cx="7136248" cy="1127618"/>
          </a:xfrm>
        </p:grpSpPr>
        <p:sp>
          <p:nvSpPr>
            <p:cNvPr id="10" name="Right Arrow 9"/>
            <p:cNvSpPr/>
            <p:nvPr/>
          </p:nvSpPr>
          <p:spPr>
            <a:xfrm>
              <a:off x="2825262" y="2368061"/>
              <a:ext cx="3458307" cy="468923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83569" y="2160589"/>
              <a:ext cx="3677941" cy="11276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package.json Schema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1222035"/>
            <a:ext cx="10575176" cy="56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JSON Schema Support for ESLint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/ Framework IntelliSense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Reliance on </a:t>
            </a:r>
            <a:r>
              <a:rPr lang="en-US" dirty="0" smtClean="0">
                <a:hlinkClick r:id="rId3"/>
              </a:rPr>
              <a:t>DefinitelyTyped</a:t>
            </a:r>
            <a:r>
              <a:rPr lang="en-US" dirty="0" smtClean="0"/>
              <a:t> project</a:t>
            </a:r>
          </a:p>
          <a:p>
            <a:endParaRPr lang="en-US" b="1" dirty="0"/>
          </a:p>
          <a:p>
            <a:r>
              <a:rPr lang="en-US" b="1" dirty="0" smtClean="0"/>
              <a:t>Prerequisite:</a:t>
            </a:r>
            <a:r>
              <a:rPr lang="en-US" dirty="0" smtClean="0"/>
              <a:t> TypeScript Definition Manager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npm install –g tsd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8" y="1493839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IntelliSense via Command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Enable IntelliSense via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    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 CommonJS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GitHub.com/scottaddie/slide-decks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1478"/>
            <a:ext cx="1883848" cy="20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Task Runners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Discoverable</a:t>
            </a:r>
          </a:p>
          <a:p>
            <a:pPr lvl="1"/>
            <a:r>
              <a:rPr lang="en-US" dirty="0" smtClean="0"/>
              <a:t>Launchable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support for: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Gulp</a:t>
            </a:r>
          </a:p>
          <a:p>
            <a:pPr lvl="1"/>
            <a:r>
              <a:rPr lang="en-US" dirty="0" smtClean="0"/>
              <a:t>Jake</a:t>
            </a:r>
          </a:p>
          <a:p>
            <a:pPr lvl="1"/>
            <a:endParaRPr lang="en-US" dirty="0"/>
          </a:p>
          <a:p>
            <a:r>
              <a:rPr lang="en-US" dirty="0" smtClean="0"/>
              <a:t>Terminate running tasks:</a:t>
            </a:r>
          </a:p>
          <a:p>
            <a:pPr lvl="1"/>
            <a:r>
              <a:rPr lang="en-US" dirty="0" smtClean="0"/>
              <a:t>&gt;Tasks: Terminate Running Task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&gt;Tasks: Run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Discovering &amp; Debugging Gulp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Task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Code has its own task runner</a:t>
            </a:r>
          </a:p>
          <a:p>
            <a:endParaRPr lang="en-US" dirty="0"/>
          </a:p>
          <a:p>
            <a:r>
              <a:rPr lang="en-US" dirty="0" smtClean="0"/>
              <a:t>Integrate w/ 3</a:t>
            </a:r>
            <a:r>
              <a:rPr lang="en-US" baseline="30000" dirty="0" smtClean="0"/>
              <a:t>rd</a:t>
            </a:r>
            <a:r>
              <a:rPr lang="en-US" dirty="0" smtClean="0"/>
              <a:t> party tools:</a:t>
            </a:r>
          </a:p>
          <a:p>
            <a:pPr lvl="1"/>
            <a:r>
              <a:rPr lang="en-US" dirty="0" smtClean="0"/>
              <a:t>Babel</a:t>
            </a:r>
          </a:p>
          <a:p>
            <a:pPr lvl="1"/>
            <a:r>
              <a:rPr lang="en-US" dirty="0" smtClean="0"/>
              <a:t>Webpack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lvl="1"/>
            <a:endParaRPr lang="en-US" dirty="0"/>
          </a:p>
          <a:p>
            <a:r>
              <a:rPr lang="en-US" dirty="0" smtClean="0"/>
              <a:t>“isBuildCommand” property ties to Shift + Ctrl + B </a:t>
            </a:r>
            <a:r>
              <a:rPr lang="en-US" dirty="0" smtClean="0"/>
              <a:t>gesture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isTestCommand</a:t>
            </a:r>
            <a:r>
              <a:rPr lang="en-US" dirty="0" smtClean="0"/>
              <a:t>” property ties to Shift + Ctrl + </a:t>
            </a:r>
            <a:r>
              <a:rPr lang="en-US" smtClean="0"/>
              <a:t>T gesture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Transpilation Task</a:t>
            </a:r>
            <a:br>
              <a:rPr lang="en-US" dirty="0" smtClean="0"/>
            </a:br>
            <a:r>
              <a:rPr lang="en-US" sz="2000" dirty="0" smtClean="0"/>
              <a:t>tasks.json</a:t>
            </a:r>
            <a:endParaRPr lang="en-US" sz="2000" dirty="0"/>
          </a:p>
        </p:txBody>
      </p:sp>
      <mc:AlternateContent xmlns:mc="http://schemas.openxmlformats.org/markup-compatibility/2006">
        <mc:Choice xmlns:pca="http://schemas.microsoft.com/office/powerpoint/2013/contentapp" xmlns:we="http://schemas.microsoft.com/office/webextensions/webextension/2010/11" xmlns="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 Custom Webpack Build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</a:t>
            </a:r>
            <a:br>
              <a:rPr lang="en-US" dirty="0" smtClean="0"/>
            </a:br>
            <a:r>
              <a:rPr lang="en-US" sz="2000" dirty="0" smtClean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pca="http://schemas.microsoft.com/office/powerpoint/2013/contentapp" xmlns:we="http://schemas.microsoft.com/office/webextensions/webextension/2010/11" xmlns="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Launch Node.js program like this: </a:t>
            </a:r>
          </a:p>
          <a:p>
            <a:pPr lvl="2"/>
            <a:r>
              <a:rPr lang="en-US" dirty="0" smtClean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 smtClean="0"/>
              <a:t>--debug</a:t>
            </a:r>
            <a:r>
              <a:rPr lang="en-US" dirty="0" smtClean="0"/>
              <a:t> and </a:t>
            </a:r>
            <a:r>
              <a:rPr lang="en-US" b="1" dirty="0" smtClean="0"/>
              <a:t>--debug-brk</a:t>
            </a:r>
            <a:r>
              <a:rPr lang="en-US" dirty="0" smtClean="0"/>
              <a:t> supported</a:t>
            </a:r>
          </a:p>
          <a:p>
            <a:pPr lvl="1"/>
            <a:r>
              <a:rPr lang="en-US" dirty="0" smtClean="0"/>
              <a:t>--debug-brk stops on 1</a:t>
            </a:r>
            <a:r>
              <a:rPr lang="en-US" baseline="30000" dirty="0" smtClean="0"/>
              <a:t>st</a:t>
            </a:r>
            <a:r>
              <a:rPr lang="en-US" dirty="0" smtClean="0"/>
              <a:t> line of program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 Mocha 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support</a:t>
            </a:r>
          </a:p>
          <a:p>
            <a:r>
              <a:rPr lang="en-US" dirty="0" smtClean="0"/>
              <a:t>Improved JSX support</a:t>
            </a:r>
          </a:p>
          <a:p>
            <a:r>
              <a:rPr lang="en-US" dirty="0" smtClean="0"/>
              <a:t>npm package.json script discoverability</a:t>
            </a:r>
          </a:p>
          <a:p>
            <a:r>
              <a:rPr lang="en-US" dirty="0" smtClean="0"/>
              <a:t>ES7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 on April 29</a:t>
            </a:r>
            <a:r>
              <a:rPr lang="en-US" baseline="30000" dirty="0" smtClean="0"/>
              <a:t>th</a:t>
            </a:r>
            <a:r>
              <a:rPr lang="en-US" dirty="0" smtClean="0"/>
              <a:t> at </a:t>
            </a:r>
            <a:r>
              <a:rPr lang="en-US" spc="-100" dirty="0" smtClean="0"/>
              <a:t>//</a:t>
            </a:r>
            <a:r>
              <a:rPr lang="en-US" dirty="0" smtClean="0"/>
              <a:t>Build/ conference</a:t>
            </a:r>
          </a:p>
          <a:p>
            <a:r>
              <a:rPr lang="en-US" dirty="0" smtClean="0"/>
              <a:t>Preview release</a:t>
            </a:r>
          </a:p>
          <a:p>
            <a:pPr lvl="1"/>
            <a:r>
              <a:rPr lang="en-US" dirty="0" smtClean="0"/>
              <a:t>Current = v0.9.2</a:t>
            </a:r>
          </a:p>
          <a:p>
            <a:r>
              <a:rPr lang="en-US" dirty="0" smtClean="0"/>
              <a:t>Free product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VS Code website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5"/>
              </a:rPr>
              <a:t>VS Code Docs</a:t>
            </a:r>
            <a:endParaRPr lang="en-US" dirty="0" smtClean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 smtClean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Pluralsight </a:t>
            </a:r>
            <a:r>
              <a:rPr lang="en-US" dirty="0" smtClean="0"/>
              <a:t>course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7"/>
              </a:rPr>
              <a:t>VS Code ES6 Sample Project</a:t>
            </a:r>
            <a:endParaRPr lang="en-US" dirty="0" smtClean="0"/>
          </a:p>
          <a:p>
            <a:pPr lvl="1"/>
            <a:r>
              <a:rPr lang="en-US" dirty="0" smtClean="0"/>
              <a:t>GitHub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editor, not an IDE</a:t>
            </a:r>
          </a:p>
          <a:p>
            <a:pPr lvl="1"/>
            <a:r>
              <a:rPr lang="en-US" dirty="0" smtClean="0"/>
              <a:t>Based on GitHub’s </a:t>
            </a:r>
            <a:r>
              <a:rPr lang="en-US" dirty="0" smtClean="0">
                <a:hlinkClick r:id="rId2"/>
              </a:rPr>
              <a:t>Electron</a:t>
            </a:r>
            <a:r>
              <a:rPr lang="en-US" dirty="0" smtClean="0"/>
              <a:t> shell</a:t>
            </a:r>
          </a:p>
          <a:p>
            <a:pPr lvl="1"/>
            <a:r>
              <a:rPr lang="en-US" dirty="0" smtClean="0"/>
              <a:t>Designed by engineers who created:</a:t>
            </a:r>
          </a:p>
          <a:p>
            <a:pPr lvl="2"/>
            <a:r>
              <a:rPr lang="en-US" dirty="0" smtClean="0"/>
              <a:t>Eclipse @ IBM</a:t>
            </a:r>
          </a:p>
          <a:p>
            <a:pPr lvl="2"/>
            <a:r>
              <a:rPr lang="en-US" dirty="0" smtClean="0"/>
              <a:t>Monaco @ Microsoft</a:t>
            </a:r>
          </a:p>
          <a:p>
            <a:endParaRPr lang="en-US" dirty="0" smtClean="0"/>
          </a:p>
          <a:p>
            <a:r>
              <a:rPr lang="en-US" dirty="0"/>
              <a:t>Built with the 3 pillars of the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371868"/>
            <a:ext cx="1675920" cy="1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making them [Linux and Mac developers] go to Windows, we want to meet them where they are.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S. “Soma” </a:t>
            </a:r>
            <a:r>
              <a:rPr lang="en-US" i="1" dirty="0" err="1" smtClean="0"/>
              <a:t>Somasegar</a:t>
            </a:r>
            <a:r>
              <a:rPr lang="en-US" i="1" dirty="0" smtClean="0"/>
              <a:t> – Microsoft - Corporate VP of Developer Division</a:t>
            </a:r>
            <a:endParaRPr lang="en-US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000" dirty="0" smtClean="0"/>
              <a:t>Quote </a:t>
            </a:r>
            <a:r>
              <a:rPr lang="en-US" sz="1000" dirty="0"/>
              <a:t>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14651"/>
            <a:ext cx="10153934" cy="55000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243762" y="1381186"/>
            <a:ext cx="3195638" cy="371475"/>
            <a:chOff x="7243762" y="1381186"/>
            <a:chExt cx="3195638" cy="371475"/>
          </a:xfrm>
        </p:grpSpPr>
        <p:sp>
          <p:nvSpPr>
            <p:cNvPr id="11" name="Down Arrow 10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2449" y="1381186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Command Palette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9161" y="2194733"/>
            <a:ext cx="3195638" cy="371475"/>
            <a:chOff x="919161" y="2194733"/>
            <a:chExt cx="3195638" cy="371475"/>
          </a:xfrm>
        </p:grpSpPr>
        <p:sp>
          <p:nvSpPr>
            <p:cNvPr id="10" name="Down Arrow 9"/>
            <p:cNvSpPr/>
            <p:nvPr/>
          </p:nvSpPr>
          <p:spPr>
            <a:xfrm rot="5400000">
              <a:off x="1197767" y="1916127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7848" y="219580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Debugger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9162" y="1423990"/>
            <a:ext cx="3195637" cy="387472"/>
            <a:chOff x="919162" y="1423990"/>
            <a:chExt cx="3195637" cy="387472"/>
          </a:xfrm>
        </p:grpSpPr>
        <p:sp>
          <p:nvSpPr>
            <p:cNvPr id="7" name="Down Arrow 6"/>
            <p:cNvSpPr/>
            <p:nvPr/>
          </p:nvSpPr>
          <p:spPr>
            <a:xfrm rot="5400000">
              <a:off x="1197768" y="1145384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7848" y="144213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Explorer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9162" y="1672326"/>
            <a:ext cx="3195637" cy="374861"/>
            <a:chOff x="919162" y="1672326"/>
            <a:chExt cx="3195637" cy="374861"/>
          </a:xfrm>
        </p:grpSpPr>
        <p:sp>
          <p:nvSpPr>
            <p:cNvPr id="8" name="Down Arrow 7"/>
            <p:cNvSpPr/>
            <p:nvPr/>
          </p:nvSpPr>
          <p:spPr>
            <a:xfrm rot="5400000">
              <a:off x="1197768" y="139372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7848" y="167785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Search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161" y="1923608"/>
            <a:ext cx="3195638" cy="394264"/>
            <a:chOff x="919161" y="1923608"/>
            <a:chExt cx="3195638" cy="394264"/>
          </a:xfrm>
        </p:grpSpPr>
        <p:sp>
          <p:nvSpPr>
            <p:cNvPr id="9" name="Down Arrow 8"/>
            <p:cNvSpPr/>
            <p:nvPr/>
          </p:nvSpPr>
          <p:spPr>
            <a:xfrm rot="5400000">
              <a:off x="1197767" y="1667791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7848" y="1923608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Tools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20400896">
            <a:off x="887869" y="5783467"/>
            <a:ext cx="2732518" cy="444611"/>
            <a:chOff x="7243762" y="1308050"/>
            <a:chExt cx="2732518" cy="444611"/>
          </a:xfrm>
        </p:grpSpPr>
        <p:sp>
          <p:nvSpPr>
            <p:cNvPr id="24" name="Down Arrow 23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199104">
              <a:off x="7709329" y="130805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Repo Branch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86279" y="5591664"/>
            <a:ext cx="2266951" cy="893091"/>
            <a:chOff x="8486279" y="5591664"/>
            <a:chExt cx="2266951" cy="893091"/>
          </a:xfrm>
        </p:grpSpPr>
        <p:sp>
          <p:nvSpPr>
            <p:cNvPr id="26" name="Down Arrow 25"/>
            <p:cNvSpPr/>
            <p:nvPr/>
          </p:nvSpPr>
          <p:spPr>
            <a:xfrm rot="18366196">
              <a:off x="10057348" y="5834674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86279" y="559166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Send Feedback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Notable JSON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Uses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root or subfolder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ES6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r>
                        <a:rPr lang="en-US" baseline="0" dirty="0" smtClean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 - or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editor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custom tasks 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jsconfig.json</a:t>
            </a:r>
            <a:endParaRPr lang="en-US" dirty="0"/>
          </a:p>
        </p:txBody>
      </p:sp>
      <mc:AlternateContent xmlns:mc="http://schemas.openxmlformats.org/markup-compatibility/2006">
        <mc:Choice xmlns:pca="http://schemas.microsoft.com/office/powerpoint/2013/contentapp" xmlns:we="http://schemas.microsoft.com/office/webextensions/webextension/2010/11" xmlns="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launch.json</a:t>
            </a:r>
            <a:endParaRPr lang="en-US" dirty="0"/>
          </a:p>
        </p:txBody>
      </p:sp>
      <mc:AlternateContent xmlns:mc="http://schemas.openxmlformats.org/markup-compatibility/2006">
        <mc:Choice xmlns:pca="http://schemas.microsoft.com/office/powerpoint/2013/contentapp" xmlns:we="http://schemas.microsoft.com/office/webextensions/webextension/2010/11" xmlns="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,\n        \&quot;experimentalDecorators\&quot;: true,\n        \&quot;diagnostics\&quot;: true\n    }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javascript.validate.lint.missingSemicolon\&quot;: \&quot;error\&quot;,\n    \&quot;javascript.validate.lint.undeclaredVariables\&quot;: \&quot;error\&quot;,\n    \&quot;css.lint.ieHack\&quot;: \&quot;error\&quot;,\n    \&quot;editor.tabSize\&quot;: 2,\n    \&quot;jshint.enable\&quot;: true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2287</TotalTime>
  <Words>546</Words>
  <Application>Microsoft Office PowerPoint</Application>
  <PresentationFormat>Custom</PresentationFormat>
  <Paragraphs>189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Intro to JavaScript Tooling in Visual Studio Code</vt:lpstr>
      <vt:lpstr>About me and this talk</vt:lpstr>
      <vt:lpstr>About VS Code</vt:lpstr>
      <vt:lpstr>About VS Code</vt:lpstr>
      <vt:lpstr>Instead of making them [Linux and Mac developers] go to Windows, we want to meet them where they are.</vt:lpstr>
      <vt:lpstr>A Quick Tour of the Editor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Demo</vt:lpstr>
      <vt:lpstr>Library / Framework IntelliSense</vt:lpstr>
      <vt:lpstr>Enable IntelliSense via Command Shell</vt:lpstr>
      <vt:lpstr>…or Enable IntelliSense via Editor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Backlog Items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Addie, Scott T.</cp:lastModifiedBy>
  <cp:revision>472</cp:revision>
  <dcterms:created xsi:type="dcterms:W3CDTF">2015-07-01T00:55:22Z</dcterms:created>
  <dcterms:modified xsi:type="dcterms:W3CDTF">2015-11-09T15:39:48Z</dcterms:modified>
</cp:coreProperties>
</file>