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2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22"/>
  </p:notesMasterIdLst>
  <p:sldIdLst>
    <p:sldId id="323" r:id="rId3"/>
    <p:sldId id="322" r:id="rId4"/>
    <p:sldId id="304" r:id="rId5"/>
    <p:sldId id="337" r:id="rId6"/>
    <p:sldId id="324" r:id="rId7"/>
    <p:sldId id="332" r:id="rId8"/>
    <p:sldId id="333" r:id="rId9"/>
    <p:sldId id="340" r:id="rId10"/>
    <p:sldId id="338" r:id="rId11"/>
    <p:sldId id="334" r:id="rId12"/>
    <p:sldId id="325" r:id="rId13"/>
    <p:sldId id="329" r:id="rId14"/>
    <p:sldId id="327" r:id="rId15"/>
    <p:sldId id="328" r:id="rId16"/>
    <p:sldId id="330" r:id="rId17"/>
    <p:sldId id="319" r:id="rId18"/>
    <p:sldId id="336" r:id="rId19"/>
    <p:sldId id="335" r:id="rId20"/>
    <p:sldId id="320" r:id="rId21"/>
  </p:sldIdLst>
  <p:sldSz cx="12192000" cy="6858000"/>
  <p:notesSz cx="6858000" cy="9144000"/>
  <p:custShowLst>
    <p:custShow name="Main Slides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23"/>
            <p14:sldId id="322"/>
            <p14:sldId id="304"/>
            <p14:sldId id="337"/>
            <p14:sldId id="324"/>
            <p14:sldId id="332"/>
            <p14:sldId id="333"/>
            <p14:sldId id="340"/>
            <p14:sldId id="338"/>
            <p14:sldId id="334"/>
            <p14:sldId id="325"/>
            <p14:sldId id="329"/>
            <p14:sldId id="327"/>
            <p14:sldId id="328"/>
            <p14:sldId id="330"/>
            <p14:sldId id="319"/>
            <p14:sldId id="336"/>
            <p14:sldId id="335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AECD"/>
    <a:srgbClr val="383A3E"/>
    <a:srgbClr val="647B8C"/>
    <a:srgbClr val="A0C0E5"/>
    <a:srgbClr val="7FA6C8"/>
    <a:srgbClr val="86AACB"/>
    <a:srgbClr val="676767"/>
    <a:srgbClr val="505050"/>
    <a:srgbClr val="44546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89303" autoAdjust="0"/>
  </p:normalViewPr>
  <p:slideViewPr>
    <p:cSldViewPr snapToGrid="0">
      <p:cViewPr varScale="1">
        <p:scale>
          <a:sx n="56" d="100"/>
          <a:sy n="56" d="100"/>
        </p:scale>
        <p:origin x="955" y="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13462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partial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depends on data you provide when calling into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7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Can’t use filters w/ them since they don’t participate in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81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55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56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Tag Helper </a:t>
            </a:r>
            <a:r>
              <a:rPr lang="en-US" dirty="0">
                <a:sym typeface="Wingdings" panose="05000000000000000000" pitchFamily="2" charset="2"/>
              </a:rPr>
              <a:t> ASP.NET Core 1.1+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97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0350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86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60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 View Component instead for code execution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Razor </a:t>
            </a:r>
            <a:r>
              <a:rPr lang="en-US"/>
              <a:t>Language Services </a:t>
            </a:r>
            <a:r>
              <a:rPr lang="en-US" dirty="0"/>
              <a:t>ext. for VS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1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0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Mention Dave Paquette’s Bootstrap tag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5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1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55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958" y="1122363"/>
            <a:ext cx="9144000" cy="2387600"/>
          </a:xfrm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ASP.NET Core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958" y="3602038"/>
            <a:ext cx="9144000" cy="520783"/>
          </a:xfrm>
          <a:solidFill>
            <a:srgbClr val="505050">
              <a:alpha val="75000"/>
            </a:srgbClr>
          </a:solidFill>
        </p:spPr>
        <p:txBody>
          <a:bodyPr anchor="ctr"/>
          <a:lstStyle/>
          <a:p>
            <a:pPr algn="l"/>
            <a:r>
              <a:rPr lang="en-US" b="1" dirty="0"/>
              <a:t>	 @Scott_Addie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610" y="3094228"/>
            <a:ext cx="2289053" cy="923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34" y="3094228"/>
            <a:ext cx="923546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8" y="1775299"/>
            <a:ext cx="5659877" cy="5659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Child Actions in ASP.NET Core</a:t>
            </a:r>
          </a:p>
          <a:p>
            <a:pPr lvl="1"/>
            <a:r>
              <a:rPr lang="en-US" dirty="0"/>
              <a:t>Lighter weight</a:t>
            </a:r>
          </a:p>
          <a:p>
            <a:pPr lvl="1"/>
            <a:r>
              <a:rPr lang="en-US" dirty="0"/>
              <a:t>Don’t participate in controller lifecycle</a:t>
            </a:r>
          </a:p>
          <a:p>
            <a:r>
              <a:rPr lang="en-US" dirty="0"/>
              <a:t>Designed with testing in mind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(inherits from </a:t>
            </a:r>
            <a:r>
              <a:rPr lang="en-US" i="1" dirty="0" err="1"/>
              <a:t>ViewComponent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Razor 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90002"/>
              </p:ext>
            </p:extLst>
          </p:nvPr>
        </p:nvGraphicFramePr>
        <p:xfrm>
          <a:off x="902827" y="3288711"/>
          <a:ext cx="10964918" cy="319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4918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1963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Task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IViewComponentResult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city,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                    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OpenWeatherMapResponse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_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svc.GetCurrentWeatherAsync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(city,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VM.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weather =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currentWeather.MapToWeather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View(weather);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96566" y="2842143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CurrentWeather.cs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860" y="2454166"/>
            <a:ext cx="8455885" cy="43102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9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Search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controller_name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r>
              <a:rPr lang="en-US" dirty="0"/>
              <a:t>Views/Shared/Components/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Default view = </a:t>
            </a:r>
            <a:r>
              <a:rPr lang="en-US" b="1" i="1" dirty="0" err="1"/>
              <a:t>Default.cshtml</a:t>
            </a:r>
            <a:endParaRPr lang="en-US" b="1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368" y1="64358" x2="82973" y2="82684"/>
                        <a14:foregroundMark x1="60462" y1="60462" x2="55556" y2="54113"/>
                        <a14:foregroundMark x1="55556" y1="54113" x2="59596" y2="42857"/>
                        <a14:foregroundMark x1="59596" y1="42857" x2="60173" y2="32468"/>
                        <a14:foregroundMark x1="60173" y1="32468" x2="56277" y2="24242"/>
                        <a14:foregroundMark x1="56277" y1="24242" x2="50505" y2="18326"/>
                        <a14:foregroundMark x1="50505" y1="18326" x2="37951" y2="13853"/>
                        <a14:foregroundMark x1="37951" y1="13853" x2="27273" y2="16017"/>
                        <a14:foregroundMark x1="27273" y1="16017" x2="18759" y2="22511"/>
                        <a14:foregroundMark x1="55123" y1="52237" x2="47042" y2="59307"/>
                        <a14:foregroundMark x1="47763" y1="58297" x2="36219" y2="60895"/>
                        <a14:foregroundMark x1="19481" y1="21212" x2="14430" y2="32179"/>
                        <a14:foregroundMark x1="14430" y1="32179" x2="14430" y2="42136"/>
                        <a14:foregroundMark x1="14430" y1="42136" x2="17316" y2="49784"/>
                        <a14:foregroundMark x1="17316" y1="49784" x2="23954" y2="56999"/>
                        <a14:foregroundMark x1="24820" y1="57143" x2="35786" y2="61039"/>
                        <a14:foregroundMark x1="26696" y1="50649" x2="21501" y2="42857"/>
                        <a14:foregroundMark x1="21789" y1="42857" x2="20924" y2="33478"/>
                        <a14:foregroundMark x1="20924" y1="33478" x2="25974" y2="2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499" y="2741578"/>
            <a:ext cx="4103451" cy="41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 Invocation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Traditional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Tag Helper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954"/>
              </p:ext>
            </p:extLst>
          </p:nvPr>
        </p:nvGraphicFramePr>
        <p:xfrm>
          <a:off x="4031754" y="200145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Component.InvokeAsync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25492" y="155489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54468"/>
              </p:ext>
            </p:extLst>
          </p:nvPr>
        </p:nvGraphicFramePr>
        <p:xfrm>
          <a:off x="4031754" y="338623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vc:current-weather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city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state-abbrev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25492" y="293967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49954"/>
              </p:ext>
            </p:extLst>
          </p:nvPr>
        </p:nvGraphicFramePr>
        <p:xfrm>
          <a:off x="904832" y="4319842"/>
          <a:ext cx="75452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167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IActionResult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ControllerInvocation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});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98570" y="3873274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HomeController.cs</a:t>
            </a:r>
            <a:endParaRPr lang="en-US" b="1" dirty="0"/>
          </a:p>
        </p:txBody>
      </p:sp>
      <p:cxnSp>
        <p:nvCxnSpPr>
          <p:cNvPr id="13" name="Straight Arrow Connector 12"/>
          <p:cNvCxnSpPr>
            <a:cxnSpLocks/>
            <a:endCxn id="5" idx="1"/>
          </p:cNvCxnSpPr>
          <p:nvPr/>
        </p:nvCxnSpPr>
        <p:spPr>
          <a:xfrm flipV="1">
            <a:off x="3061607" y="1778174"/>
            <a:ext cx="963885" cy="223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7" idx="1"/>
          </p:cNvCxnSpPr>
          <p:nvPr/>
        </p:nvCxnSpPr>
        <p:spPr>
          <a:xfrm>
            <a:off x="3061607" y="2579914"/>
            <a:ext cx="963885" cy="58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11" idx="0"/>
          </p:cNvCxnSpPr>
          <p:nvPr/>
        </p:nvCxnSpPr>
        <p:spPr>
          <a:xfrm>
            <a:off x="1949188" y="3254829"/>
            <a:ext cx="0" cy="618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HTML Helpers </a:t>
            </a:r>
            <a:r>
              <a:rPr lang="en-US" sz="2000" i="1" dirty="0"/>
              <a:t>vs.</a:t>
            </a:r>
            <a:r>
              <a:rPr lang="en-US" sz="2000" dirty="0"/>
              <a:t>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Tag Helpers when…</a:t>
            </a:r>
          </a:p>
          <a:p>
            <a:pPr lvl="1"/>
            <a:r>
              <a:rPr lang="en-US" dirty="0"/>
              <a:t>Razor isn’t appealing, but HTML is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endParaRPr lang="en-US" dirty="0"/>
          </a:p>
          <a:p>
            <a:r>
              <a:rPr lang="en-US" dirty="0"/>
              <a:t>Prefer HTML Helpers when…</a:t>
            </a:r>
          </a:p>
          <a:p>
            <a:pPr lvl="1"/>
            <a:r>
              <a:rPr lang="en-US" dirty="0"/>
              <a:t>Razor is appealing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Partial Views </a:t>
            </a:r>
            <a:r>
              <a:rPr lang="en-US" sz="2000" i="1" dirty="0"/>
              <a:t>vs.</a:t>
            </a:r>
            <a:r>
              <a:rPr lang="en-US" sz="2000" dirty="0"/>
              <a:t> View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View Components when…</a:t>
            </a:r>
          </a:p>
          <a:p>
            <a:pPr lvl="1"/>
            <a:r>
              <a:rPr lang="en-US" dirty="0"/>
              <a:t>Complex rendering logic is needed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r>
              <a:rPr lang="en-US" dirty="0"/>
              <a:t>Tag Helper support is desired</a:t>
            </a:r>
          </a:p>
          <a:p>
            <a:pPr lvl="1"/>
            <a:endParaRPr lang="en-US" dirty="0"/>
          </a:p>
          <a:p>
            <a:r>
              <a:rPr lang="en-US" dirty="0"/>
              <a:t>Prefer Partial Views when…</a:t>
            </a:r>
          </a:p>
          <a:p>
            <a:pPr lvl="1"/>
            <a:r>
              <a:rPr lang="en-US" dirty="0"/>
              <a:t>Simplifying large views into small components</a:t>
            </a:r>
          </a:p>
          <a:p>
            <a:pPr lvl="1"/>
            <a:r>
              <a:rPr lang="en-US" dirty="0"/>
              <a:t>Reducing duplication of view content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scottaddie.com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/</a:t>
            </a:r>
            <a:r>
              <a:rPr lang="en-US" dirty="0" err="1"/>
              <a:t>TagHelpersDemo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     /</a:t>
            </a:r>
            <a:r>
              <a:rPr lang="en-US" dirty="0" err="1"/>
              <a:t>ViewComponentsDemo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/slide-decks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858169"/>
            <a:ext cx="4286250" cy="428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pfbla47oxrfqoj1qhic01ij0.wpengine.netdna-cdn.com/wp-content/uploads/2013/11/rs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724" y="3179831"/>
            <a:ext cx="697916" cy="69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Options</a:t>
            </a:r>
          </a:p>
          <a:p>
            <a:r>
              <a:rPr lang="en-US" dirty="0"/>
              <a:t>Tag Helpers</a:t>
            </a:r>
          </a:p>
          <a:p>
            <a:r>
              <a:rPr lang="en-US" dirty="0"/>
              <a:t>View Components</a:t>
            </a:r>
          </a:p>
          <a:p>
            <a:r>
              <a:rPr lang="en-US" dirty="0"/>
              <a:t>View Components as Tag Helpers</a:t>
            </a:r>
          </a:p>
          <a:p>
            <a:r>
              <a:rPr lang="en-US" dirty="0"/>
              <a:t>Recommended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Invoked as methods inside of HTML in Razor views</a:t>
            </a:r>
          </a:p>
          <a:p>
            <a:r>
              <a:rPr lang="en-US" dirty="0"/>
              <a:t>Poor IntelliSense support</a:t>
            </a:r>
          </a:p>
          <a:p>
            <a:r>
              <a:rPr lang="en-US" dirty="0"/>
              <a:t>Context switching between HTML and C#/VB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2232"/>
              </p:ext>
            </p:extLst>
          </p:nvPr>
        </p:nvGraphicFramePr>
        <p:xfrm>
          <a:off x="937490" y="2354697"/>
          <a:ext cx="10416310" cy="58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Html.Label(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"FirstName"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 Name:"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@class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"caption"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5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for sharing of common view elements</a:t>
            </a:r>
          </a:p>
          <a:p>
            <a:r>
              <a:rPr lang="en-US" dirty="0"/>
              <a:t>Not recommended when code execution is needed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73427"/>
              </p:ext>
            </p:extLst>
          </p:nvPr>
        </p:nvGraphicFramePr>
        <p:xfrm>
          <a:off x="937490" y="2354697"/>
          <a:ext cx="1041631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Html.Partial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"_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AuthorPartial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author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3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0C0E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7" b="89748" l="5145" r="95383">
                        <a14:foregroundMark x1="29815" y1="25394" x2="11346" y2="45741"/>
                        <a14:foregroundMark x1="57652" y1="21767" x2="42348" y2="73975"/>
                        <a14:foregroundMark x1="72032" y1="26814" x2="87335" y2="46215"/>
                        <a14:foregroundMark x1="87863" y1="48423" x2="72823" y2="65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208372"/>
            <a:ext cx="4975956" cy="4161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server-side processing via HTML elements</a:t>
            </a:r>
          </a:p>
          <a:p>
            <a:r>
              <a:rPr lang="en-US" dirty="0"/>
              <a:t>Attach to HTML elements in Razor views</a:t>
            </a:r>
          </a:p>
          <a:p>
            <a:r>
              <a:rPr lang="en-US" dirty="0"/>
              <a:t>Great IntelliSense support</a:t>
            </a:r>
          </a:p>
          <a:p>
            <a:r>
              <a:rPr lang="en-US" dirty="0"/>
              <a:t>Eliminate context switching between HTML and C#</a:t>
            </a:r>
          </a:p>
          <a:p>
            <a:r>
              <a:rPr lang="en-US" dirty="0"/>
              <a:t>Designed with testing in mind</a:t>
            </a:r>
          </a:p>
        </p:txBody>
      </p:sp>
    </p:spTree>
    <p:extLst>
      <p:ext uri="{BB962C8B-B14F-4D97-AF65-F5344CB8AC3E}">
        <p14:creationId xmlns:p14="http://schemas.microsoft.com/office/powerpoint/2010/main" val="213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88232"/>
              </p:ext>
            </p:extLst>
          </p:nvPr>
        </p:nvGraphicFramePr>
        <p:xfrm>
          <a:off x="937490" y="2272193"/>
          <a:ext cx="10416310" cy="383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3142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label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="caption"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asp-for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31228" y="1825625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0648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832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Tag Helper Attribute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623060" y="2651760"/>
            <a:ext cx="93382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8" idx="0"/>
          </p:cNvCxnSpPr>
          <p:nvPr/>
        </p:nvCxnSpPr>
        <p:spPr>
          <a:xfrm flipH="1" flipV="1">
            <a:off x="4792980" y="2651760"/>
            <a:ext cx="105574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89568" y="4875927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Standard HTML Attribute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2381628" y="2651760"/>
            <a:ext cx="1967056" cy="2224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3486"/>
              </p:ext>
            </p:extLst>
          </p:nvPr>
        </p:nvGraphicFramePr>
        <p:xfrm>
          <a:off x="937490" y="2318102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kendo-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datepicker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startDate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depth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="MMMM 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yyyy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='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.Parse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"November 2011"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1228" y="1871533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Tag Helpers</a:t>
            </a:r>
            <a:br>
              <a:rPr lang="en-US" dirty="0"/>
            </a:br>
            <a:r>
              <a:rPr lang="en-US" sz="2000" b="1" dirty="0" err="1"/>
              <a:t>Telerik</a:t>
            </a:r>
            <a:r>
              <a:rPr lang="en-US" sz="2000" dirty="0"/>
              <a:t> UI for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53" y="3217568"/>
            <a:ext cx="8612221" cy="3355087"/>
          </a:xfrm>
          <a:prstGeom prst="rect">
            <a:avLst/>
          </a:prstGeom>
        </p:spPr>
      </p:pic>
      <p:sp>
        <p:nvSpPr>
          <p:cNvPr id="11" name="Arrow: Bent-Up 10"/>
          <p:cNvSpPr/>
          <p:nvPr/>
        </p:nvSpPr>
        <p:spPr>
          <a:xfrm rot="5400000">
            <a:off x="1805573" y="3124952"/>
            <a:ext cx="1756508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42" y="1175673"/>
            <a:ext cx="1098923" cy="3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vs. Tag Helpers</a:t>
            </a:r>
            <a:br>
              <a:rPr lang="en-US" dirty="0"/>
            </a:br>
            <a:r>
              <a:rPr lang="en-US" sz="2000"/>
              <a:t>Side-by-side Comparison</a:t>
            </a:r>
            <a:endParaRPr lang="en-US" sz="2000" dirty="0"/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0803"/>
            <a:ext cx="5181600" cy="400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24" y="1825625"/>
            <a:ext cx="50475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6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3816</TotalTime>
  <Words>603</Words>
  <Application>Microsoft Office PowerPoint</Application>
  <PresentationFormat>Widescreen</PresentationFormat>
  <Paragraphs>153</Paragraphs>
  <Slides>19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Building Reusable UI Components in ASP.NET Core MVC</vt:lpstr>
      <vt:lpstr>Agenda</vt:lpstr>
      <vt:lpstr>HTML Helpers</vt:lpstr>
      <vt:lpstr>Partial Views</vt:lpstr>
      <vt:lpstr>Tag Helpers</vt:lpstr>
      <vt:lpstr>Tag Helpers: Overview</vt:lpstr>
      <vt:lpstr>Tag Helpers: Anatomy</vt:lpstr>
      <vt:lpstr>3rd Party Tag Helpers Telerik UI for ASP.NET Core</vt:lpstr>
      <vt:lpstr>HTML Helpers vs. Tag Helpers Side-by-side Comparison</vt:lpstr>
      <vt:lpstr>Demo</vt:lpstr>
      <vt:lpstr>View Components</vt:lpstr>
      <vt:lpstr>View Components: Overview</vt:lpstr>
      <vt:lpstr>View Components: Anatomy</vt:lpstr>
      <vt:lpstr>View Search Paths</vt:lpstr>
      <vt:lpstr>View Component Invocation Approaches</vt:lpstr>
      <vt:lpstr>Demo</vt:lpstr>
      <vt:lpstr>Recommendations HTML Helpers vs. Tag Helpers</vt:lpstr>
      <vt:lpstr>Recommendations Partial Views vs. View Components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806</cp:revision>
  <dcterms:created xsi:type="dcterms:W3CDTF">2016-07-13T16:00:36Z</dcterms:created>
  <dcterms:modified xsi:type="dcterms:W3CDTF">2017-04-21T02:20:06Z</dcterms:modified>
</cp:coreProperties>
</file>