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322" r:id="rId4"/>
    <p:sldId id="329" r:id="rId5"/>
    <p:sldId id="328" r:id="rId6"/>
    <p:sldId id="330" r:id="rId7"/>
    <p:sldId id="323" r:id="rId8"/>
    <p:sldId id="327" r:id="rId9"/>
    <p:sldId id="324" r:id="rId10"/>
    <p:sldId id="325" r:id="rId11"/>
    <p:sldId id="32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0"/>
    <a:srgbClr val="498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931" autoAdjust="0"/>
  </p:normalViewPr>
  <p:slideViewPr>
    <p:cSldViewPr snapToGrid="0" showGuides="1">
      <p:cViewPr varScale="1">
        <p:scale>
          <a:sx n="68" d="100"/>
          <a:sy n="68" d="100"/>
        </p:scale>
        <p:origin x="14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86B9A-ACA2-4D2C-AAF6-D8003DE96699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55A08-0E86-45D7-AB2B-D5F1B665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83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55A08-0E86-45D7-AB2B-D5F1B665F0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83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79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956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351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60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370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0955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991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Key Vault takes precedence over Secret Manager at runtime, since it’s more secure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6393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431B-6F61-4131-8791-6087567D0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6ED84-6CE0-4163-8350-CEC7CC97A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F6B0E-77DE-4753-BC19-C7FBDC59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1BCCA-A401-4E41-889A-F4F29C8C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6AF28-5E37-4703-B745-260544D4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4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7136-BDD6-4366-B1B8-00806C3E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78C7-6E13-4291-A1C9-6565E03FA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F519B-C3C4-4B1D-B1AD-68B23692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FC8F1-68F8-41D6-9514-FBECD8A4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AB222-9E55-4898-B6F0-5A178309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2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42D19D-A21A-447C-B2D5-871DDB9C9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759DA-117A-470F-8DA4-910CF1EBA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DFE40-6354-45F1-B342-140D9B26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6FFD5-5236-4E05-95E9-153B7E74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7768B-3159-4A2B-9F04-25260D76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20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47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18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54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03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10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39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3354-43B8-4176-A9B2-F03FC82F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1FF98-2B17-48F1-8913-6239D286A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F57D2-32C2-4AA7-A060-B2F7CC8D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2577-C7F9-4485-9EC9-C899A373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0B8DC-092E-499C-B1A4-9D7F8E94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548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04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31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7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9CAC-91C0-4F8C-BCA1-442A8544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8366B-C743-450D-92D0-0F80398BC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37962-F2B9-4EB1-800F-78DB5225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148F7-A1E0-404B-A261-644C5552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586B-F38F-4D81-A20C-EA09EA16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9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913A-575B-4C0E-9BC4-F72E980E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48F1F-C79C-4299-B4DE-2B5A1C9BE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051D4-1717-4E27-97F6-C7A8795D4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91214-0042-4D0D-9DDD-8F0A712B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C7B05-5CCD-41ED-82A4-EA174FFA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003C4-D149-4D0D-9E40-B1AD9551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2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ABC2-3C95-495F-8666-38CDA7E1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45E9D-33C9-4AE0-83BE-16FB44D60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4531B-055F-4D7A-861D-1CCA8ED61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A1990-957A-4E67-8A79-F1DB04D4A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19736-9954-499C-833D-B80E14332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DF96D-3B9F-463B-A5F0-9854F458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2AB6D-CD75-4EFA-A193-0B33C772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616D0-8475-4237-A95E-3BB37278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0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AC91-DA49-4771-946E-46775E1D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5BAD3-F9C3-4B6E-964D-113E7C18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06BA4-CB95-49B0-A9C0-476E7C7C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A450B-373D-4A94-BD43-56784748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9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D9423-4A57-4694-BBAF-FA425D3B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A4124-052F-4B11-AA63-5AC8BA58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48BE6-6126-4E47-94FD-5D4B2474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EBBF-1F95-46A0-A719-B5510C4E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B8433-F602-45AB-AE04-EEA127B73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96607-1252-4AC6-9734-F1C77911E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01919-719F-4C66-847E-40CDCC67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05029-368B-4496-B3EF-5B42BBA8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48800-ABA2-46E5-AA0B-C0593C6C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0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A664-C4DD-45B8-895F-F4AE576B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2BCD5-A163-448F-A63E-DB86A6327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ADA5C-974F-44F4-ADB5-2FDAAD0A1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6ABFE-34B7-43A8-BDB6-C3BE3B58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AA429-2AC5-4FA0-9E77-B02B71C6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8EDB5-23F7-492C-99A4-53E0DFC7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2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225A9-2099-414D-90C3-2BA9260E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265B7-9DDF-40A0-B62C-15AC2812C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52AFF-6378-4A44-B950-6C61C7A74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86D52-4857-4668-9EB7-B41E21252CF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C315-F9E5-404E-A1A4-BAE46B971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6EB31-1714-45C5-9251-C27E81276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8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5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microsoft.com/azure/key-vault/vs-key-vault-add-connected-servic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D0596-1061-47F4-A651-94E3F1B43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98" y="3107691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4600" dirty="0"/>
              <a:t>Protecting App Secrets</a:t>
            </a:r>
            <a:br>
              <a:rPr lang="en-US" sz="4600" dirty="0"/>
            </a:br>
            <a:r>
              <a:rPr lang="en-US" sz="4600" dirty="0"/>
              <a:t>with .NET Core &amp;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11E06-7CDF-4EC3-9BEB-AF30B91D2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99" y="5946883"/>
            <a:ext cx="6618051" cy="911117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Scott Addie | @</a:t>
            </a:r>
            <a:r>
              <a:rPr lang="en-US" sz="2000" b="1" dirty="0" err="1"/>
              <a:t>Scott_Addie</a:t>
            </a:r>
            <a:r>
              <a:rPr lang="en-US" sz="2000" b="1" dirty="0"/>
              <a:t> | Senior Content Developer</a:t>
            </a:r>
          </a:p>
        </p:txBody>
      </p:sp>
      <p:sp>
        <p:nvSpPr>
          <p:cNvPr id="13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MS logo white">
            <a:extLst>
              <a:ext uri="{FF2B5EF4-FFF2-40B4-BE49-F238E27FC236}">
                <a16:creationId xmlns:a16="http://schemas.microsoft.com/office/drawing/2014/main" id="{6133ABA2-A03B-41E7-861B-1D6BFE8654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12435" y="5836077"/>
            <a:ext cx="3079129" cy="662012"/>
          </a:xfrm>
          <a:prstGeom prst="rect">
            <a:avLst/>
          </a:prstGeom>
        </p:spPr>
      </p:pic>
      <p:pic>
        <p:nvPicPr>
          <p:cNvPr id="8" name="Picture 7" descr="A picture containing indoor, floor&#10;&#10;Description generated with high confidence">
            <a:extLst>
              <a:ext uri="{FF2B5EF4-FFF2-40B4-BE49-F238E27FC236}">
                <a16:creationId xmlns:a16="http://schemas.microsoft.com/office/drawing/2014/main" id="{3FBEDCD0-3F7F-4524-BD17-DB57A5360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1638626"/>
            <a:ext cx="5080000" cy="3810000"/>
          </a:xfrm>
          <a:prstGeom prst="rect">
            <a:avLst/>
          </a:prstGeom>
          <a:solidFill>
            <a:srgbClr val="498BE9"/>
          </a:solidFill>
        </p:spPr>
      </p:pic>
    </p:spTree>
    <p:extLst>
      <p:ext uri="{BB962C8B-B14F-4D97-AF65-F5344CB8AC3E}">
        <p14:creationId xmlns:p14="http://schemas.microsoft.com/office/powerpoint/2010/main" val="127483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03AB34-3270-4436-AF86-1E8F97294EB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2050"/>
              </a:clrFrom>
              <a:clrTo>
                <a:srgbClr val="00205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97082" cy="4351338"/>
          </a:xfrm>
        </p:spPr>
        <p:txBody>
          <a:bodyPr/>
          <a:lstStyle/>
          <a:p>
            <a:r>
              <a:rPr lang="en-US" dirty="0">
                <a:hlinkClick r:id="rId4"/>
              </a:rPr>
              <a:t>https://docs.microsoft.com/aspnet/core/security/app-secrets</a:t>
            </a:r>
          </a:p>
          <a:p>
            <a:r>
              <a:rPr lang="en-US" dirty="0">
                <a:hlinkClick r:id="rId4"/>
              </a:rPr>
              <a:t>https://docs.microsoft.com/azure/key-vault/vs-key-vault-add-connected-service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7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Secret Manager</a:t>
            </a:r>
          </a:p>
          <a:p>
            <a:pPr lvl="1"/>
            <a:r>
              <a:rPr lang="en-US" dirty="0"/>
              <a:t>Azure Key Vault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Fotolia_76024062_V_S">
            <a:hlinkClick r:id="" action="ppaction://media"/>
            <a:extLst>
              <a:ext uri="{FF2B5EF4-FFF2-40B4-BE49-F238E27FC236}">
                <a16:creationId xmlns:a16="http://schemas.microsoft.com/office/drawing/2014/main" id="{B31ABEEA-A3E5-4B5D-9413-0B23A4238CB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-1"/>
            <a:ext cx="8065360" cy="454386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547C73-C79E-4342-88F3-274D5A6BA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870586"/>
              </p:ext>
            </p:extLst>
          </p:nvPr>
        </p:nvGraphicFramePr>
        <p:xfrm>
          <a:off x="1775690" y="4656406"/>
          <a:ext cx="10416310" cy="1920240"/>
        </p:xfrm>
        <a:graphic>
          <a:graphicData uri="http://schemas.openxmlformats.org/drawingml/2006/table">
            <a:tbl>
              <a:tblPr firstRow="1" bandRow="1"/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ConnectionStrings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"Movies"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"Server=(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localdb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)\\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mssqllocaldb;Database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=Movie-1;User Id=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johndoe;Password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=pass123;MultipleActiveResultSets=true"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6770562-2FDF-4CDD-A6C1-8993A8BDF880}"/>
              </a:ext>
            </a:extLst>
          </p:cNvPr>
          <p:cNvSpPr/>
          <p:nvPr/>
        </p:nvSpPr>
        <p:spPr>
          <a:xfrm>
            <a:off x="1769428" y="4209837"/>
            <a:ext cx="2900800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appsettings.json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42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2432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9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next morning…</a:t>
            </a:r>
          </a:p>
        </p:txBody>
      </p:sp>
      <p:pic>
        <p:nvPicPr>
          <p:cNvPr id="8" name="Picture 7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71FCADA6-696A-4ED2-990A-3F2CBE5023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1871581" y="643466"/>
            <a:ext cx="8448838" cy="4752445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EB9FB39A-A549-4D46-9791-26E2867AFCEA}"/>
              </a:ext>
            </a:extLst>
          </p:cNvPr>
          <p:cNvSpPr/>
          <p:nvPr/>
        </p:nvSpPr>
        <p:spPr>
          <a:xfrm flipH="1">
            <a:off x="2050962" y="115900"/>
            <a:ext cx="2743199" cy="181952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Ugh, this is bad!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E8181221-97DC-410E-AA41-4CF0C1DAAD06}"/>
              </a:ext>
            </a:extLst>
          </p:cNvPr>
          <p:cNvSpPr/>
          <p:nvPr/>
        </p:nvSpPr>
        <p:spPr>
          <a:xfrm>
            <a:off x="7647558" y="95660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Did John push his credentials to the repo last night?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6AF4DF97-FC4A-43FB-9BB9-0F87856EA94D}"/>
              </a:ext>
            </a:extLst>
          </p:cNvPr>
          <p:cNvSpPr/>
          <p:nvPr/>
        </p:nvSpPr>
        <p:spPr>
          <a:xfrm>
            <a:off x="5535060" y="37151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It appears so…</a:t>
            </a:r>
          </a:p>
        </p:txBody>
      </p:sp>
    </p:spTree>
    <p:extLst>
      <p:ext uri="{BB962C8B-B14F-4D97-AF65-F5344CB8AC3E}">
        <p14:creationId xmlns:p14="http://schemas.microsoft.com/office/powerpoint/2010/main" val="2776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8B3BE2-6CEC-4113-AD2B-C2B921B8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A ticking time bomb in a public repo…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70BC1-75C4-4866-8ECB-CDBC588BC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93" y="1716258"/>
            <a:ext cx="11894014" cy="448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00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Developer:</a:t>
            </a:r>
          </a:p>
          <a:p>
            <a:pPr marL="0" indent="0">
              <a:buNone/>
            </a:pPr>
            <a:r>
              <a:rPr lang="en-US" dirty="0"/>
              <a:t>“I want my ASP.NET Core app’s sensitive configuration data to be protected, without having to write the code myself.”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1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1D5618-6BDF-4FDD-A68D-6252FC8A9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solutions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1B5F89-CEA0-4F9B-8FF2-082E53048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158645"/>
              </p:ext>
            </p:extLst>
          </p:nvPr>
        </p:nvGraphicFramePr>
        <p:xfrm>
          <a:off x="976923" y="2017151"/>
          <a:ext cx="9583555" cy="326136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142461">
                  <a:extLst>
                    <a:ext uri="{9D8B030D-6E8A-4147-A177-3AD203B41FA5}">
                      <a16:colId xmlns:a16="http://schemas.microsoft.com/office/drawing/2014/main" val="3393553294"/>
                    </a:ext>
                  </a:extLst>
                </a:gridCol>
                <a:gridCol w="2290318">
                  <a:extLst>
                    <a:ext uri="{9D8B030D-6E8A-4147-A177-3AD203B41FA5}">
                      <a16:colId xmlns:a16="http://schemas.microsoft.com/office/drawing/2014/main" val="3103465248"/>
                    </a:ext>
                  </a:extLst>
                </a:gridCol>
                <a:gridCol w="1636477">
                  <a:extLst>
                    <a:ext uri="{9D8B030D-6E8A-4147-A177-3AD203B41FA5}">
                      <a16:colId xmlns:a16="http://schemas.microsoft.com/office/drawing/2014/main" val="1329647999"/>
                    </a:ext>
                  </a:extLst>
                </a:gridCol>
                <a:gridCol w="1877822">
                  <a:extLst>
                    <a:ext uri="{9D8B030D-6E8A-4147-A177-3AD203B41FA5}">
                      <a16:colId xmlns:a16="http://schemas.microsoft.com/office/drawing/2014/main" val="1748776855"/>
                    </a:ext>
                  </a:extLst>
                </a:gridCol>
                <a:gridCol w="1636477">
                  <a:extLst>
                    <a:ext uri="{9D8B030D-6E8A-4147-A177-3AD203B41FA5}">
                      <a16:colId xmlns:a16="http://schemas.microsoft.com/office/drawing/2014/main" val="7926891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Environments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Pricing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Encryption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Storage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12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Secret 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Local machine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0246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Azure Key Vault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$0.03 / 10k operations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Azure Storage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695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61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Explorer &gt; right-click project &gt; Manage User Secrets</a:t>
            </a:r>
          </a:p>
          <a:p>
            <a:r>
              <a:rPr lang="en-US" dirty="0"/>
              <a:t>.NET Core only feature (before VS 15.8) (</a:t>
            </a:r>
            <a:r>
              <a:rPr lang="en-US" i="1" dirty="0" err="1"/>
              <a:t>secrets.json</a:t>
            </a:r>
            <a:r>
              <a:rPr lang="en-US" dirty="0"/>
              <a:t>)</a:t>
            </a:r>
          </a:p>
          <a:p>
            <a:r>
              <a:rPr lang="en-US" dirty="0"/>
              <a:t>15.8 adds support for .NET Framework projects (</a:t>
            </a:r>
            <a:r>
              <a:rPr lang="en-US" i="1" dirty="0"/>
              <a:t>secrets.xml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0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Key Vault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15.7 introduces Connected Services node Key Vault creation</a:t>
            </a:r>
          </a:p>
          <a:p>
            <a:pPr lvl="1"/>
            <a:r>
              <a:rPr lang="en-US" dirty="0"/>
              <a:t>Solution Explorer &gt; double-click Connected Services &gt; Secure Secrets with Azure Key Vault</a:t>
            </a:r>
          </a:p>
        </p:txBody>
      </p:sp>
    </p:spTree>
    <p:extLst>
      <p:ext uri="{BB962C8B-B14F-4D97-AF65-F5344CB8AC3E}">
        <p14:creationId xmlns:p14="http://schemas.microsoft.com/office/powerpoint/2010/main" val="133289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271</Words>
  <Application>Microsoft Office PowerPoint</Application>
  <PresentationFormat>Widescreen</PresentationFormat>
  <Paragraphs>58</Paragraphs>
  <Slides>10</Slides>
  <Notes>10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Segoe UI Light</vt:lpstr>
      <vt:lpstr>Office Theme</vt:lpstr>
      <vt:lpstr>1_Office Theme</vt:lpstr>
      <vt:lpstr>Protecting App Secrets with .NET Core &amp; Azure</vt:lpstr>
      <vt:lpstr>Agenda</vt:lpstr>
      <vt:lpstr>PowerPoint Presentation</vt:lpstr>
      <vt:lpstr>The next morning…</vt:lpstr>
      <vt:lpstr>A ticking time bomb in a public repo…</vt:lpstr>
      <vt:lpstr>Problem statement</vt:lpstr>
      <vt:lpstr>Comparison of solutions</vt:lpstr>
      <vt:lpstr>Secret Manager</vt:lpstr>
      <vt:lpstr>Azure Key Vault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Protecting App Secrets with .NET Core &amp; Azure</dc:title>
  <dc:creator>Scott Addie</dc:creator>
  <cp:lastModifiedBy>Scott Addie</cp:lastModifiedBy>
  <cp:revision>3</cp:revision>
  <dcterms:created xsi:type="dcterms:W3CDTF">2018-08-28T18:44:31Z</dcterms:created>
  <dcterms:modified xsi:type="dcterms:W3CDTF">2018-08-28T18:51:21Z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scaddie@microsoft.com</vt:lpwstr>
  </property>
  <property fmtid="{D5CDD505-2E9C-101B-9397-08002B2CF9AE}" pid="5" name="MSIP_Label_f42aa342-8706-4288-bd11-ebb85995028c_SetDate">
    <vt:lpwstr>2018-08-28T18:44:41.9826274Z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