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9" r:id="rId4"/>
    <p:sldId id="257" r:id="rId5"/>
    <p:sldId id="258" r:id="rId6"/>
    <p:sldId id="260" r:id="rId7"/>
    <p:sldId id="264" r:id="rId8"/>
    <p:sldId id="267" r:id="rId9"/>
    <p:sldId id="266" r:id="rId10"/>
    <p:sldId id="265" r:id="rId11"/>
    <p:sldId id="259" r:id="rId12"/>
    <p:sldId id="270" r:id="rId13"/>
    <p:sldId id="268" r:id="rId14"/>
    <p:sldId id="263" r:id="rId15"/>
    <p:sldId id="273" r:id="rId16"/>
    <p:sldId id="274" r:id="rId17"/>
    <p:sldId id="275" r:id="rId18"/>
    <p:sldId id="276" r:id="rId19"/>
    <p:sldId id="272"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94D7F5F-CD89-4C88-975E-D3A74265A365}" type="slidenum">
              <a:rPr lang="en-US" smtClean="0"/>
              <a:t>‹#›</a:t>
            </a:fld>
            <a:endParaRPr lang="en-US"/>
          </a:p>
        </p:txBody>
      </p:sp>
    </p:spTree>
    <p:extLst>
      <p:ext uri="{BB962C8B-B14F-4D97-AF65-F5344CB8AC3E}">
        <p14:creationId xmlns:p14="http://schemas.microsoft.com/office/powerpoint/2010/main" val="424565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97857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112071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8400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96137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170ACE-64B7-435E-B545-B9B21921D7AD}"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706938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170ACE-64B7-435E-B545-B9B21921D7AD}"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42267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03096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6087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15468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9/20/2020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84754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70ACE-64B7-435E-B545-B9B21921D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8661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170ACE-64B7-435E-B545-B9B21921D7AD}"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58179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70ACE-64B7-435E-B545-B9B21921D7AD}" type="datetimeFigureOut">
              <a:rPr lang="en-US" smtClean="0"/>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447702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70ACE-64B7-435E-B545-B9B21921D7AD}" type="datetimeFigureOut">
              <a:rPr lang="en-US" smtClean="0"/>
              <a:t>9/20/2020</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06256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92352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6840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62170ACE-64B7-435E-B545-B9B21921D7AD}" type="datetimeFigureOut">
              <a:rPr lang="en-US" smtClean="0"/>
              <a:t>9/20/2020</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94D7F5F-CD89-4C88-975E-D3A74265A365}" type="slidenum">
              <a:rPr lang="en-US" smtClean="0"/>
              <a:t>‹#›</a:t>
            </a:fld>
            <a:endParaRPr lang="en-US"/>
          </a:p>
        </p:txBody>
      </p:sp>
    </p:spTree>
    <p:extLst>
      <p:ext uri="{BB962C8B-B14F-4D97-AF65-F5344CB8AC3E}">
        <p14:creationId xmlns:p14="http://schemas.microsoft.com/office/powerpoint/2010/main" val="3000186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python3/python_gui_programming.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FA79-6647-4538-BF79-07231E54B5E6}"/>
              </a:ext>
            </a:extLst>
          </p:cNvPr>
          <p:cNvSpPr>
            <a:spLocks noGrp="1"/>
          </p:cNvSpPr>
          <p:nvPr>
            <p:ph type="ctrTitle"/>
          </p:nvPr>
        </p:nvSpPr>
        <p:spPr/>
        <p:txBody>
          <a:bodyPr/>
          <a:lstStyle/>
          <a:p>
            <a:r>
              <a:rPr lang="en-US" dirty="0" err="1"/>
              <a:t>Tkinter</a:t>
            </a:r>
            <a:endParaRPr lang="en-US" dirty="0"/>
          </a:p>
        </p:txBody>
      </p:sp>
      <p:sp>
        <p:nvSpPr>
          <p:cNvPr id="3" name="Subtitle 2">
            <a:extLst>
              <a:ext uri="{FF2B5EF4-FFF2-40B4-BE49-F238E27FC236}">
                <a16:creationId xmlns:a16="http://schemas.microsoft.com/office/drawing/2014/main" id="{9C812E5D-234F-4D53-B098-F56913DC3CA5}"/>
              </a:ext>
            </a:extLst>
          </p:cNvPr>
          <p:cNvSpPr>
            <a:spLocks noGrp="1"/>
          </p:cNvSpPr>
          <p:nvPr>
            <p:ph type="subTitle" idx="1"/>
          </p:nvPr>
        </p:nvSpPr>
        <p:spPr/>
        <p:txBody>
          <a:bodyPr/>
          <a:lstStyle/>
          <a:p>
            <a:r>
              <a:rPr lang="en-US" dirty="0"/>
              <a:t>“The little engine that could.”</a:t>
            </a:r>
          </a:p>
        </p:txBody>
      </p:sp>
    </p:spTree>
    <p:extLst>
      <p:ext uri="{BB962C8B-B14F-4D97-AF65-F5344CB8AC3E}">
        <p14:creationId xmlns:p14="http://schemas.microsoft.com/office/powerpoint/2010/main" val="107324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grid()</a:t>
            </a:r>
          </a:p>
        </p:txBody>
      </p:sp>
      <p:pic>
        <p:nvPicPr>
          <p:cNvPr id="5" name="Picture 4">
            <a:extLst>
              <a:ext uri="{FF2B5EF4-FFF2-40B4-BE49-F238E27FC236}">
                <a16:creationId xmlns:a16="http://schemas.microsoft.com/office/drawing/2014/main" id="{244DBC9A-C05E-40DA-92D7-51D4C5371AFD}"/>
              </a:ext>
            </a:extLst>
          </p:cNvPr>
          <p:cNvPicPr>
            <a:picLocks noChangeAspect="1"/>
          </p:cNvPicPr>
          <p:nvPr/>
        </p:nvPicPr>
        <p:blipFill>
          <a:blip r:embed="rId2"/>
          <a:stretch>
            <a:fillRect/>
          </a:stretch>
        </p:blipFill>
        <p:spPr>
          <a:xfrm>
            <a:off x="3755839" y="2667188"/>
            <a:ext cx="5127180" cy="2493480"/>
          </a:xfrm>
          <a:prstGeom prst="rect">
            <a:avLst/>
          </a:prstGeom>
        </p:spPr>
      </p:pic>
      <p:pic>
        <p:nvPicPr>
          <p:cNvPr id="8" name="Picture 7">
            <a:extLst>
              <a:ext uri="{FF2B5EF4-FFF2-40B4-BE49-F238E27FC236}">
                <a16:creationId xmlns:a16="http://schemas.microsoft.com/office/drawing/2014/main" id="{DBB1AE47-549C-4711-ACCE-5D8A941CBD8D}"/>
              </a:ext>
            </a:extLst>
          </p:cNvPr>
          <p:cNvPicPr>
            <a:picLocks noChangeAspect="1"/>
          </p:cNvPicPr>
          <p:nvPr/>
        </p:nvPicPr>
        <p:blipFill>
          <a:blip r:embed="rId3"/>
          <a:stretch>
            <a:fillRect/>
          </a:stretch>
        </p:blipFill>
        <p:spPr>
          <a:xfrm>
            <a:off x="268490" y="2524312"/>
            <a:ext cx="3333750" cy="2847975"/>
          </a:xfrm>
          <a:prstGeom prst="rect">
            <a:avLst/>
          </a:prstGeom>
        </p:spPr>
      </p:pic>
      <p:pic>
        <p:nvPicPr>
          <p:cNvPr id="10" name="Picture 9">
            <a:extLst>
              <a:ext uri="{FF2B5EF4-FFF2-40B4-BE49-F238E27FC236}">
                <a16:creationId xmlns:a16="http://schemas.microsoft.com/office/drawing/2014/main" id="{57379A4F-4D50-4746-B8E8-1C8BB3DFAE4C}"/>
              </a:ext>
            </a:extLst>
          </p:cNvPr>
          <p:cNvPicPr>
            <a:picLocks noChangeAspect="1"/>
          </p:cNvPicPr>
          <p:nvPr/>
        </p:nvPicPr>
        <p:blipFill>
          <a:blip r:embed="rId4"/>
          <a:stretch>
            <a:fillRect/>
          </a:stretch>
        </p:blipFill>
        <p:spPr>
          <a:xfrm>
            <a:off x="9124950" y="2557351"/>
            <a:ext cx="3067050" cy="2238375"/>
          </a:xfrm>
          <a:prstGeom prst="rect">
            <a:avLst/>
          </a:prstGeom>
        </p:spPr>
      </p:pic>
    </p:spTree>
    <p:extLst>
      <p:ext uri="{BB962C8B-B14F-4D97-AF65-F5344CB8AC3E}">
        <p14:creationId xmlns:p14="http://schemas.microsoft.com/office/powerpoint/2010/main" val="150033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6CAB-93A9-44E9-B1C2-4C81D4CAA570}"/>
              </a:ext>
            </a:extLst>
          </p:cNvPr>
          <p:cNvSpPr>
            <a:spLocks noGrp="1"/>
          </p:cNvSpPr>
          <p:nvPr>
            <p:ph type="title"/>
          </p:nvPr>
        </p:nvSpPr>
        <p:spPr/>
        <p:txBody>
          <a:bodyPr/>
          <a:lstStyle/>
          <a:p>
            <a:pPr algn="ctr"/>
            <a:r>
              <a:rPr lang="en-US" dirty="0" err="1"/>
              <a:t>Tkinter</a:t>
            </a:r>
            <a:r>
              <a:rPr lang="en-US" dirty="0"/>
              <a:t> Layout Managers</a:t>
            </a:r>
            <a:br>
              <a:rPr lang="en-US" dirty="0"/>
            </a:br>
            <a:r>
              <a:rPr lang="en-US" b="0" i="0" dirty="0">
                <a:effectLst/>
                <a:latin typeface="Arial" panose="020B0604020202020204" pitchFamily="34" charset="0"/>
              </a:rPr>
              <a:t>Geometry Management</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E366B98-A254-4979-8652-39D649157233}"/>
              </a:ext>
            </a:extLst>
          </p:cNvPr>
          <p:cNvSpPr>
            <a:spLocks noGrp="1"/>
          </p:cNvSpPr>
          <p:nvPr>
            <p:ph idx="1"/>
          </p:nvPr>
        </p:nvSpPr>
        <p:spPr/>
        <p:txBody>
          <a:bodyPr>
            <a:normAutofit fontScale="92500" lnSpcReduction="10000"/>
          </a:bodyPr>
          <a:lstStyle/>
          <a:p>
            <a:r>
              <a:rPr lang="en-US" dirty="0"/>
              <a:t>Pack (like Java Swing </a:t>
            </a:r>
            <a:r>
              <a:rPr lang="en-US" dirty="0" err="1"/>
              <a:t>FlowLayout</a:t>
            </a:r>
            <a:r>
              <a:rPr lang="en-US" dirty="0"/>
              <a:t>)</a:t>
            </a:r>
          </a:p>
          <a:p>
            <a:pPr lvl="1"/>
            <a:r>
              <a:rPr lang="en-US" b="0" i="0" dirty="0">
                <a:solidFill>
                  <a:srgbClr val="000000"/>
                </a:solidFill>
                <a:effectLst/>
                <a:latin typeface="Georgia" panose="02040502050405020303" pitchFamily="18" charset="0"/>
              </a:rPr>
              <a:t>Put a widget inside a frame (or any other container widget), and have it fill the entire frame</a:t>
            </a:r>
          </a:p>
          <a:p>
            <a:pPr lvl="1"/>
            <a:r>
              <a:rPr lang="en-US" b="0" i="0" dirty="0">
                <a:solidFill>
                  <a:srgbClr val="000000"/>
                </a:solidFill>
                <a:effectLst/>
                <a:latin typeface="Georgia" panose="02040502050405020303" pitchFamily="18" charset="0"/>
              </a:rPr>
              <a:t>Place a number of widgets </a:t>
            </a:r>
            <a:r>
              <a:rPr lang="en-US" b="1" i="0" dirty="0">
                <a:solidFill>
                  <a:srgbClr val="000000"/>
                </a:solidFill>
                <a:effectLst/>
                <a:latin typeface="Georgia" panose="02040502050405020303" pitchFamily="18" charset="0"/>
              </a:rPr>
              <a:t>on top of each other</a:t>
            </a:r>
            <a:endParaRPr lang="en-US" dirty="0">
              <a:solidFill>
                <a:srgbClr val="000000"/>
              </a:solidFill>
              <a:latin typeface="Georgia" panose="02040502050405020303" pitchFamily="18" charset="0"/>
            </a:endParaRPr>
          </a:p>
          <a:p>
            <a:pPr lvl="1"/>
            <a:r>
              <a:rPr lang="en-US" b="0" i="0" dirty="0">
                <a:solidFill>
                  <a:srgbClr val="000000"/>
                </a:solidFill>
                <a:effectLst/>
                <a:latin typeface="Georgia" panose="02040502050405020303" pitchFamily="18" charset="0"/>
              </a:rPr>
              <a:t>Place a number of widgets </a:t>
            </a:r>
            <a:r>
              <a:rPr lang="en-US" b="1" i="0" dirty="0">
                <a:solidFill>
                  <a:srgbClr val="000000"/>
                </a:solidFill>
                <a:effectLst/>
                <a:latin typeface="Georgia" panose="02040502050405020303" pitchFamily="18" charset="0"/>
              </a:rPr>
              <a:t>side by side</a:t>
            </a:r>
            <a:endParaRPr lang="en-US" dirty="0"/>
          </a:p>
          <a:p>
            <a:r>
              <a:rPr lang="en-US" dirty="0"/>
              <a:t>Grid (like Java Swing </a:t>
            </a:r>
            <a:r>
              <a:rPr lang="en-US" dirty="0" err="1"/>
              <a:t>GridLayout</a:t>
            </a:r>
            <a:r>
              <a:rPr lang="en-US" dirty="0"/>
              <a:t>)</a:t>
            </a:r>
          </a:p>
          <a:p>
            <a:pPr lvl="1"/>
            <a:r>
              <a:rPr lang="en-US" dirty="0"/>
              <a:t>Screen set up in a row/column grid</a:t>
            </a:r>
          </a:p>
          <a:p>
            <a:pPr lvl="1"/>
            <a:r>
              <a:rPr lang="en-US" dirty="0"/>
              <a:t>More Flexible</a:t>
            </a:r>
          </a:p>
          <a:p>
            <a:r>
              <a:rPr lang="en-US" dirty="0"/>
              <a:t>Place – </a:t>
            </a:r>
            <a:r>
              <a:rPr lang="en-US" sz="1600" b="1" dirty="0">
                <a:solidFill>
                  <a:srgbClr val="000000"/>
                </a:solidFill>
                <a:latin typeface="Georgia" panose="02040502050405020303" pitchFamily="18" charset="0"/>
              </a:rPr>
              <a:t>position based</a:t>
            </a:r>
          </a:p>
          <a:p>
            <a:r>
              <a:rPr lang="en-US" dirty="0"/>
              <a:t>You cannot mix layout managers</a:t>
            </a:r>
          </a:p>
          <a:p>
            <a:pPr lvl="1"/>
            <a:r>
              <a:rPr lang="en-US" dirty="0"/>
              <a:t>Exception – widgets inside a Frame or </a:t>
            </a:r>
            <a:r>
              <a:rPr lang="en-US" dirty="0" err="1"/>
              <a:t>LabelFrame</a:t>
            </a:r>
            <a:endParaRPr lang="en-US" dirty="0"/>
          </a:p>
          <a:p>
            <a:endParaRPr lang="en-US" dirty="0"/>
          </a:p>
        </p:txBody>
      </p:sp>
    </p:spTree>
    <p:extLst>
      <p:ext uri="{BB962C8B-B14F-4D97-AF65-F5344CB8AC3E}">
        <p14:creationId xmlns:p14="http://schemas.microsoft.com/office/powerpoint/2010/main" val="4068094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73CC-860D-46DD-8571-0E877376D402}"/>
              </a:ext>
            </a:extLst>
          </p:cNvPr>
          <p:cNvSpPr>
            <a:spLocks noGrp="1"/>
          </p:cNvSpPr>
          <p:nvPr>
            <p:ph type="title"/>
          </p:nvPr>
        </p:nvSpPr>
        <p:spPr/>
        <p:txBody>
          <a:bodyPr/>
          <a:lstStyle/>
          <a:p>
            <a:pPr algn="ctr"/>
            <a:r>
              <a:rPr lang="en-US" dirty="0"/>
              <a:t>Placing widgets on the Screen</a:t>
            </a:r>
          </a:p>
        </p:txBody>
      </p:sp>
      <p:sp>
        <p:nvSpPr>
          <p:cNvPr id="3" name="Content Placeholder 2">
            <a:extLst>
              <a:ext uri="{FF2B5EF4-FFF2-40B4-BE49-F238E27FC236}">
                <a16:creationId xmlns:a16="http://schemas.microsoft.com/office/drawing/2014/main" id="{4DA56F50-0925-4501-85E5-94BB316394E8}"/>
              </a:ext>
            </a:extLst>
          </p:cNvPr>
          <p:cNvSpPr>
            <a:spLocks noGrp="1"/>
          </p:cNvSpPr>
          <p:nvPr>
            <p:ph idx="1"/>
          </p:nvPr>
        </p:nvSpPr>
        <p:spPr/>
        <p:txBody>
          <a:bodyPr/>
          <a:lstStyle/>
          <a:p>
            <a:r>
              <a:rPr lang="en-US" dirty="0"/>
              <a:t>Define the widgets and its attributes first</a:t>
            </a:r>
          </a:p>
          <a:p>
            <a:pPr lvl="1"/>
            <a:r>
              <a:rPr lang="en-US" dirty="0"/>
              <a:t>Defines it in memory</a:t>
            </a:r>
          </a:p>
          <a:p>
            <a:pPr lvl="1"/>
            <a:endParaRPr lang="en-US" dirty="0"/>
          </a:p>
          <a:p>
            <a:r>
              <a:rPr lang="en-US" dirty="0"/>
              <a:t>Attach it to a layout manager</a:t>
            </a:r>
          </a:p>
          <a:p>
            <a:pPr lvl="1"/>
            <a:r>
              <a:rPr lang="en-US" dirty="0"/>
              <a:t>Places it on the screen</a:t>
            </a:r>
          </a:p>
        </p:txBody>
      </p:sp>
      <p:pic>
        <p:nvPicPr>
          <p:cNvPr id="5" name="Picture 4">
            <a:extLst>
              <a:ext uri="{FF2B5EF4-FFF2-40B4-BE49-F238E27FC236}">
                <a16:creationId xmlns:a16="http://schemas.microsoft.com/office/drawing/2014/main" id="{2551B9A7-A611-4156-BD1B-5E59025AD812}"/>
              </a:ext>
            </a:extLst>
          </p:cNvPr>
          <p:cNvPicPr>
            <a:picLocks noChangeAspect="1"/>
          </p:cNvPicPr>
          <p:nvPr/>
        </p:nvPicPr>
        <p:blipFill>
          <a:blip r:embed="rId2"/>
          <a:stretch>
            <a:fillRect/>
          </a:stretch>
        </p:blipFill>
        <p:spPr>
          <a:xfrm>
            <a:off x="6538816" y="3060700"/>
            <a:ext cx="4152900" cy="1123950"/>
          </a:xfrm>
          <a:prstGeom prst="rect">
            <a:avLst/>
          </a:prstGeom>
        </p:spPr>
      </p:pic>
    </p:spTree>
    <p:extLst>
      <p:ext uri="{BB962C8B-B14F-4D97-AF65-F5344CB8AC3E}">
        <p14:creationId xmlns:p14="http://schemas.microsoft.com/office/powerpoint/2010/main" val="214038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A6AD-F662-4CD4-A5C6-3322DB40EA25}"/>
              </a:ext>
            </a:extLst>
          </p:cNvPr>
          <p:cNvSpPr>
            <a:spLocks noGrp="1"/>
          </p:cNvSpPr>
          <p:nvPr>
            <p:ph type="title"/>
          </p:nvPr>
        </p:nvSpPr>
        <p:spPr/>
        <p:txBody>
          <a:bodyPr/>
          <a:lstStyle/>
          <a:p>
            <a:pPr algn="ctr"/>
            <a:r>
              <a:rPr lang="en-US" dirty="0"/>
              <a:t>Pack Attributes</a:t>
            </a:r>
          </a:p>
        </p:txBody>
      </p:sp>
      <p:pic>
        <p:nvPicPr>
          <p:cNvPr id="4" name="Picture 3">
            <a:extLst>
              <a:ext uri="{FF2B5EF4-FFF2-40B4-BE49-F238E27FC236}">
                <a16:creationId xmlns:a16="http://schemas.microsoft.com/office/drawing/2014/main" id="{70456AD8-BC5D-459C-9664-9680A49217AD}"/>
              </a:ext>
            </a:extLst>
          </p:cNvPr>
          <p:cNvPicPr>
            <a:picLocks noChangeAspect="1"/>
          </p:cNvPicPr>
          <p:nvPr/>
        </p:nvPicPr>
        <p:blipFill>
          <a:blip r:embed="rId2"/>
          <a:stretch>
            <a:fillRect/>
          </a:stretch>
        </p:blipFill>
        <p:spPr>
          <a:xfrm>
            <a:off x="3027134" y="2696475"/>
            <a:ext cx="6781800" cy="3048000"/>
          </a:xfrm>
          <a:prstGeom prst="rect">
            <a:avLst/>
          </a:prstGeom>
        </p:spPr>
      </p:pic>
      <p:sp>
        <p:nvSpPr>
          <p:cNvPr id="5" name="TextBox 4">
            <a:extLst>
              <a:ext uri="{FF2B5EF4-FFF2-40B4-BE49-F238E27FC236}">
                <a16:creationId xmlns:a16="http://schemas.microsoft.com/office/drawing/2014/main" id="{16101111-3D16-4EBC-A186-9D8BC76C4CC5}"/>
              </a:ext>
            </a:extLst>
          </p:cNvPr>
          <p:cNvSpPr txBox="1"/>
          <p:nvPr/>
        </p:nvSpPr>
        <p:spPr>
          <a:xfrm>
            <a:off x="3013788" y="6176865"/>
            <a:ext cx="4749281" cy="246221"/>
          </a:xfrm>
          <a:prstGeom prst="rect">
            <a:avLst/>
          </a:prstGeom>
          <a:noFill/>
        </p:spPr>
        <p:txBody>
          <a:bodyPr wrap="square" rtlCol="0">
            <a:spAutoFit/>
          </a:bodyPr>
          <a:lstStyle/>
          <a:p>
            <a:r>
              <a:rPr lang="en-US" sz="1000" dirty="0"/>
              <a:t>https://www.tutorialspoint.com/python/tk_pack.htm</a:t>
            </a:r>
          </a:p>
        </p:txBody>
      </p:sp>
    </p:spTree>
    <p:extLst>
      <p:ext uri="{BB962C8B-B14F-4D97-AF65-F5344CB8AC3E}">
        <p14:creationId xmlns:p14="http://schemas.microsoft.com/office/powerpoint/2010/main" val="266643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C1737-7B16-4179-95DF-CD882AFB7F9B}"/>
              </a:ext>
            </a:extLst>
          </p:cNvPr>
          <p:cNvSpPr>
            <a:spLocks noGrp="1"/>
          </p:cNvSpPr>
          <p:nvPr>
            <p:ph type="title"/>
          </p:nvPr>
        </p:nvSpPr>
        <p:spPr/>
        <p:txBody>
          <a:bodyPr/>
          <a:lstStyle/>
          <a:p>
            <a:pPr algn="ctr"/>
            <a:r>
              <a:rPr lang="en-US" dirty="0"/>
              <a:t>Grid Attributes</a:t>
            </a:r>
          </a:p>
        </p:txBody>
      </p:sp>
      <p:sp>
        <p:nvSpPr>
          <p:cNvPr id="6" name="TextBox 5">
            <a:extLst>
              <a:ext uri="{FF2B5EF4-FFF2-40B4-BE49-F238E27FC236}">
                <a16:creationId xmlns:a16="http://schemas.microsoft.com/office/drawing/2014/main" id="{20940C44-29A5-45E1-8935-EE7134394C6E}"/>
              </a:ext>
            </a:extLst>
          </p:cNvPr>
          <p:cNvSpPr txBox="1"/>
          <p:nvPr/>
        </p:nvSpPr>
        <p:spPr>
          <a:xfrm>
            <a:off x="2771941" y="2624611"/>
            <a:ext cx="6097554" cy="3170099"/>
          </a:xfrm>
          <a:prstGeom prst="rect">
            <a:avLst/>
          </a:prstGeom>
          <a:noFill/>
        </p:spPr>
        <p:txBody>
          <a:bodyPr wrap="square">
            <a:spAutoFit/>
          </a:bodyPr>
          <a:lstStyle/>
          <a:p>
            <a:r>
              <a:rPr lang="en-US" sz="1000" dirty="0"/>
              <a:t>Syntax</a:t>
            </a:r>
          </a:p>
          <a:p>
            <a:r>
              <a:rPr lang="en-US" sz="1000" dirty="0" err="1"/>
              <a:t>widget.grid</a:t>
            </a:r>
            <a:r>
              <a:rPr lang="en-US" sz="1000" dirty="0"/>
              <a:t>( </a:t>
            </a:r>
            <a:r>
              <a:rPr lang="en-US" sz="1000" dirty="0" err="1"/>
              <a:t>grid_options</a:t>
            </a:r>
            <a:r>
              <a:rPr lang="en-US" sz="1000" dirty="0"/>
              <a:t> )</a:t>
            </a:r>
          </a:p>
          <a:p>
            <a:r>
              <a:rPr lang="en-US" sz="1000" dirty="0"/>
              <a:t>Here is the list of possible options −</a:t>
            </a:r>
          </a:p>
          <a:p>
            <a:endParaRPr lang="en-US" sz="1000" dirty="0"/>
          </a:p>
          <a:p>
            <a:r>
              <a:rPr lang="en-US" sz="1000" dirty="0"/>
              <a:t>column − The column to put widget in; default 0 (leftmost column).</a:t>
            </a:r>
          </a:p>
          <a:p>
            <a:endParaRPr lang="en-US" sz="1000" dirty="0"/>
          </a:p>
          <a:p>
            <a:r>
              <a:rPr lang="en-US" sz="1000" dirty="0" err="1"/>
              <a:t>columnspan</a:t>
            </a:r>
            <a:r>
              <a:rPr lang="en-US" sz="1000" dirty="0"/>
              <a:t> − How many columns </a:t>
            </a:r>
            <a:r>
              <a:rPr lang="en-US" sz="1000" dirty="0" err="1"/>
              <a:t>widgetoccupies</a:t>
            </a:r>
            <a:r>
              <a:rPr lang="en-US" sz="1000" dirty="0"/>
              <a:t>; default 1.</a:t>
            </a:r>
          </a:p>
          <a:p>
            <a:endParaRPr lang="en-US" sz="1000" dirty="0"/>
          </a:p>
          <a:p>
            <a:r>
              <a:rPr lang="en-US" sz="1000" dirty="0" err="1"/>
              <a:t>ipadx</a:t>
            </a:r>
            <a:r>
              <a:rPr lang="en-US" sz="1000" dirty="0"/>
              <a:t>, </a:t>
            </a:r>
            <a:r>
              <a:rPr lang="en-US" sz="1000" dirty="0" err="1"/>
              <a:t>ipady</a:t>
            </a:r>
            <a:r>
              <a:rPr lang="en-US" sz="1000" dirty="0"/>
              <a:t> − How many pixels to pad widget, horizontally and vertically, inside widget's borders.</a:t>
            </a:r>
          </a:p>
          <a:p>
            <a:endParaRPr lang="en-US" sz="1000" dirty="0"/>
          </a:p>
          <a:p>
            <a:r>
              <a:rPr lang="en-US" sz="1000" dirty="0" err="1"/>
              <a:t>padx</a:t>
            </a:r>
            <a:r>
              <a:rPr lang="en-US" sz="1000" dirty="0"/>
              <a:t>, </a:t>
            </a:r>
            <a:r>
              <a:rPr lang="en-US" sz="1000" dirty="0" err="1"/>
              <a:t>pady</a:t>
            </a:r>
            <a:r>
              <a:rPr lang="en-US" sz="1000" dirty="0"/>
              <a:t> − How many pixels to pad widget, horizontally and vertically, outside v's borders.</a:t>
            </a:r>
          </a:p>
          <a:p>
            <a:endParaRPr lang="en-US" sz="1000" dirty="0"/>
          </a:p>
          <a:p>
            <a:r>
              <a:rPr lang="en-US" sz="1000" dirty="0"/>
              <a:t>row − The row to put widget in; default the first row that is still empty.</a:t>
            </a:r>
          </a:p>
          <a:p>
            <a:endParaRPr lang="en-US" sz="1000" dirty="0"/>
          </a:p>
          <a:p>
            <a:r>
              <a:rPr lang="en-US" sz="1000" dirty="0" err="1"/>
              <a:t>rowspan</a:t>
            </a:r>
            <a:r>
              <a:rPr lang="en-US" sz="1000" dirty="0"/>
              <a:t> − How many </a:t>
            </a:r>
            <a:r>
              <a:rPr lang="en-US" sz="1000" dirty="0" err="1"/>
              <a:t>rowswidget</a:t>
            </a:r>
            <a:r>
              <a:rPr lang="en-US" sz="1000" dirty="0"/>
              <a:t> occupies; default 1.</a:t>
            </a:r>
          </a:p>
          <a:p>
            <a:endParaRPr lang="en-US" sz="1000" dirty="0"/>
          </a:p>
          <a:p>
            <a:r>
              <a:rPr lang="en-US" sz="1000" dirty="0"/>
              <a:t>sticky − What to do if the cell is larger than widget. By default, with sticky='', widget is centered in its cell. sticky may be the string concatenation of zero or more of N, E, S, W, NE, NW, SE, and SW, compass directions indicating the sides and corners of the cell to which widget sticks.</a:t>
            </a:r>
          </a:p>
        </p:txBody>
      </p:sp>
    </p:spTree>
    <p:extLst>
      <p:ext uri="{BB962C8B-B14F-4D97-AF65-F5344CB8AC3E}">
        <p14:creationId xmlns:p14="http://schemas.microsoft.com/office/powerpoint/2010/main" val="38152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914-C906-4740-BA73-C51A0C1A944B}"/>
              </a:ext>
            </a:extLst>
          </p:cNvPr>
          <p:cNvSpPr>
            <a:spLocks noGrp="1"/>
          </p:cNvSpPr>
          <p:nvPr>
            <p:ph type="title"/>
          </p:nvPr>
        </p:nvSpPr>
        <p:spPr/>
        <p:txBody>
          <a:bodyPr/>
          <a:lstStyle/>
          <a:p>
            <a:pPr algn="ctr"/>
            <a:r>
              <a:rPr lang="en-US" dirty="0"/>
              <a:t>The Widgets</a:t>
            </a:r>
          </a:p>
        </p:txBody>
      </p:sp>
      <p:pic>
        <p:nvPicPr>
          <p:cNvPr id="8" name="Picture 7">
            <a:extLst>
              <a:ext uri="{FF2B5EF4-FFF2-40B4-BE49-F238E27FC236}">
                <a16:creationId xmlns:a16="http://schemas.microsoft.com/office/drawing/2014/main" id="{F52B1070-9D63-4B0B-AA88-A73F8110411A}"/>
              </a:ext>
            </a:extLst>
          </p:cNvPr>
          <p:cNvPicPr>
            <a:picLocks noChangeAspect="1"/>
          </p:cNvPicPr>
          <p:nvPr/>
        </p:nvPicPr>
        <p:blipFill>
          <a:blip r:embed="rId2"/>
          <a:stretch>
            <a:fillRect/>
          </a:stretch>
        </p:blipFill>
        <p:spPr>
          <a:xfrm>
            <a:off x="3397121" y="2495355"/>
            <a:ext cx="5009761" cy="4189197"/>
          </a:xfrm>
          <a:prstGeom prst="rect">
            <a:avLst/>
          </a:prstGeom>
        </p:spPr>
      </p:pic>
    </p:spTree>
    <p:extLst>
      <p:ext uri="{BB962C8B-B14F-4D97-AF65-F5344CB8AC3E}">
        <p14:creationId xmlns:p14="http://schemas.microsoft.com/office/powerpoint/2010/main" val="200124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914-C906-4740-BA73-C51A0C1A944B}"/>
              </a:ext>
            </a:extLst>
          </p:cNvPr>
          <p:cNvSpPr>
            <a:spLocks noGrp="1"/>
          </p:cNvSpPr>
          <p:nvPr>
            <p:ph type="title"/>
          </p:nvPr>
        </p:nvSpPr>
        <p:spPr/>
        <p:txBody>
          <a:bodyPr/>
          <a:lstStyle/>
          <a:p>
            <a:pPr algn="ctr"/>
            <a:r>
              <a:rPr lang="en-US" dirty="0"/>
              <a:t>The Widgets</a:t>
            </a:r>
          </a:p>
        </p:txBody>
      </p:sp>
      <p:pic>
        <p:nvPicPr>
          <p:cNvPr id="4" name="Picture 3">
            <a:extLst>
              <a:ext uri="{FF2B5EF4-FFF2-40B4-BE49-F238E27FC236}">
                <a16:creationId xmlns:a16="http://schemas.microsoft.com/office/drawing/2014/main" id="{55774076-E5D6-4D58-8CB9-B3AEB33E935E}"/>
              </a:ext>
            </a:extLst>
          </p:cNvPr>
          <p:cNvPicPr>
            <a:picLocks noChangeAspect="1"/>
          </p:cNvPicPr>
          <p:nvPr/>
        </p:nvPicPr>
        <p:blipFill>
          <a:blip r:embed="rId2"/>
          <a:stretch>
            <a:fillRect/>
          </a:stretch>
        </p:blipFill>
        <p:spPr>
          <a:xfrm>
            <a:off x="3201372" y="2425278"/>
            <a:ext cx="5276688" cy="4432722"/>
          </a:xfrm>
          <a:prstGeom prst="rect">
            <a:avLst/>
          </a:prstGeom>
        </p:spPr>
      </p:pic>
    </p:spTree>
    <p:extLst>
      <p:ext uri="{BB962C8B-B14F-4D97-AF65-F5344CB8AC3E}">
        <p14:creationId xmlns:p14="http://schemas.microsoft.com/office/powerpoint/2010/main" val="110626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914-C906-4740-BA73-C51A0C1A944B}"/>
              </a:ext>
            </a:extLst>
          </p:cNvPr>
          <p:cNvSpPr>
            <a:spLocks noGrp="1"/>
          </p:cNvSpPr>
          <p:nvPr>
            <p:ph type="title"/>
          </p:nvPr>
        </p:nvSpPr>
        <p:spPr/>
        <p:txBody>
          <a:bodyPr/>
          <a:lstStyle/>
          <a:p>
            <a:pPr algn="ctr"/>
            <a:r>
              <a:rPr lang="en-US" dirty="0"/>
              <a:t>The Widgets</a:t>
            </a:r>
          </a:p>
        </p:txBody>
      </p:sp>
      <p:pic>
        <p:nvPicPr>
          <p:cNvPr id="7" name="Picture 6">
            <a:extLst>
              <a:ext uri="{FF2B5EF4-FFF2-40B4-BE49-F238E27FC236}">
                <a16:creationId xmlns:a16="http://schemas.microsoft.com/office/drawing/2014/main" id="{CE244F74-EF9A-42F4-AA1C-3920C1DFBA2C}"/>
              </a:ext>
            </a:extLst>
          </p:cNvPr>
          <p:cNvPicPr>
            <a:picLocks noChangeAspect="1"/>
          </p:cNvPicPr>
          <p:nvPr/>
        </p:nvPicPr>
        <p:blipFill>
          <a:blip r:embed="rId2"/>
          <a:stretch>
            <a:fillRect/>
          </a:stretch>
        </p:blipFill>
        <p:spPr>
          <a:xfrm>
            <a:off x="2855168" y="2442385"/>
            <a:ext cx="5822302" cy="4159969"/>
          </a:xfrm>
          <a:prstGeom prst="rect">
            <a:avLst/>
          </a:prstGeom>
        </p:spPr>
      </p:pic>
    </p:spTree>
    <p:extLst>
      <p:ext uri="{BB962C8B-B14F-4D97-AF65-F5344CB8AC3E}">
        <p14:creationId xmlns:p14="http://schemas.microsoft.com/office/powerpoint/2010/main" val="408642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C54B-5C0A-43E6-A612-49F507F4A63F}"/>
              </a:ext>
            </a:extLst>
          </p:cNvPr>
          <p:cNvSpPr>
            <a:spLocks noGrp="1"/>
          </p:cNvSpPr>
          <p:nvPr>
            <p:ph type="title"/>
          </p:nvPr>
        </p:nvSpPr>
        <p:spPr/>
        <p:txBody>
          <a:bodyPr/>
          <a:lstStyle/>
          <a:p>
            <a:pPr algn="ctr"/>
            <a:r>
              <a:rPr lang="en-US" dirty="0" err="1"/>
              <a:t>Tkinter</a:t>
            </a:r>
            <a:r>
              <a:rPr lang="en-US" dirty="0"/>
              <a:t> as a Class</a:t>
            </a:r>
          </a:p>
        </p:txBody>
      </p:sp>
      <p:pic>
        <p:nvPicPr>
          <p:cNvPr id="4" name="Picture 3">
            <a:extLst>
              <a:ext uri="{FF2B5EF4-FFF2-40B4-BE49-F238E27FC236}">
                <a16:creationId xmlns:a16="http://schemas.microsoft.com/office/drawing/2014/main" id="{9BF24E26-0461-4833-946A-B0959F24A426}"/>
              </a:ext>
            </a:extLst>
          </p:cNvPr>
          <p:cNvPicPr>
            <a:picLocks noChangeAspect="1"/>
          </p:cNvPicPr>
          <p:nvPr/>
        </p:nvPicPr>
        <p:blipFill>
          <a:blip r:embed="rId2"/>
          <a:stretch>
            <a:fillRect/>
          </a:stretch>
        </p:blipFill>
        <p:spPr>
          <a:xfrm>
            <a:off x="3022925" y="2491537"/>
            <a:ext cx="6146150" cy="3970184"/>
          </a:xfrm>
          <a:prstGeom prst="rect">
            <a:avLst/>
          </a:prstGeom>
        </p:spPr>
      </p:pic>
      <p:sp>
        <p:nvSpPr>
          <p:cNvPr id="5" name="TextBox 4">
            <a:extLst>
              <a:ext uri="{FF2B5EF4-FFF2-40B4-BE49-F238E27FC236}">
                <a16:creationId xmlns:a16="http://schemas.microsoft.com/office/drawing/2014/main" id="{3AC830E4-C0D0-4987-B964-465DE7E7BBE0}"/>
              </a:ext>
            </a:extLst>
          </p:cNvPr>
          <p:cNvSpPr txBox="1"/>
          <p:nvPr/>
        </p:nvSpPr>
        <p:spPr>
          <a:xfrm>
            <a:off x="653143" y="6461721"/>
            <a:ext cx="5514392" cy="246221"/>
          </a:xfrm>
          <a:prstGeom prst="rect">
            <a:avLst/>
          </a:prstGeom>
          <a:noFill/>
        </p:spPr>
        <p:txBody>
          <a:bodyPr wrap="square" rtlCol="0">
            <a:spAutoFit/>
          </a:bodyPr>
          <a:lstStyle/>
          <a:p>
            <a:r>
              <a:rPr lang="en-US" sz="1000" dirty="0"/>
              <a:t>https://docs.python.org/3/library/tkinter.html#a-simple-hello-world-program</a:t>
            </a:r>
          </a:p>
        </p:txBody>
      </p:sp>
    </p:spTree>
    <p:extLst>
      <p:ext uri="{BB962C8B-B14F-4D97-AF65-F5344CB8AC3E}">
        <p14:creationId xmlns:p14="http://schemas.microsoft.com/office/powerpoint/2010/main" val="6569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1176-CE2D-41C9-8FAB-98255A39DA62}"/>
              </a:ext>
            </a:extLst>
          </p:cNvPr>
          <p:cNvSpPr>
            <a:spLocks noGrp="1"/>
          </p:cNvSpPr>
          <p:nvPr>
            <p:ph type="title"/>
          </p:nvPr>
        </p:nvSpPr>
        <p:spPr/>
        <p:txBody>
          <a:bodyPr/>
          <a:lstStyle/>
          <a:p>
            <a:pPr algn="ctr"/>
            <a:r>
              <a:rPr lang="en-US" dirty="0"/>
              <a:t>References and Tutorials</a:t>
            </a:r>
          </a:p>
        </p:txBody>
      </p:sp>
      <p:sp>
        <p:nvSpPr>
          <p:cNvPr id="3" name="Content Placeholder 2">
            <a:extLst>
              <a:ext uri="{FF2B5EF4-FFF2-40B4-BE49-F238E27FC236}">
                <a16:creationId xmlns:a16="http://schemas.microsoft.com/office/drawing/2014/main" id="{69DC4D5A-03E2-4824-879B-91A0808A0AFE}"/>
              </a:ext>
            </a:extLst>
          </p:cNvPr>
          <p:cNvSpPr>
            <a:spLocks noGrp="1"/>
          </p:cNvSpPr>
          <p:nvPr>
            <p:ph idx="1"/>
          </p:nvPr>
        </p:nvSpPr>
        <p:spPr/>
        <p:txBody>
          <a:bodyPr/>
          <a:lstStyle/>
          <a:p>
            <a:r>
              <a:rPr lang="en-US" dirty="0">
                <a:hlinkClick r:id="rId2"/>
              </a:rPr>
              <a:t>https://www.tutorialspoint.com/python3/python_gui_programming.htm</a:t>
            </a:r>
            <a:endParaRPr lang="en-US" dirty="0"/>
          </a:p>
          <a:p>
            <a:r>
              <a:rPr lang="en-US" dirty="0"/>
              <a:t>https://docs.python.org/3/library/tkinter.html#a-simple-hello-world-program</a:t>
            </a:r>
          </a:p>
        </p:txBody>
      </p:sp>
    </p:spTree>
    <p:extLst>
      <p:ext uri="{BB962C8B-B14F-4D97-AF65-F5344CB8AC3E}">
        <p14:creationId xmlns:p14="http://schemas.microsoft.com/office/powerpoint/2010/main" val="66826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2246-B4DD-4D59-85C9-E59ECEC0341F}"/>
              </a:ext>
            </a:extLst>
          </p:cNvPr>
          <p:cNvSpPr>
            <a:spLocks noGrp="1"/>
          </p:cNvSpPr>
          <p:nvPr>
            <p:ph type="title"/>
          </p:nvPr>
        </p:nvSpPr>
        <p:spPr/>
        <p:txBody>
          <a:bodyPr/>
          <a:lstStyle/>
          <a:p>
            <a:pPr algn="ctr"/>
            <a:r>
              <a:rPr lang="en-US" dirty="0"/>
              <a:t>Disclaimer</a:t>
            </a:r>
          </a:p>
        </p:txBody>
      </p:sp>
      <p:sp>
        <p:nvSpPr>
          <p:cNvPr id="3" name="TextBox 2">
            <a:extLst>
              <a:ext uri="{FF2B5EF4-FFF2-40B4-BE49-F238E27FC236}">
                <a16:creationId xmlns:a16="http://schemas.microsoft.com/office/drawing/2014/main" id="{32CB9432-9EAE-4A6E-905A-5CAAF560FDA3}"/>
              </a:ext>
            </a:extLst>
          </p:cNvPr>
          <p:cNvSpPr txBox="1"/>
          <p:nvPr/>
        </p:nvSpPr>
        <p:spPr>
          <a:xfrm>
            <a:off x="2374085" y="3429000"/>
            <a:ext cx="6148008" cy="1200329"/>
          </a:xfrm>
          <a:prstGeom prst="rect">
            <a:avLst/>
          </a:prstGeom>
          <a:noFill/>
        </p:spPr>
        <p:txBody>
          <a:bodyPr wrap="square" rtlCol="0">
            <a:spAutoFit/>
          </a:bodyPr>
          <a:lstStyle/>
          <a:p>
            <a:r>
              <a:rPr lang="en-US" sz="3600" dirty="0"/>
              <a:t>This presentation covers </a:t>
            </a:r>
            <a:r>
              <a:rPr lang="en-US" sz="3600" dirty="0" err="1"/>
              <a:t>Tkinter</a:t>
            </a:r>
            <a:r>
              <a:rPr lang="en-US" sz="3600" dirty="0"/>
              <a:t> and </a:t>
            </a:r>
            <a:r>
              <a:rPr lang="en-US" sz="3600" dirty="0" err="1"/>
              <a:t>Tkk</a:t>
            </a:r>
            <a:r>
              <a:rPr lang="en-US" sz="3600" dirty="0"/>
              <a:t> for Python 3</a:t>
            </a:r>
          </a:p>
        </p:txBody>
      </p:sp>
    </p:spTree>
    <p:extLst>
      <p:ext uri="{BB962C8B-B14F-4D97-AF65-F5344CB8AC3E}">
        <p14:creationId xmlns:p14="http://schemas.microsoft.com/office/powerpoint/2010/main" val="933210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A1E2-EC7A-4FF0-B1D9-964FFD4CDFFB}"/>
              </a:ext>
            </a:extLst>
          </p:cNvPr>
          <p:cNvSpPr>
            <a:spLocks noGrp="1"/>
          </p:cNvSpPr>
          <p:nvPr>
            <p:ph type="title"/>
          </p:nvPr>
        </p:nvSpPr>
        <p:spPr/>
        <p:txBody>
          <a:bodyPr/>
          <a:lstStyle/>
          <a:p>
            <a:pPr algn="ctr"/>
            <a:r>
              <a:rPr lang="en-US" dirty="0"/>
              <a:t>Questions Comments?</a:t>
            </a:r>
          </a:p>
        </p:txBody>
      </p:sp>
      <p:pic>
        <p:nvPicPr>
          <p:cNvPr id="4" name="Picture 3" descr="A desktop computer sitting on top of a table&#10;&#10;Description automatically generated">
            <a:extLst>
              <a:ext uri="{FF2B5EF4-FFF2-40B4-BE49-F238E27FC236}">
                <a16:creationId xmlns:a16="http://schemas.microsoft.com/office/drawing/2014/main" id="{B47A2DC6-6E4E-48D7-923D-074DC7550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376" y="2654559"/>
            <a:ext cx="4876800" cy="3657600"/>
          </a:xfrm>
          <a:prstGeom prst="rect">
            <a:avLst/>
          </a:prstGeom>
        </p:spPr>
      </p:pic>
    </p:spTree>
    <p:extLst>
      <p:ext uri="{BB962C8B-B14F-4D97-AF65-F5344CB8AC3E}">
        <p14:creationId xmlns:p14="http://schemas.microsoft.com/office/powerpoint/2010/main" val="37691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83D0-7FEC-4809-8B09-879610A6E0AA}"/>
              </a:ext>
            </a:extLst>
          </p:cNvPr>
          <p:cNvSpPr>
            <a:spLocks noGrp="1"/>
          </p:cNvSpPr>
          <p:nvPr>
            <p:ph type="title"/>
          </p:nvPr>
        </p:nvSpPr>
        <p:spPr/>
        <p:txBody>
          <a:bodyPr/>
          <a:lstStyle/>
          <a:p>
            <a:pPr algn="ctr"/>
            <a:r>
              <a:rPr lang="en-US" dirty="0"/>
              <a:t>Categories of Python Graphical Packages</a:t>
            </a:r>
          </a:p>
        </p:txBody>
      </p:sp>
      <p:sp>
        <p:nvSpPr>
          <p:cNvPr id="3" name="Content Placeholder 2">
            <a:extLst>
              <a:ext uri="{FF2B5EF4-FFF2-40B4-BE49-F238E27FC236}">
                <a16:creationId xmlns:a16="http://schemas.microsoft.com/office/drawing/2014/main" id="{F31ED335-A46A-46A5-AD5F-7B22D7635320}"/>
              </a:ext>
            </a:extLst>
          </p:cNvPr>
          <p:cNvSpPr>
            <a:spLocks noGrp="1"/>
          </p:cNvSpPr>
          <p:nvPr>
            <p:ph idx="1"/>
          </p:nvPr>
        </p:nvSpPr>
        <p:spPr/>
        <p:txBody>
          <a:bodyPr/>
          <a:lstStyle/>
          <a:p>
            <a:r>
              <a:rPr lang="en-US" dirty="0"/>
              <a:t>Text Based</a:t>
            </a:r>
          </a:p>
          <a:p>
            <a:pPr lvl="1"/>
            <a:r>
              <a:rPr lang="en-US" dirty="0" err="1"/>
              <a:t>Tkinter</a:t>
            </a:r>
            <a:endParaRPr lang="en-US" dirty="0"/>
          </a:p>
          <a:p>
            <a:r>
              <a:rPr lang="en-US" dirty="0"/>
              <a:t>Plotting Based</a:t>
            </a:r>
          </a:p>
          <a:p>
            <a:pPr lvl="1"/>
            <a:r>
              <a:rPr lang="en-US" dirty="0"/>
              <a:t>matplotlib</a:t>
            </a:r>
          </a:p>
          <a:p>
            <a:r>
              <a:rPr lang="en-US" dirty="0"/>
              <a:t>Game based</a:t>
            </a:r>
          </a:p>
          <a:p>
            <a:pPr lvl="1"/>
            <a:r>
              <a:rPr lang="en-US" dirty="0" err="1"/>
              <a:t>pygame</a:t>
            </a:r>
            <a:endParaRPr lang="en-US" dirty="0"/>
          </a:p>
          <a:p>
            <a:endParaRPr lang="en-US" dirty="0"/>
          </a:p>
        </p:txBody>
      </p:sp>
    </p:spTree>
    <p:extLst>
      <p:ext uri="{BB962C8B-B14F-4D97-AF65-F5344CB8AC3E}">
        <p14:creationId xmlns:p14="http://schemas.microsoft.com/office/powerpoint/2010/main" val="346583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52CC-FCE1-4C13-B1BA-03DCAD735EDC}"/>
              </a:ext>
            </a:extLst>
          </p:cNvPr>
          <p:cNvSpPr>
            <a:spLocks noGrp="1"/>
          </p:cNvSpPr>
          <p:nvPr>
            <p:ph type="title"/>
          </p:nvPr>
        </p:nvSpPr>
        <p:spPr/>
        <p:txBody>
          <a:bodyPr/>
          <a:lstStyle/>
          <a:p>
            <a:r>
              <a:rPr lang="en-US" dirty="0"/>
              <a:t>Additional Python </a:t>
            </a:r>
            <a:r>
              <a:rPr lang="en-US" dirty="0" err="1"/>
              <a:t>Gui</a:t>
            </a:r>
            <a:r>
              <a:rPr lang="en-US" dirty="0"/>
              <a:t> Packages</a:t>
            </a:r>
          </a:p>
        </p:txBody>
      </p:sp>
      <p:sp>
        <p:nvSpPr>
          <p:cNvPr id="3" name="Content Placeholder 2">
            <a:extLst>
              <a:ext uri="{FF2B5EF4-FFF2-40B4-BE49-F238E27FC236}">
                <a16:creationId xmlns:a16="http://schemas.microsoft.com/office/drawing/2014/main" id="{F229820A-0756-4942-A230-259B2E0CF24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err="1">
                <a:solidFill>
                  <a:srgbClr val="222222"/>
                </a:solidFill>
                <a:effectLst/>
                <a:latin typeface="Roboto"/>
              </a:rPr>
              <a:t>Kivy</a:t>
            </a:r>
            <a:r>
              <a:rPr lang="en-US" b="0" i="0" dirty="0">
                <a:solidFill>
                  <a:srgbClr val="222222"/>
                </a:solidFill>
                <a:effectLst/>
                <a:latin typeface="Roboto"/>
              </a:rPr>
              <a:t>. </a:t>
            </a:r>
            <a:r>
              <a:rPr lang="en-US" b="1" i="0" dirty="0" err="1">
                <a:solidFill>
                  <a:srgbClr val="222222"/>
                </a:solidFill>
                <a:effectLst/>
                <a:latin typeface="Roboto"/>
              </a:rPr>
              <a:t>Kivy</a:t>
            </a:r>
            <a:r>
              <a:rPr lang="en-US" b="0" i="0" dirty="0">
                <a:solidFill>
                  <a:srgbClr val="222222"/>
                </a:solidFill>
                <a:effectLst/>
                <a:latin typeface="Roboto"/>
              </a:rPr>
              <a:t> is an </a:t>
            </a:r>
            <a:r>
              <a:rPr lang="en-US" b="1" i="0" dirty="0">
                <a:solidFill>
                  <a:srgbClr val="222222"/>
                </a:solidFill>
                <a:effectLst/>
                <a:latin typeface="Roboto"/>
              </a:rPr>
              <a:t>OpenGL</a:t>
            </a:r>
            <a:r>
              <a:rPr lang="en-US" b="0" i="0" dirty="0">
                <a:solidFill>
                  <a:srgbClr val="222222"/>
                </a:solidFill>
                <a:effectLst/>
                <a:latin typeface="Roboto"/>
              </a:rPr>
              <a:t> ES 2 accelerated framework for the creation of new user interfaces. </a:t>
            </a:r>
          </a:p>
          <a:p>
            <a:pPr algn="l">
              <a:buFont typeface="Arial" panose="020B0604020202020204" pitchFamily="34" charset="0"/>
              <a:buChar char="•"/>
            </a:pPr>
            <a:r>
              <a:rPr lang="en-US" b="1" dirty="0" err="1">
                <a:solidFill>
                  <a:srgbClr val="222222"/>
                </a:solidFill>
                <a:latin typeface="Roboto"/>
              </a:rPr>
              <a:t>PyGame</a:t>
            </a:r>
            <a:endParaRPr lang="en-US" b="1" dirty="0">
              <a:solidFill>
                <a:srgbClr val="222222"/>
              </a:solidFill>
              <a:latin typeface="Roboto"/>
            </a:endParaRPr>
          </a:p>
          <a:p>
            <a:pPr algn="l">
              <a:buFont typeface="Arial" panose="020B0604020202020204" pitchFamily="34" charset="0"/>
              <a:buChar char="•"/>
            </a:pPr>
            <a:r>
              <a:rPr lang="en-US" b="1" i="0" dirty="0" err="1">
                <a:solidFill>
                  <a:srgbClr val="222222"/>
                </a:solidFill>
                <a:effectLst/>
                <a:latin typeface="Roboto"/>
              </a:rPr>
              <a:t>PyQT</a:t>
            </a:r>
            <a:r>
              <a:rPr lang="en-US" b="0" i="0" dirty="0">
                <a:solidFill>
                  <a:srgbClr val="222222"/>
                </a:solidFill>
                <a:effectLst/>
                <a:latin typeface="Roboto"/>
              </a:rPr>
              <a:t>. </a:t>
            </a:r>
            <a:r>
              <a:rPr lang="en-US" b="1" i="0" dirty="0" err="1">
                <a:solidFill>
                  <a:srgbClr val="222222"/>
                </a:solidFill>
                <a:effectLst/>
                <a:latin typeface="Roboto"/>
              </a:rPr>
              <a:t>PyQT</a:t>
            </a:r>
            <a:r>
              <a:rPr lang="en-US" b="0" i="0" dirty="0">
                <a:solidFill>
                  <a:srgbClr val="222222"/>
                </a:solidFill>
                <a:effectLst/>
                <a:latin typeface="Roboto"/>
              </a:rPr>
              <a:t> is one of the </a:t>
            </a:r>
            <a:r>
              <a:rPr lang="en-US" b="0" i="0" dirty="0" err="1">
                <a:solidFill>
                  <a:srgbClr val="222222"/>
                </a:solidFill>
                <a:effectLst/>
                <a:latin typeface="Roboto"/>
              </a:rPr>
              <a:t>favoured</a:t>
            </a:r>
            <a:r>
              <a:rPr lang="en-US" b="0" i="0" dirty="0">
                <a:solidFill>
                  <a:srgbClr val="222222"/>
                </a:solidFill>
                <a:effectLst/>
                <a:latin typeface="Roboto"/>
              </a:rPr>
              <a:t> cross-platform Python bindings implementing the </a:t>
            </a:r>
            <a:r>
              <a:rPr lang="en-US" b="1" i="0" dirty="0">
                <a:solidFill>
                  <a:srgbClr val="222222"/>
                </a:solidFill>
                <a:effectLst/>
                <a:latin typeface="Roboto"/>
              </a:rPr>
              <a:t>Qt library</a:t>
            </a:r>
            <a:r>
              <a:rPr lang="en-US" b="0" i="0" dirty="0">
                <a:solidFill>
                  <a:srgbClr val="222222"/>
                </a:solidFill>
                <a:effectLst/>
                <a:latin typeface="Roboto"/>
              </a:rPr>
              <a:t> for the </a:t>
            </a:r>
            <a:r>
              <a:rPr lang="en-US" b="1" i="0" dirty="0">
                <a:solidFill>
                  <a:srgbClr val="222222"/>
                </a:solidFill>
                <a:effectLst/>
                <a:latin typeface="Roboto"/>
              </a:rPr>
              <a:t>Qt</a:t>
            </a:r>
            <a:r>
              <a:rPr lang="en-US" b="0" i="0" dirty="0">
                <a:solidFill>
                  <a:srgbClr val="222222"/>
                </a:solidFill>
                <a:effectLst/>
                <a:latin typeface="Roboto"/>
              </a:rPr>
              <a:t> (owned by Nokia) application development framework.</a:t>
            </a:r>
          </a:p>
          <a:p>
            <a:pPr algn="l">
              <a:buFont typeface="Arial" panose="020B0604020202020204" pitchFamily="34" charset="0"/>
              <a:buChar char="•"/>
            </a:pPr>
            <a:r>
              <a:rPr lang="en-US" b="1" i="0" dirty="0" err="1">
                <a:solidFill>
                  <a:srgbClr val="222222"/>
                </a:solidFill>
                <a:effectLst/>
                <a:latin typeface="Roboto"/>
              </a:rPr>
              <a:t>Tkinter</a:t>
            </a:r>
            <a:endParaRPr lang="en-US" b="0" i="0" dirty="0">
              <a:solidFill>
                <a:srgbClr val="222222"/>
              </a:solidFill>
              <a:effectLst/>
              <a:latin typeface="Roboto"/>
            </a:endParaRPr>
          </a:p>
          <a:p>
            <a:pPr algn="l">
              <a:buFont typeface="Arial" panose="020B0604020202020204" pitchFamily="34" charset="0"/>
              <a:buChar char="•"/>
            </a:pPr>
            <a:r>
              <a:rPr lang="en-US" b="1" i="0" dirty="0" err="1">
                <a:solidFill>
                  <a:srgbClr val="222222"/>
                </a:solidFill>
                <a:effectLst/>
                <a:latin typeface="Roboto"/>
              </a:rPr>
              <a:t>WxPython</a:t>
            </a:r>
            <a:endParaRPr lang="en-US" b="1" i="0" dirty="0">
              <a:solidFill>
                <a:srgbClr val="222222"/>
              </a:solidFill>
              <a:effectLst/>
              <a:latin typeface="Roboto"/>
            </a:endParaRPr>
          </a:p>
          <a:p>
            <a:pPr algn="l">
              <a:buFont typeface="Arial" panose="020B0604020202020204" pitchFamily="34" charset="0"/>
              <a:buChar char="•"/>
            </a:pPr>
            <a:r>
              <a:rPr lang="en-US" b="1" dirty="0" err="1">
                <a:solidFill>
                  <a:srgbClr val="222222"/>
                </a:solidFill>
                <a:latin typeface="Roboto"/>
              </a:rPr>
              <a:t>PyGUI</a:t>
            </a:r>
            <a:endParaRPr lang="en-US" b="1" dirty="0">
              <a:solidFill>
                <a:srgbClr val="222222"/>
              </a:solidFill>
              <a:latin typeface="Roboto"/>
            </a:endParaRPr>
          </a:p>
          <a:p>
            <a:pPr algn="l">
              <a:buFont typeface="Arial" panose="020B0604020202020204" pitchFamily="34" charset="0"/>
              <a:buChar char="•"/>
            </a:pPr>
            <a:r>
              <a:rPr lang="en-US" b="1" i="0" dirty="0" err="1">
                <a:solidFill>
                  <a:srgbClr val="222222"/>
                </a:solidFill>
                <a:effectLst/>
                <a:latin typeface="Roboto"/>
              </a:rPr>
              <a:t>PySide</a:t>
            </a:r>
            <a:endParaRPr lang="en-US" dirty="0">
              <a:solidFill>
                <a:srgbClr val="222222"/>
              </a:solidFill>
              <a:latin typeface="Roboto"/>
            </a:endParaRPr>
          </a:p>
          <a:p>
            <a:pPr algn="l">
              <a:buFont typeface="Arial" panose="020B0604020202020204" pitchFamily="34" charset="0"/>
              <a:buChar char="•"/>
            </a:pPr>
            <a:r>
              <a:rPr lang="en-US" b="1" i="0" dirty="0">
                <a:solidFill>
                  <a:srgbClr val="FF0000"/>
                </a:solidFill>
                <a:effectLst/>
                <a:latin typeface="Roboto"/>
              </a:rPr>
              <a:t>https://wiki.python.org/moin/GuiProgramming</a:t>
            </a:r>
          </a:p>
          <a:p>
            <a:endParaRPr lang="en-US" dirty="0"/>
          </a:p>
        </p:txBody>
      </p:sp>
      <p:sp>
        <p:nvSpPr>
          <p:cNvPr id="4" name="TextBox 3">
            <a:extLst>
              <a:ext uri="{FF2B5EF4-FFF2-40B4-BE49-F238E27FC236}">
                <a16:creationId xmlns:a16="http://schemas.microsoft.com/office/drawing/2014/main" id="{3EC0CAB4-CC43-4884-B1E2-44BAD96DB118}"/>
              </a:ext>
            </a:extLst>
          </p:cNvPr>
          <p:cNvSpPr txBox="1"/>
          <p:nvPr/>
        </p:nvSpPr>
        <p:spPr>
          <a:xfrm>
            <a:off x="679508" y="6358855"/>
            <a:ext cx="5637402" cy="246221"/>
          </a:xfrm>
          <a:prstGeom prst="rect">
            <a:avLst/>
          </a:prstGeom>
          <a:noFill/>
        </p:spPr>
        <p:txBody>
          <a:bodyPr wrap="square" rtlCol="0">
            <a:spAutoFit/>
          </a:bodyPr>
          <a:lstStyle/>
          <a:p>
            <a:r>
              <a:rPr lang="en-US" sz="1000" dirty="0"/>
              <a:t>https://techsore.com/best-python-gui/</a:t>
            </a:r>
          </a:p>
        </p:txBody>
      </p:sp>
    </p:spTree>
    <p:extLst>
      <p:ext uri="{BB962C8B-B14F-4D97-AF65-F5344CB8AC3E}">
        <p14:creationId xmlns:p14="http://schemas.microsoft.com/office/powerpoint/2010/main" val="229387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66F1-D01E-4000-B991-9BE00A85A2EC}"/>
              </a:ext>
            </a:extLst>
          </p:cNvPr>
          <p:cNvSpPr>
            <a:spLocks noGrp="1"/>
          </p:cNvSpPr>
          <p:nvPr>
            <p:ph type="title"/>
          </p:nvPr>
        </p:nvSpPr>
        <p:spPr/>
        <p:txBody>
          <a:bodyPr/>
          <a:lstStyle/>
          <a:p>
            <a:r>
              <a:rPr lang="en-US" dirty="0" err="1"/>
              <a:t>Tkinter</a:t>
            </a:r>
            <a:r>
              <a:rPr lang="en-US" dirty="0"/>
              <a:t> Installation</a:t>
            </a:r>
          </a:p>
        </p:txBody>
      </p:sp>
      <p:sp>
        <p:nvSpPr>
          <p:cNvPr id="3" name="Content Placeholder 2">
            <a:extLst>
              <a:ext uri="{FF2B5EF4-FFF2-40B4-BE49-F238E27FC236}">
                <a16:creationId xmlns:a16="http://schemas.microsoft.com/office/drawing/2014/main" id="{482B4347-B782-4331-A0FB-763B3413F767}"/>
              </a:ext>
            </a:extLst>
          </p:cNvPr>
          <p:cNvSpPr>
            <a:spLocks noGrp="1"/>
          </p:cNvSpPr>
          <p:nvPr>
            <p:ph idx="1"/>
          </p:nvPr>
        </p:nvSpPr>
        <p:spPr/>
        <p:txBody>
          <a:bodyPr/>
          <a:lstStyle/>
          <a:p>
            <a:r>
              <a:rPr lang="en-US" dirty="0"/>
              <a:t>No pip, no brew, no ./configure, no make, no install, no coda</a:t>
            </a:r>
          </a:p>
          <a:p>
            <a:r>
              <a:rPr lang="en-US" dirty="0" err="1"/>
              <a:t>Tkinter</a:t>
            </a:r>
            <a:r>
              <a:rPr lang="en-US" dirty="0"/>
              <a:t> is (sort of)  built into Python</a:t>
            </a:r>
          </a:p>
          <a:p>
            <a:r>
              <a:rPr lang="en-US" dirty="0"/>
              <a:t>Managed by Active State</a:t>
            </a:r>
          </a:p>
          <a:p>
            <a:r>
              <a:rPr lang="en-US" dirty="0"/>
              <a:t>You still need to import it as if it were an external package</a:t>
            </a:r>
          </a:p>
          <a:p>
            <a:pPr lvl="1"/>
            <a:r>
              <a:rPr lang="en-US" dirty="0"/>
              <a:t>from </a:t>
            </a:r>
            <a:r>
              <a:rPr lang="en-US" dirty="0" err="1"/>
              <a:t>tkinter</a:t>
            </a:r>
            <a:r>
              <a:rPr lang="en-US" dirty="0"/>
              <a:t> import *</a:t>
            </a:r>
          </a:p>
          <a:p>
            <a:pPr lvl="1"/>
            <a:r>
              <a:rPr lang="en-US" dirty="0"/>
              <a:t>from </a:t>
            </a:r>
            <a:r>
              <a:rPr lang="en-US" dirty="0" err="1"/>
              <a:t>tkinter.ttk</a:t>
            </a:r>
            <a:r>
              <a:rPr lang="en-US" dirty="0"/>
              <a:t> import *  # for </a:t>
            </a:r>
            <a:r>
              <a:rPr lang="en-US" dirty="0" err="1"/>
              <a:t>tkinter</a:t>
            </a:r>
            <a:r>
              <a:rPr lang="en-US" dirty="0"/>
              <a:t> themes</a:t>
            </a:r>
          </a:p>
        </p:txBody>
      </p:sp>
    </p:spTree>
    <p:extLst>
      <p:ext uri="{BB962C8B-B14F-4D97-AF65-F5344CB8AC3E}">
        <p14:creationId xmlns:p14="http://schemas.microsoft.com/office/powerpoint/2010/main" val="1447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78EEA-6A81-44DA-9EA1-42EC0A5502B9}"/>
              </a:ext>
            </a:extLst>
          </p:cNvPr>
          <p:cNvSpPr>
            <a:spLocks noGrp="1"/>
          </p:cNvSpPr>
          <p:nvPr>
            <p:ph type="title"/>
          </p:nvPr>
        </p:nvSpPr>
        <p:spPr/>
        <p:txBody>
          <a:bodyPr/>
          <a:lstStyle/>
          <a:p>
            <a:pPr algn="ctr"/>
            <a:r>
              <a:rPr lang="en-US" dirty="0"/>
              <a:t>Verify </a:t>
            </a:r>
            <a:r>
              <a:rPr lang="en-US" dirty="0" err="1"/>
              <a:t>Tkinter</a:t>
            </a:r>
            <a:endParaRPr lang="en-US" dirty="0"/>
          </a:p>
        </p:txBody>
      </p:sp>
      <p:pic>
        <p:nvPicPr>
          <p:cNvPr id="6" name="Picture 5">
            <a:extLst>
              <a:ext uri="{FF2B5EF4-FFF2-40B4-BE49-F238E27FC236}">
                <a16:creationId xmlns:a16="http://schemas.microsoft.com/office/drawing/2014/main" id="{AAAF6558-B3BE-4AD9-A2C9-EB3F5242B26C}"/>
              </a:ext>
            </a:extLst>
          </p:cNvPr>
          <p:cNvPicPr>
            <a:picLocks noChangeAspect="1"/>
          </p:cNvPicPr>
          <p:nvPr/>
        </p:nvPicPr>
        <p:blipFill>
          <a:blip r:embed="rId2"/>
          <a:stretch>
            <a:fillRect/>
          </a:stretch>
        </p:blipFill>
        <p:spPr>
          <a:xfrm>
            <a:off x="3511632" y="3195003"/>
            <a:ext cx="4643953" cy="3348410"/>
          </a:xfrm>
          <a:prstGeom prst="rect">
            <a:avLst/>
          </a:prstGeom>
        </p:spPr>
      </p:pic>
      <p:sp>
        <p:nvSpPr>
          <p:cNvPr id="7" name="TextBox 6">
            <a:extLst>
              <a:ext uri="{FF2B5EF4-FFF2-40B4-BE49-F238E27FC236}">
                <a16:creationId xmlns:a16="http://schemas.microsoft.com/office/drawing/2014/main" id="{18609110-DA0C-4775-AB93-D89AF99E7680}"/>
              </a:ext>
            </a:extLst>
          </p:cNvPr>
          <p:cNvSpPr txBox="1"/>
          <p:nvPr/>
        </p:nvSpPr>
        <p:spPr>
          <a:xfrm>
            <a:off x="3565321" y="2449585"/>
            <a:ext cx="4278385" cy="369332"/>
          </a:xfrm>
          <a:prstGeom prst="rect">
            <a:avLst/>
          </a:prstGeom>
          <a:noFill/>
        </p:spPr>
        <p:txBody>
          <a:bodyPr wrap="square" rtlCol="0">
            <a:spAutoFit/>
          </a:bodyPr>
          <a:lstStyle/>
          <a:p>
            <a:r>
              <a:rPr lang="en-US" dirty="0"/>
              <a:t>python –m </a:t>
            </a:r>
            <a:r>
              <a:rPr lang="en-US" dirty="0" err="1"/>
              <a:t>tkinter</a:t>
            </a:r>
            <a:endParaRPr lang="en-US" dirty="0"/>
          </a:p>
        </p:txBody>
      </p:sp>
    </p:spTree>
    <p:extLst>
      <p:ext uri="{BB962C8B-B14F-4D97-AF65-F5344CB8AC3E}">
        <p14:creationId xmlns:p14="http://schemas.microsoft.com/office/powerpoint/2010/main" val="122247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pack()</a:t>
            </a:r>
          </a:p>
        </p:txBody>
      </p:sp>
      <p:pic>
        <p:nvPicPr>
          <p:cNvPr id="4" name="Picture 3">
            <a:extLst>
              <a:ext uri="{FF2B5EF4-FFF2-40B4-BE49-F238E27FC236}">
                <a16:creationId xmlns:a16="http://schemas.microsoft.com/office/drawing/2014/main" id="{F53C4C6E-BC12-4AAE-AEB5-CB36D6CD7BAA}"/>
              </a:ext>
            </a:extLst>
          </p:cNvPr>
          <p:cNvPicPr>
            <a:picLocks noChangeAspect="1"/>
          </p:cNvPicPr>
          <p:nvPr/>
        </p:nvPicPr>
        <p:blipFill>
          <a:blip r:embed="rId2"/>
          <a:stretch>
            <a:fillRect/>
          </a:stretch>
        </p:blipFill>
        <p:spPr>
          <a:xfrm>
            <a:off x="668157" y="3055182"/>
            <a:ext cx="3371850" cy="2562225"/>
          </a:xfrm>
          <a:prstGeom prst="rect">
            <a:avLst/>
          </a:prstGeom>
        </p:spPr>
      </p:pic>
      <p:pic>
        <p:nvPicPr>
          <p:cNvPr id="8" name="Picture 7">
            <a:extLst>
              <a:ext uri="{FF2B5EF4-FFF2-40B4-BE49-F238E27FC236}">
                <a16:creationId xmlns:a16="http://schemas.microsoft.com/office/drawing/2014/main" id="{5F7C4FE3-919A-402B-A6AE-2B414566B7F4}"/>
              </a:ext>
            </a:extLst>
          </p:cNvPr>
          <p:cNvPicPr>
            <a:picLocks noChangeAspect="1"/>
          </p:cNvPicPr>
          <p:nvPr/>
        </p:nvPicPr>
        <p:blipFill>
          <a:blip r:embed="rId3"/>
          <a:stretch>
            <a:fillRect/>
          </a:stretch>
        </p:blipFill>
        <p:spPr>
          <a:xfrm>
            <a:off x="4147646" y="3036132"/>
            <a:ext cx="4010025" cy="2581275"/>
          </a:xfrm>
          <a:prstGeom prst="rect">
            <a:avLst/>
          </a:prstGeom>
        </p:spPr>
      </p:pic>
      <p:pic>
        <p:nvPicPr>
          <p:cNvPr id="10" name="Picture 9">
            <a:extLst>
              <a:ext uri="{FF2B5EF4-FFF2-40B4-BE49-F238E27FC236}">
                <a16:creationId xmlns:a16="http://schemas.microsoft.com/office/drawing/2014/main" id="{1EFC88DA-1885-4A7F-B5D6-C2CB7551FE11}"/>
              </a:ext>
            </a:extLst>
          </p:cNvPr>
          <p:cNvPicPr>
            <a:picLocks noChangeAspect="1"/>
          </p:cNvPicPr>
          <p:nvPr/>
        </p:nvPicPr>
        <p:blipFill>
          <a:blip r:embed="rId4"/>
          <a:stretch>
            <a:fillRect/>
          </a:stretch>
        </p:blipFill>
        <p:spPr>
          <a:xfrm>
            <a:off x="8457289" y="2867076"/>
            <a:ext cx="3066554" cy="2243522"/>
          </a:xfrm>
          <a:prstGeom prst="rect">
            <a:avLst/>
          </a:prstGeom>
        </p:spPr>
      </p:pic>
    </p:spTree>
    <p:extLst>
      <p:ext uri="{BB962C8B-B14F-4D97-AF65-F5344CB8AC3E}">
        <p14:creationId xmlns:p14="http://schemas.microsoft.com/office/powerpoint/2010/main" val="426023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pack() Attributes</a:t>
            </a:r>
          </a:p>
        </p:txBody>
      </p:sp>
      <p:pic>
        <p:nvPicPr>
          <p:cNvPr id="4" name="Picture 3">
            <a:extLst>
              <a:ext uri="{FF2B5EF4-FFF2-40B4-BE49-F238E27FC236}">
                <a16:creationId xmlns:a16="http://schemas.microsoft.com/office/drawing/2014/main" id="{31540C13-4317-4524-AC21-F68913D2C65C}"/>
              </a:ext>
            </a:extLst>
          </p:cNvPr>
          <p:cNvPicPr>
            <a:picLocks noChangeAspect="1"/>
          </p:cNvPicPr>
          <p:nvPr/>
        </p:nvPicPr>
        <p:blipFill>
          <a:blip r:embed="rId2"/>
          <a:stretch>
            <a:fillRect/>
          </a:stretch>
        </p:blipFill>
        <p:spPr>
          <a:xfrm>
            <a:off x="1952139" y="2940017"/>
            <a:ext cx="3305175" cy="2657475"/>
          </a:xfrm>
          <a:prstGeom prst="rect">
            <a:avLst/>
          </a:prstGeom>
        </p:spPr>
      </p:pic>
      <p:pic>
        <p:nvPicPr>
          <p:cNvPr id="6" name="Picture 5">
            <a:extLst>
              <a:ext uri="{FF2B5EF4-FFF2-40B4-BE49-F238E27FC236}">
                <a16:creationId xmlns:a16="http://schemas.microsoft.com/office/drawing/2014/main" id="{90F2CD44-D99B-4082-95C8-399ADFFD1BD4}"/>
              </a:ext>
            </a:extLst>
          </p:cNvPr>
          <p:cNvPicPr>
            <a:picLocks noChangeAspect="1"/>
          </p:cNvPicPr>
          <p:nvPr/>
        </p:nvPicPr>
        <p:blipFill>
          <a:blip r:embed="rId3"/>
          <a:stretch>
            <a:fillRect/>
          </a:stretch>
        </p:blipFill>
        <p:spPr>
          <a:xfrm>
            <a:off x="6581192" y="2940017"/>
            <a:ext cx="2936033" cy="2471284"/>
          </a:xfrm>
          <a:prstGeom prst="rect">
            <a:avLst/>
          </a:prstGeom>
        </p:spPr>
      </p:pic>
    </p:spTree>
    <p:extLst>
      <p:ext uri="{BB962C8B-B14F-4D97-AF65-F5344CB8AC3E}">
        <p14:creationId xmlns:p14="http://schemas.microsoft.com/office/powerpoint/2010/main" val="141553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grid()</a:t>
            </a:r>
          </a:p>
        </p:txBody>
      </p:sp>
      <p:pic>
        <p:nvPicPr>
          <p:cNvPr id="16" name="Picture 15">
            <a:extLst>
              <a:ext uri="{FF2B5EF4-FFF2-40B4-BE49-F238E27FC236}">
                <a16:creationId xmlns:a16="http://schemas.microsoft.com/office/drawing/2014/main" id="{FB5F8A68-145C-4AF8-8484-4D13FDD1CCCA}"/>
              </a:ext>
            </a:extLst>
          </p:cNvPr>
          <p:cNvPicPr>
            <a:picLocks noChangeAspect="1"/>
          </p:cNvPicPr>
          <p:nvPr/>
        </p:nvPicPr>
        <p:blipFill>
          <a:blip r:embed="rId2"/>
          <a:stretch>
            <a:fillRect/>
          </a:stretch>
        </p:blipFill>
        <p:spPr>
          <a:xfrm>
            <a:off x="8873219" y="2544137"/>
            <a:ext cx="3067050" cy="2238375"/>
          </a:xfrm>
          <a:prstGeom prst="rect">
            <a:avLst/>
          </a:prstGeom>
        </p:spPr>
      </p:pic>
      <p:pic>
        <p:nvPicPr>
          <p:cNvPr id="18" name="Picture 17">
            <a:extLst>
              <a:ext uri="{FF2B5EF4-FFF2-40B4-BE49-F238E27FC236}">
                <a16:creationId xmlns:a16="http://schemas.microsoft.com/office/drawing/2014/main" id="{22E8F7E0-3676-494E-B5F1-B7243DBD1B34}"/>
              </a:ext>
            </a:extLst>
          </p:cNvPr>
          <p:cNvPicPr>
            <a:picLocks noChangeAspect="1"/>
          </p:cNvPicPr>
          <p:nvPr/>
        </p:nvPicPr>
        <p:blipFill>
          <a:blip r:embed="rId3"/>
          <a:stretch>
            <a:fillRect/>
          </a:stretch>
        </p:blipFill>
        <p:spPr>
          <a:xfrm>
            <a:off x="666117" y="2476684"/>
            <a:ext cx="3343275" cy="2752725"/>
          </a:xfrm>
          <a:prstGeom prst="rect">
            <a:avLst/>
          </a:prstGeom>
        </p:spPr>
      </p:pic>
      <p:pic>
        <p:nvPicPr>
          <p:cNvPr id="22" name="Picture 21">
            <a:extLst>
              <a:ext uri="{FF2B5EF4-FFF2-40B4-BE49-F238E27FC236}">
                <a16:creationId xmlns:a16="http://schemas.microsoft.com/office/drawing/2014/main" id="{AF0F218F-D8C7-4693-B48C-6871DE23B831}"/>
              </a:ext>
            </a:extLst>
          </p:cNvPr>
          <p:cNvPicPr>
            <a:picLocks noChangeAspect="1"/>
          </p:cNvPicPr>
          <p:nvPr/>
        </p:nvPicPr>
        <p:blipFill>
          <a:blip r:embed="rId4"/>
          <a:stretch>
            <a:fillRect/>
          </a:stretch>
        </p:blipFill>
        <p:spPr>
          <a:xfrm>
            <a:off x="3977369" y="2476684"/>
            <a:ext cx="4895850" cy="2695575"/>
          </a:xfrm>
          <a:prstGeom prst="rect">
            <a:avLst/>
          </a:prstGeom>
        </p:spPr>
      </p:pic>
    </p:spTree>
    <p:extLst>
      <p:ext uri="{BB962C8B-B14F-4D97-AF65-F5344CB8AC3E}">
        <p14:creationId xmlns:p14="http://schemas.microsoft.com/office/powerpoint/2010/main" val="84319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1889</TotalTime>
  <Words>569</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Georgia</vt:lpstr>
      <vt:lpstr>Roboto</vt:lpstr>
      <vt:lpstr>Wingdings 3</vt:lpstr>
      <vt:lpstr>Ion Boardroom</vt:lpstr>
      <vt:lpstr>Tkinter</vt:lpstr>
      <vt:lpstr>Disclaimer</vt:lpstr>
      <vt:lpstr>Categories of Python Graphical Packages</vt:lpstr>
      <vt:lpstr>Additional Python Gui Packages</vt:lpstr>
      <vt:lpstr>Tkinter Installation</vt:lpstr>
      <vt:lpstr>Verify Tkinter</vt:lpstr>
      <vt:lpstr>Hello  World pack()</vt:lpstr>
      <vt:lpstr>Hello  World pack() Attributes</vt:lpstr>
      <vt:lpstr>Hello  World grid()</vt:lpstr>
      <vt:lpstr>Hello  World grid()</vt:lpstr>
      <vt:lpstr>Tkinter Layout Managers Geometry Management </vt:lpstr>
      <vt:lpstr>Placing widgets on the Screen</vt:lpstr>
      <vt:lpstr>Pack Attributes</vt:lpstr>
      <vt:lpstr>Grid Attributes</vt:lpstr>
      <vt:lpstr>The Widgets</vt:lpstr>
      <vt:lpstr>The Widgets</vt:lpstr>
      <vt:lpstr>The Widgets</vt:lpstr>
      <vt:lpstr>Tkinter as a Class</vt:lpstr>
      <vt:lpstr>References and Tutorials</vt:lpstr>
      <vt:lpstr>Questions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dc:title>
  <dc:creator>Scott Bing</dc:creator>
  <cp:lastModifiedBy>Scott Bing</cp:lastModifiedBy>
  <cp:revision>35</cp:revision>
  <cp:lastPrinted>2020-09-14T01:45:10Z</cp:lastPrinted>
  <dcterms:created xsi:type="dcterms:W3CDTF">2020-09-10T16:41:43Z</dcterms:created>
  <dcterms:modified xsi:type="dcterms:W3CDTF">2020-09-20T19:16:01Z</dcterms:modified>
</cp:coreProperties>
</file>