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61" r:id="rId3"/>
    <p:sldId id="282" r:id="rId4"/>
    <p:sldId id="257" r:id="rId5"/>
    <p:sldId id="269" r:id="rId6"/>
    <p:sldId id="279" r:id="rId7"/>
    <p:sldId id="258" r:id="rId8"/>
    <p:sldId id="260" r:id="rId9"/>
    <p:sldId id="283" r:id="rId10"/>
    <p:sldId id="259" r:id="rId11"/>
    <p:sldId id="270" r:id="rId12"/>
    <p:sldId id="264" r:id="rId13"/>
    <p:sldId id="267" r:id="rId14"/>
    <p:sldId id="266" r:id="rId15"/>
    <p:sldId id="265" r:id="rId16"/>
    <p:sldId id="268" r:id="rId17"/>
    <p:sldId id="263" r:id="rId18"/>
    <p:sldId id="277" r:id="rId19"/>
    <p:sldId id="273" r:id="rId20"/>
    <p:sldId id="274" r:id="rId21"/>
    <p:sldId id="275" r:id="rId22"/>
    <p:sldId id="278" r:id="rId23"/>
    <p:sldId id="276" r:id="rId24"/>
    <p:sldId id="280" r:id="rId25"/>
    <p:sldId id="281" r:id="rId26"/>
    <p:sldId id="285" r:id="rId27"/>
    <p:sldId id="284" r:id="rId28"/>
    <p:sldId id="272" r:id="rId29"/>
    <p:sldId id="271"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3" autoAdjust="0"/>
    <p:restoredTop sz="94660"/>
  </p:normalViewPr>
  <p:slideViewPr>
    <p:cSldViewPr snapToGrid="0">
      <p:cViewPr varScale="1">
        <p:scale>
          <a:sx n="103" d="100"/>
          <a:sy n="103" d="100"/>
        </p:scale>
        <p:origin x="132" y="3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4" name="Group 13"/>
          <p:cNvGrpSpPr/>
          <p:nvPr/>
        </p:nvGrpSpPr>
        <p:grpSpPr>
          <a:xfrm>
            <a:off x="-1588" y="0"/>
            <a:ext cx="12193588" cy="6861555"/>
            <a:chOff x="-1588" y="0"/>
            <a:chExt cx="12193588" cy="6861555"/>
          </a:xfrm>
        </p:grpSpPr>
        <p:sp>
          <p:nvSpPr>
            <p:cNvPr id="9" name="Rectangle 8"/>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a:prstGeom prst="rect">
            <a:avLst/>
          </a:prstGeo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tx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158984" y="1792224"/>
            <a:ext cx="990599" cy="304799"/>
          </a:xfrm>
        </p:spPr>
        <p:txBody>
          <a:bodyPr/>
          <a:lstStyle>
            <a:lvl1pPr algn="l">
              <a:defRPr b="0">
                <a:solidFill>
                  <a:schemeClr val="bg1"/>
                </a:solidFill>
              </a:defRPr>
            </a:lvl1pPr>
          </a:lstStyle>
          <a:p>
            <a:fld id="{62170ACE-64B7-435E-B545-B9B21921D7AD}" type="datetimeFigureOut">
              <a:rPr lang="en-US" smtClean="0"/>
              <a:t>9/20/2020</a:t>
            </a:fld>
            <a:endParaRPr lang="en-US"/>
          </a:p>
        </p:txBody>
      </p:sp>
      <p:sp>
        <p:nvSpPr>
          <p:cNvPr id="5" name="Footer Placeholder 4"/>
          <p:cNvSpPr>
            <a:spLocks noGrp="1"/>
          </p:cNvSpPr>
          <p:nvPr>
            <p:ph type="ftr" sz="quarter" idx="11"/>
          </p:nvPr>
        </p:nvSpPr>
        <p:spPr>
          <a:xfrm rot="5400000">
            <a:off x="8951976" y="3227832"/>
            <a:ext cx="3867912" cy="310896"/>
          </a:xfrm>
        </p:spPr>
        <p:txBody>
          <a:bodyPr/>
          <a:lstStyle>
            <a:lvl1pPr>
              <a:defRPr sz="1000" b="0">
                <a:solidFill>
                  <a:schemeClr val="bg1"/>
                </a:solidFill>
              </a:defRPr>
            </a:lvl1pPr>
          </a:lstStyle>
          <a:p>
            <a:endParaRPr lang="en-US"/>
          </a:p>
        </p:txBody>
      </p:sp>
      <p:sp>
        <p:nvSpPr>
          <p:cNvPr id="8" name="Rectangle 7"/>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994D7F5F-CD89-4C88-975E-D3A74265A365}" type="slidenum">
              <a:rPr lang="en-US" smtClean="0"/>
              <a:t>‹#›</a:t>
            </a:fld>
            <a:endParaRPr lang="en-US"/>
          </a:p>
        </p:txBody>
      </p:sp>
    </p:spTree>
    <p:extLst>
      <p:ext uri="{BB962C8B-B14F-4D97-AF65-F5344CB8AC3E}">
        <p14:creationId xmlns:p14="http://schemas.microsoft.com/office/powerpoint/2010/main" val="42456548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7" y="4969927"/>
            <a:ext cx="8825657" cy="566738"/>
          </a:xfrm>
          <a:prstGeom prst="rect">
            <a:avLst/>
          </a:prstGeo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7" y="5536665"/>
            <a:ext cx="8825656" cy="493712"/>
          </a:xfrm>
        </p:spPr>
        <p:txBody>
          <a:bodyPr>
            <a:normAutofit/>
          </a:bodyPr>
          <a:lstStyle>
            <a:lvl1pPr marL="0" indent="0">
              <a:buNone/>
              <a:defRPr sz="12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170ACE-64B7-435E-B545-B9B21921D7AD}" type="datetimeFigureOut">
              <a:rPr lang="en-US" smtClean="0"/>
              <a:t>9/20/2020</a:t>
            </a:fld>
            <a:endParaRPr lang="en-US"/>
          </a:p>
        </p:txBody>
      </p:sp>
      <p:sp>
        <p:nvSpPr>
          <p:cNvPr id="6" name="Footer Placeholder 5"/>
          <p:cNvSpPr>
            <a:spLocks noGrp="1"/>
          </p:cNvSpPr>
          <p:nvPr>
            <p:ph type="ftr" sz="quarter" idx="11"/>
          </p:nvPr>
        </p:nvSpPr>
        <p:spPr/>
        <p:txBody>
          <a:bodyPr/>
          <a:lstStyle/>
          <a:p>
            <a:endParaRPr lang="en-US"/>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994D7F5F-CD89-4C88-975E-D3A74265A365}" type="slidenum">
              <a:rPr lang="en-US" smtClean="0"/>
              <a:t>‹#›</a:t>
            </a:fld>
            <a:endParaRPr lang="en-US"/>
          </a:p>
        </p:txBody>
      </p:sp>
    </p:spTree>
    <p:extLst>
      <p:ext uri="{BB962C8B-B14F-4D97-AF65-F5344CB8AC3E}">
        <p14:creationId xmlns:p14="http://schemas.microsoft.com/office/powerpoint/2010/main" val="39785705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0" name="Rectangle 9"/>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0704"/>
            <a:ext cx="8833104" cy="1371600"/>
          </a:xfrm>
          <a:prstGeom prst="rect">
            <a:avLst/>
          </a:prstGeom>
        </p:spPr>
        <p:txBody>
          <a:bodyPr anchor="ctr" anchorCtr="0"/>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2144" y="3547872"/>
            <a:ext cx="8825659" cy="2478024"/>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2170ACE-64B7-435E-B545-B9B21921D7AD}" type="datetimeFigureOut">
              <a:rPr lang="en-US" smtClean="0"/>
              <a:t>9/20/2020</a:t>
            </a:fld>
            <a:endParaRPr lang="en-US"/>
          </a:p>
        </p:txBody>
      </p:sp>
      <p:sp>
        <p:nvSpPr>
          <p:cNvPr id="5" name="Footer Placeholder 4"/>
          <p:cNvSpPr>
            <a:spLocks noGrp="1"/>
          </p:cNvSpPr>
          <p:nvPr>
            <p:ph type="ftr" sz="quarter" idx="11"/>
          </p:nvPr>
        </p:nvSpPr>
        <p:spPr/>
        <p:txBody>
          <a:body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94D7F5F-CD89-4C88-975E-D3A74265A365}" type="slidenum">
              <a:rPr lang="en-US" smtClean="0"/>
              <a:t>‹#›</a:t>
            </a:fld>
            <a:endParaRPr lang="en-US"/>
          </a:p>
        </p:txBody>
      </p:sp>
    </p:spTree>
    <p:extLst>
      <p:ext uri="{BB962C8B-B14F-4D97-AF65-F5344CB8AC3E}">
        <p14:creationId xmlns:p14="http://schemas.microsoft.com/office/powerpoint/2010/main" val="11120716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1588" y="0"/>
            <a:ext cx="12193588" cy="6861555"/>
            <a:chOff x="-1588" y="0"/>
            <a:chExt cx="12193588" cy="6861555"/>
          </a:xfrm>
        </p:grpSpPr>
        <p:sp>
          <p:nvSpPr>
            <p:cNvPr id="16" name="Rectangle 15"/>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Oval 17"/>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7"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2" name="TextBox 11"/>
          <p:cNvSpPr txBox="1"/>
          <p:nvPr/>
        </p:nvSpPr>
        <p:spPr bwMode="gray">
          <a:xfrm>
            <a:off x="898295" y="596767"/>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15" name="TextBox 14"/>
          <p:cNvSpPr txBox="1"/>
          <p:nvPr/>
        </p:nvSpPr>
        <p:spPr bwMode="gray">
          <a:xfrm>
            <a:off x="9715063" y="2629300"/>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2" name="Title 1"/>
          <p:cNvSpPr>
            <a:spLocks noGrp="1"/>
          </p:cNvSpPr>
          <p:nvPr>
            <p:ph type="title"/>
          </p:nvPr>
        </p:nvSpPr>
        <p:spPr>
          <a:xfrm>
            <a:off x="1574801" y="980517"/>
            <a:ext cx="8460983" cy="2698249"/>
          </a:xfrm>
          <a:prstGeom prst="rect">
            <a:avLst/>
          </a:prstGeom>
        </p:spPr>
        <p:txBody>
          <a:bodyPr anchor="ctr" anchorCtr="0"/>
          <a:lstStyle>
            <a:lvl1pPr>
              <a:defRPr sz="4000"/>
            </a:lvl1pPr>
          </a:lstStyle>
          <a:p>
            <a:r>
              <a:rPr lang="en-US"/>
              <a:t>Click to edit Master title style</a:t>
            </a:r>
            <a:endParaRPr lang="en-US" dirty="0"/>
          </a:p>
        </p:txBody>
      </p:sp>
      <p:sp>
        <p:nvSpPr>
          <p:cNvPr id="11" name="Text Placeholder 3"/>
          <p:cNvSpPr>
            <a:spLocks noGrp="1"/>
          </p:cNvSpPr>
          <p:nvPr>
            <p:ph type="body" sz="half" idx="14"/>
          </p:nvPr>
        </p:nvSpPr>
        <p:spPr bwMode="gray">
          <a:xfrm>
            <a:off x="1945945" y="3679987"/>
            <a:ext cx="7725772" cy="342174"/>
          </a:xfrm>
        </p:spPr>
        <p:txBody>
          <a:bodyPr vert="horz" lIns="91440" tIns="45720" rIns="91440" bIns="45720" rtlCol="0" anchor="t">
            <a:normAutofit/>
          </a:bodyPr>
          <a:lstStyle>
            <a:lvl1pPr>
              <a:buNone/>
              <a:defRPr lang="en-US" sz="1400" cap="small" dirty="0">
                <a:solidFill>
                  <a:schemeClr val="tx2">
                    <a:lumMod val="40000"/>
                    <a:lumOff val="60000"/>
                  </a:schemeClr>
                </a:solidFill>
                <a:latin typeface="+mn-lt"/>
              </a:defRPr>
            </a:lvl1pPr>
          </a:lstStyle>
          <a:p>
            <a:pPr marL="0" lvl="0" indent="0">
              <a:buNone/>
            </a:pPr>
            <a:r>
              <a:rPr lang="en-US"/>
              <a:t>Click to edit Master text styles</a:t>
            </a:r>
          </a:p>
        </p:txBody>
      </p:sp>
      <p:sp>
        <p:nvSpPr>
          <p:cNvPr id="10" name="Text Placeholder 3"/>
          <p:cNvSpPr>
            <a:spLocks noGrp="1"/>
          </p:cNvSpPr>
          <p:nvPr>
            <p:ph type="body" sz="half" idx="2"/>
          </p:nvPr>
        </p:nvSpPr>
        <p:spPr>
          <a:xfrm>
            <a:off x="1154954" y="5029198"/>
            <a:ext cx="8825659" cy="997858"/>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2170ACE-64B7-435E-B545-B9B21921D7AD}" type="datetimeFigureOut">
              <a:rPr lang="en-US" smtClean="0"/>
              <a:t>9/20/2020</a:t>
            </a:fld>
            <a:endParaRPr lang="en-US"/>
          </a:p>
        </p:txBody>
      </p:sp>
      <p:sp>
        <p:nvSpPr>
          <p:cNvPr id="5" name="Footer Placeholder 4"/>
          <p:cNvSpPr>
            <a:spLocks noGrp="1"/>
          </p:cNvSpPr>
          <p:nvPr>
            <p:ph type="ftr" sz="quarter" idx="11"/>
          </p:nvPr>
        </p:nvSpPr>
        <p:spPr/>
        <p:txBody>
          <a:bodyPr/>
          <a:lstStyle/>
          <a:p>
            <a:endParaRPr lang="en-US"/>
          </a:p>
        </p:txBody>
      </p:sp>
      <p:sp>
        <p:nvSpPr>
          <p:cNvPr id="23" name="Rectangle 2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94D7F5F-CD89-4C88-975E-D3A74265A365}" type="slidenum">
              <a:rPr lang="en-US" smtClean="0"/>
              <a:t>‹#›</a:t>
            </a:fld>
            <a:endParaRPr lang="en-US"/>
          </a:p>
        </p:txBody>
      </p:sp>
    </p:spTree>
    <p:extLst>
      <p:ext uri="{BB962C8B-B14F-4D97-AF65-F5344CB8AC3E}">
        <p14:creationId xmlns:p14="http://schemas.microsoft.com/office/powerpoint/2010/main" val="284006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3525"/>
            <a:ext cx="8865623" cy="1819656"/>
          </a:xfrm>
          <a:prstGeom prst="rect">
            <a:avLst/>
          </a:prstGeo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9200"/>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170ACE-64B7-435E-B545-B9B21921D7AD}" type="datetimeFigureOut">
              <a:rPr lang="en-US" smtClean="0"/>
              <a:t>9/20/2020</a:t>
            </a:fld>
            <a:endParaRPr lang="en-US"/>
          </a:p>
        </p:txBody>
      </p:sp>
      <p:sp>
        <p:nvSpPr>
          <p:cNvPr id="5" name="Footer Placeholder 4"/>
          <p:cNvSpPr>
            <a:spLocks noGrp="1"/>
          </p:cNvSpPr>
          <p:nvPr>
            <p:ph type="ftr" sz="quarter" idx="11"/>
          </p:nvPr>
        </p:nvSpPr>
        <p:spPr/>
        <p:txBody>
          <a:bodyPr/>
          <a:lstStyle/>
          <a:p>
            <a:endParaRPr lang="en-US"/>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94D7F5F-CD89-4C88-975E-D3A74265A365}" type="slidenum">
              <a:rPr lang="en-US" smtClean="0"/>
              <a:t>‹#›</a:t>
            </a:fld>
            <a:endParaRPr lang="en-US"/>
          </a:p>
        </p:txBody>
      </p:sp>
    </p:spTree>
    <p:extLst>
      <p:ext uri="{BB962C8B-B14F-4D97-AF65-F5344CB8AC3E}">
        <p14:creationId xmlns:p14="http://schemas.microsoft.com/office/powerpoint/2010/main" val="19613721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3129168"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4" y="3179764"/>
            <a:ext cx="3129168"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5380"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4"/>
            <a:ext cx="3145380"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6700" y="2595032"/>
            <a:ext cx="3161029" cy="58473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6700" y="3179764"/>
            <a:ext cx="3161029"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4991" y="2603500"/>
            <a:ext cx="32564"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5824" y="2603500"/>
            <a:ext cx="0"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2170ACE-64B7-435E-B545-B9B21921D7AD}" type="datetimeFigureOut">
              <a:rPr lang="en-US" smtClean="0"/>
              <a:t>9/20/2020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94D7F5F-CD89-4C88-975E-D3A74265A365}" type="slidenum">
              <a:rPr lang="en-US" smtClean="0"/>
              <a:t>‹#›</a:t>
            </a:fld>
            <a:endParaRPr lang="en-US"/>
          </a:p>
        </p:txBody>
      </p:sp>
    </p:spTree>
    <p:extLst>
      <p:ext uri="{BB962C8B-B14F-4D97-AF65-F5344CB8AC3E}">
        <p14:creationId xmlns:p14="http://schemas.microsoft.com/office/powerpoint/2010/main" val="27069383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nchor="ctr" anchorCtr="0"/>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5"/>
            <a:ext cx="3050438" cy="576260"/>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1334552" y="2610916"/>
            <a:ext cx="2691242" cy="1584094"/>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7"/>
            <a:ext cx="3050438"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474846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09108"/>
            <a:ext cx="3050438" cy="91257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3433"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3" y="5109107"/>
            <a:ext cx="3050438" cy="91794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4245" y="2603500"/>
            <a:ext cx="1"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7352" y="2603500"/>
            <a:ext cx="0"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2170ACE-64B7-435E-B545-B9B21921D7AD}" type="datetimeFigureOut">
              <a:rPr lang="en-US" smtClean="0"/>
              <a:t>9/20/2020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94D7F5F-CD89-4C88-975E-D3A74265A365}" type="slidenum">
              <a:rPr lang="en-US" smtClean="0"/>
              <a:t>‹#›</a:t>
            </a:fld>
            <a:endParaRPr lang="en-US"/>
          </a:p>
        </p:txBody>
      </p:sp>
    </p:spTree>
    <p:extLst>
      <p:ext uri="{BB962C8B-B14F-4D97-AF65-F5344CB8AC3E}">
        <p14:creationId xmlns:p14="http://schemas.microsoft.com/office/powerpoint/2010/main" val="3422671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595033"/>
            <a:ext cx="8825659" cy="3424768"/>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170ACE-64B7-435E-B545-B9B21921D7AD}" type="datetimeFigureOut">
              <a:rPr lang="en-US" smtClean="0"/>
              <a:t>9/20/2020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4D7F5F-CD89-4C88-975E-D3A74265A365}" type="slidenum">
              <a:rPr lang="en-US" smtClean="0"/>
              <a:t>‹#›</a:t>
            </a:fld>
            <a:endParaRPr lang="en-US"/>
          </a:p>
        </p:txBody>
      </p:sp>
    </p:spTree>
    <p:extLst>
      <p:ext uri="{BB962C8B-B14F-4D97-AF65-F5344CB8AC3E}">
        <p14:creationId xmlns:p14="http://schemas.microsoft.com/office/powerpoint/2010/main" val="10309698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8" name="Group 7"/>
          <p:cNvGrpSpPr/>
          <p:nvPr/>
        </p:nvGrpSpPr>
        <p:grpSpPr>
          <a:xfrm>
            <a:off x="-1588" y="0"/>
            <a:ext cx="12193588" cy="6861555"/>
            <a:chOff x="-1588" y="0"/>
            <a:chExt cx="12193588" cy="6861555"/>
          </a:xfrm>
        </p:grpSpPr>
        <p:sp>
          <p:nvSpPr>
            <p:cNvPr id="15" name="Rectangle 14"/>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Rectangle 12"/>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6"/>
            <a:ext cx="1441567" cy="4748591"/>
          </a:xfrm>
          <a:prstGeom prst="rect">
            <a:avLst/>
          </a:prstGeo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5"/>
            <a:ext cx="6256025" cy="474859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170ACE-64B7-435E-B545-B9B21921D7AD}" type="datetimeFigureOut">
              <a:rPr lang="en-US" smtClean="0"/>
              <a:t>9/20/2020</a:t>
            </a:fld>
            <a:endParaRPr lang="en-US"/>
          </a:p>
        </p:txBody>
      </p:sp>
      <p:sp>
        <p:nvSpPr>
          <p:cNvPr id="5" name="Footer Placeholder 4"/>
          <p:cNvSpPr>
            <a:spLocks noGrp="1"/>
          </p:cNvSpPr>
          <p:nvPr>
            <p:ph type="ftr" sz="quarter" idx="11"/>
          </p:nvPr>
        </p:nvSpPr>
        <p:spPr/>
        <p:txBody>
          <a:bodyPr/>
          <a:lstStyle/>
          <a:p>
            <a:endParaRPr lang="en-US"/>
          </a:p>
        </p:txBody>
      </p:sp>
      <p:sp>
        <p:nvSpPr>
          <p:cNvPr id="20" name="Rectangle 1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94D7F5F-CD89-4C88-975E-D3A74265A365}" type="slidenum">
              <a:rPr lang="en-US" smtClean="0"/>
              <a:t>‹#›</a:t>
            </a:fld>
            <a:endParaRPr lang="en-US"/>
          </a:p>
        </p:txBody>
      </p:sp>
    </p:spTree>
    <p:extLst>
      <p:ext uri="{BB962C8B-B14F-4D97-AF65-F5344CB8AC3E}">
        <p14:creationId xmlns:p14="http://schemas.microsoft.com/office/powerpoint/2010/main" val="2608708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9"/>
            <a:ext cx="8825659" cy="706964"/>
          </a:xfrm>
          <a:prstGeom prst="rect">
            <a:avLst/>
          </a:prstGeom>
        </p:spPr>
        <p:txBody>
          <a:bodyPr anchor="ct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170ACE-64B7-435E-B545-B9B21921D7AD}" type="datetimeFigureOut">
              <a:rPr lang="en-US" smtClean="0"/>
              <a:t>9/20/2020</a:t>
            </a:fld>
            <a:endParaRPr lang="en-US"/>
          </a:p>
        </p:txBody>
      </p:sp>
      <p:sp>
        <p:nvSpPr>
          <p:cNvPr id="5" name="Footer Placeholder 4"/>
          <p:cNvSpPr>
            <a:spLocks noGrp="1"/>
          </p:cNvSpPr>
          <p:nvPr>
            <p:ph type="ftr" sz="quarter" idx="11"/>
          </p:nvPr>
        </p:nvSpPr>
        <p:spPr/>
        <p:txBody>
          <a:bodyPr/>
          <a:lstStyle>
            <a:lvl1pPr>
              <a:defRPr sz="1000" b="1"/>
            </a:lvl1pPr>
          </a:lstStyle>
          <a:p>
            <a:endParaRPr lang="en-US"/>
          </a:p>
        </p:txBody>
      </p:sp>
      <p:sp>
        <p:nvSpPr>
          <p:cNvPr id="6" name="Slide Number Placeholder 5"/>
          <p:cNvSpPr>
            <a:spLocks noGrp="1"/>
          </p:cNvSpPr>
          <p:nvPr>
            <p:ph type="sldNum" sz="quarter" idx="12"/>
          </p:nvPr>
        </p:nvSpPr>
        <p:spPr/>
        <p:txBody>
          <a:bodyPr/>
          <a:lstStyle/>
          <a:p>
            <a:fld id="{994D7F5F-CD89-4C88-975E-D3A74265A365}" type="slidenum">
              <a:rPr lang="en-US" smtClean="0"/>
              <a:t>‹#›</a:t>
            </a:fld>
            <a:endParaRPr lang="en-US"/>
          </a:p>
        </p:txBody>
      </p:sp>
    </p:spTree>
    <p:extLst>
      <p:ext uri="{BB962C8B-B14F-4D97-AF65-F5344CB8AC3E}">
        <p14:creationId xmlns:p14="http://schemas.microsoft.com/office/powerpoint/2010/main" val="31546846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9192"/>
            <a:ext cx="4343400" cy="2286000"/>
          </a:xfrm>
          <a:prstGeom prst="rect">
            <a:avLst/>
          </a:prstGeom>
        </p:spPr>
        <p:txBody>
          <a:bodyPr anchor="ctr" anchorCtr="0"/>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4576" y="2679192"/>
            <a:ext cx="3758184" cy="2286000"/>
          </a:xfrm>
        </p:spPr>
        <p:txBody>
          <a:bodyPr anchor="ctr" anchorCtr="0"/>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170ACE-64B7-435E-B545-B9B21921D7AD}" type="datetimeFigureOut">
              <a:rPr lang="en-US" smtClean="0"/>
              <a:t>9/20/2020</a:t>
            </a:fld>
            <a:endParaRPr lang="en-US"/>
          </a:p>
        </p:txBody>
      </p:sp>
      <p:sp>
        <p:nvSpPr>
          <p:cNvPr id="5" name="Footer Placeholder 4"/>
          <p:cNvSpPr>
            <a:spLocks noGrp="1"/>
          </p:cNvSpPr>
          <p:nvPr>
            <p:ph type="ftr" sz="quarter" idx="11"/>
          </p:nvPr>
        </p:nvSpPr>
        <p:spPr/>
        <p:txBody>
          <a:bodyPr/>
          <a:lstStyle>
            <a:lvl1pPr>
              <a:defRPr sz="1000" b="1"/>
            </a:lvl1pPr>
          </a:lstStyle>
          <a:p>
            <a:endParaRPr lang="en-US"/>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94D7F5F-CD89-4C88-975E-D3A74265A365}" type="slidenum">
              <a:rPr lang="en-US" smtClean="0"/>
              <a:t>‹#›</a:t>
            </a:fld>
            <a:endParaRPr lang="en-US"/>
          </a:p>
        </p:txBody>
      </p:sp>
    </p:spTree>
    <p:extLst>
      <p:ext uri="{BB962C8B-B14F-4D97-AF65-F5344CB8AC3E}">
        <p14:creationId xmlns:p14="http://schemas.microsoft.com/office/powerpoint/2010/main" val="8475440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3" y="969264"/>
            <a:ext cx="8825659" cy="704088"/>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8032"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76" y="2603500"/>
            <a:ext cx="4828032"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170ACE-64B7-435E-B545-B9B21921D7AD}" type="datetimeFigureOut">
              <a:rPr lang="en-US" smtClean="0"/>
              <a:t>9/20/2020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4D7F5F-CD89-4C88-975E-D3A74265A365}" type="slidenum">
              <a:rPr lang="en-US" smtClean="0"/>
              <a:t>‹#›</a:t>
            </a:fld>
            <a:endParaRPr lang="en-US"/>
          </a:p>
        </p:txBody>
      </p:sp>
    </p:spTree>
    <p:extLst>
      <p:ext uri="{BB962C8B-B14F-4D97-AF65-F5344CB8AC3E}">
        <p14:creationId xmlns:p14="http://schemas.microsoft.com/office/powerpoint/2010/main" val="28661368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54954" y="969264"/>
            <a:ext cx="8825659" cy="704088"/>
          </a:xfrm>
          <a:prstGeom prst="rect">
            <a:avLst/>
          </a:prstGeo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98448"/>
            <a:ext cx="4828032" cy="284378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76"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1" y="3187921"/>
            <a:ext cx="4825160" cy="285431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2170ACE-64B7-435E-B545-B9B21921D7AD}" type="datetimeFigureOut">
              <a:rPr lang="en-US" smtClean="0"/>
              <a:t>9/20/2020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94D7F5F-CD89-4C88-975E-D3A74265A365}" type="slidenum">
              <a:rPr lang="en-US" smtClean="0"/>
              <a:t>‹#›</a:t>
            </a:fld>
            <a:endParaRPr lang="en-US"/>
          </a:p>
        </p:txBody>
      </p:sp>
    </p:spTree>
    <p:extLst>
      <p:ext uri="{BB962C8B-B14F-4D97-AF65-F5344CB8AC3E}">
        <p14:creationId xmlns:p14="http://schemas.microsoft.com/office/powerpoint/2010/main" val="5817938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52144" y="969264"/>
            <a:ext cx="8825659" cy="704088"/>
          </a:xfrm>
          <a:prstGeom prst="rect">
            <a:avLst/>
          </a:prstGeo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2170ACE-64B7-435E-B545-B9B21921D7AD}" type="datetimeFigureOut">
              <a:rPr lang="en-US" smtClean="0"/>
              <a:t>9/20/2020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94D7F5F-CD89-4C88-975E-D3A74265A365}" type="slidenum">
              <a:rPr lang="en-US" smtClean="0"/>
              <a:t>‹#›</a:t>
            </a:fld>
            <a:endParaRPr lang="en-US"/>
          </a:p>
        </p:txBody>
      </p:sp>
    </p:spTree>
    <p:extLst>
      <p:ext uri="{BB962C8B-B14F-4D97-AF65-F5344CB8AC3E}">
        <p14:creationId xmlns:p14="http://schemas.microsoft.com/office/powerpoint/2010/main" val="1447702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170ACE-64B7-435E-B545-B9B21921D7AD}" type="datetimeFigureOut">
              <a:rPr lang="en-US" smtClean="0"/>
              <a:t>9/20/2020</a:t>
            </a:fld>
            <a:endParaRPr lang="en-US"/>
          </a:p>
        </p:txBody>
      </p:sp>
      <p:sp>
        <p:nvSpPr>
          <p:cNvPr id="3" name="Footer Placeholder 2"/>
          <p:cNvSpPr>
            <a:spLocks noGrp="1"/>
          </p:cNvSpPr>
          <p:nvPr>
            <p:ph type="ftr" sz="quarter" idx="11"/>
          </p:nvPr>
        </p:nvSpPr>
        <p:spPr/>
        <p:txBody>
          <a:bodyPr/>
          <a:lstStyle/>
          <a:p>
            <a:endParaRPr lang="en-US"/>
          </a:p>
        </p:txBody>
      </p:sp>
      <p:sp>
        <p:nvSpPr>
          <p:cNvPr id="6" name="Rectangle 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994D7F5F-CD89-4C88-975E-D3A74265A365}" type="slidenum">
              <a:rPr lang="en-US" smtClean="0"/>
              <a:t>‹#›</a:t>
            </a:fld>
            <a:endParaRPr lang="en-US"/>
          </a:p>
        </p:txBody>
      </p:sp>
    </p:spTree>
    <p:extLst>
      <p:ext uri="{BB962C8B-B14F-4D97-AF65-F5344CB8AC3E}">
        <p14:creationId xmlns:p14="http://schemas.microsoft.com/office/powerpoint/2010/main" val="30625653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3" y="1298448"/>
            <a:ext cx="2793159" cy="1597152"/>
          </a:xfrm>
          <a:prstGeom prst="rect">
            <a:avLst/>
          </a:prstGeo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79008" y="1447800"/>
            <a:ext cx="5195997"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3" y="3129280"/>
            <a:ext cx="2793159" cy="2895599"/>
          </a:xfrm>
        </p:spPr>
        <p:txBody>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170ACE-64B7-435E-B545-B9B21921D7AD}" type="datetimeFigureOut">
              <a:rPr lang="en-US" smtClean="0"/>
              <a:t>9/20/2020</a:t>
            </a:fld>
            <a:endParaRPr lang="en-US"/>
          </a:p>
        </p:txBody>
      </p:sp>
      <p:sp>
        <p:nvSpPr>
          <p:cNvPr id="6" name="Footer Placeholder 5"/>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994D7F5F-CD89-4C88-975E-D3A74265A365}" type="slidenum">
              <a:rPr lang="en-US" smtClean="0"/>
              <a:t>‹#›</a:t>
            </a:fld>
            <a:endParaRPr lang="en-US"/>
          </a:p>
        </p:txBody>
      </p:sp>
    </p:spTree>
    <p:extLst>
      <p:ext uri="{BB962C8B-B14F-4D97-AF65-F5344CB8AC3E}">
        <p14:creationId xmlns:p14="http://schemas.microsoft.com/office/powerpoint/2010/main" val="9235284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59" cy="1735668"/>
          </a:xfrm>
          <a:prstGeom prst="rect">
            <a:avLst/>
          </a:prstGeo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170ACE-64B7-435E-B545-B9B21921D7AD}" type="datetimeFigureOut">
              <a:rPr lang="en-US" smtClean="0"/>
              <a:t>9/20/2020</a:t>
            </a:fld>
            <a:endParaRPr lang="en-US"/>
          </a:p>
        </p:txBody>
      </p:sp>
      <p:sp>
        <p:nvSpPr>
          <p:cNvPr id="6" name="Footer Placeholder 5"/>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994D7F5F-CD89-4C88-975E-D3A74265A365}" type="slidenum">
              <a:rPr lang="en-US" smtClean="0"/>
              <a:t>‹#›</a:t>
            </a:fld>
            <a:endParaRPr lang="en-US"/>
          </a:p>
        </p:txBody>
      </p:sp>
    </p:spTree>
    <p:extLst>
      <p:ext uri="{BB962C8B-B14F-4D97-AF65-F5344CB8AC3E}">
        <p14:creationId xmlns:p14="http://schemas.microsoft.com/office/powerpoint/2010/main" val="2684069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 name="Group 1"/>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19">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4"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7"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30"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2760" y="6391656"/>
            <a:ext cx="990599" cy="304799"/>
          </a:xfrm>
          <a:prstGeom prst="rect">
            <a:avLst/>
          </a:prstGeom>
        </p:spPr>
        <p:txBody>
          <a:bodyPr vert="horz" lIns="91440" tIns="45720" rIns="91440" bIns="45720" rtlCol="0" anchor="ctr" anchorCtr="0"/>
          <a:lstStyle>
            <a:lvl1pPr algn="r">
              <a:defRPr sz="1000" b="1" i="0">
                <a:solidFill>
                  <a:schemeClr val="accent1"/>
                </a:solidFill>
              </a:defRPr>
            </a:lvl1pPr>
          </a:lstStyle>
          <a:p>
            <a:fld id="{62170ACE-64B7-435E-B545-B9B21921D7AD}" type="datetimeFigureOut">
              <a:rPr lang="en-US" smtClean="0"/>
              <a:t>9/20/2020</a:t>
            </a:fld>
            <a:endParaRPr lang="en-US"/>
          </a:p>
        </p:txBody>
      </p:sp>
      <p:sp>
        <p:nvSpPr>
          <p:cNvPr id="5" name="Footer Placeholder 4"/>
          <p:cNvSpPr>
            <a:spLocks noGrp="1"/>
          </p:cNvSpPr>
          <p:nvPr>
            <p:ph type="ftr" sz="quarter" idx="3"/>
          </p:nvPr>
        </p:nvSpPr>
        <p:spPr>
          <a:xfrm>
            <a:off x="557784" y="6391656"/>
            <a:ext cx="3867912" cy="310896"/>
          </a:xfrm>
          <a:prstGeom prst="rect">
            <a:avLst/>
          </a:prstGeom>
        </p:spPr>
        <p:txBody>
          <a:bodyPr vert="horz" lIns="91440" tIns="45720" rIns="91440" bIns="45720" rtlCol="0" anchor="ctr" anchorCtr="0"/>
          <a:lstStyle>
            <a:lvl1pPr algn="l">
              <a:defRPr sz="1000" b="1" i="0">
                <a:solidFill>
                  <a:schemeClr val="accent1"/>
                </a:solidFill>
              </a:defRPr>
            </a:lvl1pPr>
          </a:lstStyle>
          <a:p>
            <a:endParaRPr lang="en-US"/>
          </a:p>
        </p:txBody>
      </p:sp>
      <p:sp>
        <p:nvSpPr>
          <p:cNvPr id="29" name="Rectangle 2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994D7F5F-CD89-4C88-975E-D3A74265A365}" type="slidenum">
              <a:rPr lang="en-US" smtClean="0"/>
              <a:t>‹#›</a:t>
            </a:fld>
            <a:endParaRPr lang="en-US"/>
          </a:p>
        </p:txBody>
      </p:sp>
    </p:spTree>
    <p:extLst>
      <p:ext uri="{BB962C8B-B14F-4D97-AF65-F5344CB8AC3E}">
        <p14:creationId xmlns:p14="http://schemas.microsoft.com/office/powerpoint/2010/main" val="3000186626"/>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FFA79-6647-4538-BF79-07231E54B5E6}"/>
              </a:ext>
            </a:extLst>
          </p:cNvPr>
          <p:cNvSpPr>
            <a:spLocks noGrp="1"/>
          </p:cNvSpPr>
          <p:nvPr>
            <p:ph type="ctrTitle"/>
          </p:nvPr>
        </p:nvSpPr>
        <p:spPr/>
        <p:txBody>
          <a:bodyPr/>
          <a:lstStyle/>
          <a:p>
            <a:r>
              <a:rPr lang="en-US" dirty="0"/>
              <a:t>Tkinter</a:t>
            </a:r>
          </a:p>
        </p:txBody>
      </p:sp>
      <p:sp>
        <p:nvSpPr>
          <p:cNvPr id="3" name="Subtitle 2">
            <a:extLst>
              <a:ext uri="{FF2B5EF4-FFF2-40B4-BE49-F238E27FC236}">
                <a16:creationId xmlns:a16="http://schemas.microsoft.com/office/drawing/2014/main" id="{9C812E5D-234F-4D53-B098-F56913DC3CA5}"/>
              </a:ext>
            </a:extLst>
          </p:cNvPr>
          <p:cNvSpPr>
            <a:spLocks noGrp="1"/>
          </p:cNvSpPr>
          <p:nvPr>
            <p:ph type="subTitle" idx="1"/>
          </p:nvPr>
        </p:nvSpPr>
        <p:spPr/>
        <p:txBody>
          <a:bodyPr/>
          <a:lstStyle/>
          <a:p>
            <a:r>
              <a:rPr lang="en-US" dirty="0"/>
              <a:t>“The little engine that could.”</a:t>
            </a:r>
          </a:p>
        </p:txBody>
      </p:sp>
    </p:spTree>
    <p:extLst>
      <p:ext uri="{BB962C8B-B14F-4D97-AF65-F5344CB8AC3E}">
        <p14:creationId xmlns:p14="http://schemas.microsoft.com/office/powerpoint/2010/main" val="10732470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C6CAB-93A9-44E9-B1C2-4C81D4CAA570}"/>
              </a:ext>
            </a:extLst>
          </p:cNvPr>
          <p:cNvSpPr>
            <a:spLocks noGrp="1"/>
          </p:cNvSpPr>
          <p:nvPr>
            <p:ph type="title"/>
          </p:nvPr>
        </p:nvSpPr>
        <p:spPr/>
        <p:txBody>
          <a:bodyPr/>
          <a:lstStyle/>
          <a:p>
            <a:pPr algn="ctr"/>
            <a:r>
              <a:rPr lang="en-US" dirty="0"/>
              <a:t>Tkinter Layout Managers</a:t>
            </a:r>
            <a:br>
              <a:rPr lang="en-US" dirty="0"/>
            </a:br>
            <a:r>
              <a:rPr lang="en-US" b="0" i="0" dirty="0">
                <a:effectLst/>
                <a:latin typeface="Arial" panose="020B0604020202020204" pitchFamily="34" charset="0"/>
              </a:rPr>
              <a:t>Geometry Management</a:t>
            </a:r>
            <a:br>
              <a:rPr lang="en-US" b="0" i="0" dirty="0">
                <a:effectLst/>
                <a:latin typeface="Arial" panose="020B0604020202020204" pitchFamily="34" charset="0"/>
              </a:rPr>
            </a:br>
            <a:endParaRPr lang="en-US" dirty="0"/>
          </a:p>
        </p:txBody>
      </p:sp>
      <p:sp>
        <p:nvSpPr>
          <p:cNvPr id="3" name="Content Placeholder 2">
            <a:extLst>
              <a:ext uri="{FF2B5EF4-FFF2-40B4-BE49-F238E27FC236}">
                <a16:creationId xmlns:a16="http://schemas.microsoft.com/office/drawing/2014/main" id="{BE366B98-A254-4979-8652-39D649157233}"/>
              </a:ext>
            </a:extLst>
          </p:cNvPr>
          <p:cNvSpPr>
            <a:spLocks noGrp="1"/>
          </p:cNvSpPr>
          <p:nvPr>
            <p:ph idx="1"/>
          </p:nvPr>
        </p:nvSpPr>
        <p:spPr/>
        <p:txBody>
          <a:bodyPr>
            <a:normAutofit fontScale="77500" lnSpcReduction="20000"/>
          </a:bodyPr>
          <a:lstStyle/>
          <a:p>
            <a:r>
              <a:rPr lang="en-US" dirty="0"/>
              <a:t>Pack (like Java Swing </a:t>
            </a:r>
            <a:r>
              <a:rPr lang="en-US" dirty="0" err="1"/>
              <a:t>FlowLayout</a:t>
            </a:r>
            <a:r>
              <a:rPr lang="en-US" dirty="0"/>
              <a:t>)</a:t>
            </a:r>
          </a:p>
          <a:p>
            <a:pPr lvl="1"/>
            <a:r>
              <a:rPr lang="en-US" b="0" i="0" dirty="0">
                <a:solidFill>
                  <a:srgbClr val="000000"/>
                </a:solidFill>
                <a:effectLst/>
                <a:latin typeface="Georgia" panose="02040502050405020303" pitchFamily="18" charset="0"/>
              </a:rPr>
              <a:t>Put a widget inside a frame (or any other container widget), and have it fill the entire frame</a:t>
            </a:r>
          </a:p>
          <a:p>
            <a:pPr lvl="1"/>
            <a:r>
              <a:rPr lang="en-US" b="0" i="0" dirty="0">
                <a:solidFill>
                  <a:srgbClr val="000000"/>
                </a:solidFill>
                <a:effectLst/>
                <a:latin typeface="Georgia" panose="02040502050405020303" pitchFamily="18" charset="0"/>
              </a:rPr>
              <a:t>Place a number of widgets </a:t>
            </a:r>
            <a:r>
              <a:rPr lang="en-US" b="1" i="0" dirty="0">
                <a:solidFill>
                  <a:srgbClr val="000000"/>
                </a:solidFill>
                <a:effectLst/>
                <a:latin typeface="Georgia" panose="02040502050405020303" pitchFamily="18" charset="0"/>
              </a:rPr>
              <a:t>on top of each other</a:t>
            </a:r>
            <a:endParaRPr lang="en-US" dirty="0">
              <a:solidFill>
                <a:srgbClr val="000000"/>
              </a:solidFill>
              <a:latin typeface="Georgia" panose="02040502050405020303" pitchFamily="18" charset="0"/>
            </a:endParaRPr>
          </a:p>
          <a:p>
            <a:pPr lvl="1"/>
            <a:r>
              <a:rPr lang="en-US" b="0" i="0" dirty="0">
                <a:solidFill>
                  <a:srgbClr val="000000"/>
                </a:solidFill>
                <a:effectLst/>
                <a:latin typeface="Georgia" panose="02040502050405020303" pitchFamily="18" charset="0"/>
              </a:rPr>
              <a:t>Place a number of widgets </a:t>
            </a:r>
            <a:r>
              <a:rPr lang="en-US" b="1" i="0" dirty="0">
                <a:solidFill>
                  <a:srgbClr val="000000"/>
                </a:solidFill>
                <a:effectLst/>
                <a:latin typeface="Georgia" panose="02040502050405020303" pitchFamily="18" charset="0"/>
              </a:rPr>
              <a:t>side by side</a:t>
            </a:r>
            <a:endParaRPr lang="en-US" dirty="0"/>
          </a:p>
          <a:p>
            <a:r>
              <a:rPr lang="en-US" dirty="0"/>
              <a:t>Grid (like Java Swing </a:t>
            </a:r>
            <a:r>
              <a:rPr lang="en-US" dirty="0" err="1"/>
              <a:t>GridLayout</a:t>
            </a:r>
            <a:r>
              <a:rPr lang="en-US" dirty="0"/>
              <a:t>)</a:t>
            </a:r>
          </a:p>
          <a:p>
            <a:pPr lvl="1"/>
            <a:r>
              <a:rPr lang="en-US" dirty="0"/>
              <a:t>Screen set up in a row/column grid</a:t>
            </a:r>
          </a:p>
          <a:p>
            <a:pPr lvl="1"/>
            <a:r>
              <a:rPr lang="en-US" dirty="0"/>
              <a:t>More Flexible</a:t>
            </a:r>
          </a:p>
          <a:p>
            <a:r>
              <a:rPr lang="en-US" dirty="0"/>
              <a:t>Place – Absolute</a:t>
            </a:r>
          </a:p>
          <a:p>
            <a:pPr lvl="1"/>
            <a:r>
              <a:rPr lang="fr-FR" dirty="0"/>
              <a:t>place(x=20, y=20)</a:t>
            </a:r>
            <a:endParaRPr lang="en-US" dirty="0"/>
          </a:p>
          <a:p>
            <a:pPr lvl="1"/>
            <a:r>
              <a:rPr lang="en-US" dirty="0"/>
              <a:t>Most flexible</a:t>
            </a:r>
          </a:p>
          <a:p>
            <a:r>
              <a:rPr lang="en-US" dirty="0"/>
              <a:t>You cannot mix layout managers</a:t>
            </a:r>
          </a:p>
          <a:p>
            <a:pPr lvl="1"/>
            <a:r>
              <a:rPr lang="en-US" dirty="0"/>
              <a:t>Exception – widgets inside a Frame or </a:t>
            </a:r>
            <a:r>
              <a:rPr lang="en-US" dirty="0" err="1"/>
              <a:t>LableFrame</a:t>
            </a:r>
            <a:endParaRPr lang="en-US" dirty="0"/>
          </a:p>
          <a:p>
            <a:endParaRPr lang="en-US" dirty="0"/>
          </a:p>
        </p:txBody>
      </p:sp>
    </p:spTree>
    <p:extLst>
      <p:ext uri="{BB962C8B-B14F-4D97-AF65-F5344CB8AC3E}">
        <p14:creationId xmlns:p14="http://schemas.microsoft.com/office/powerpoint/2010/main" val="40680943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D73CC-860D-46DD-8571-0E877376D402}"/>
              </a:ext>
            </a:extLst>
          </p:cNvPr>
          <p:cNvSpPr>
            <a:spLocks noGrp="1"/>
          </p:cNvSpPr>
          <p:nvPr>
            <p:ph type="title"/>
          </p:nvPr>
        </p:nvSpPr>
        <p:spPr/>
        <p:txBody>
          <a:bodyPr/>
          <a:lstStyle/>
          <a:p>
            <a:pPr algn="ctr"/>
            <a:r>
              <a:rPr lang="en-US" dirty="0"/>
              <a:t>Placing widgets on the Screen</a:t>
            </a:r>
          </a:p>
        </p:txBody>
      </p:sp>
      <p:sp>
        <p:nvSpPr>
          <p:cNvPr id="3" name="Content Placeholder 2">
            <a:extLst>
              <a:ext uri="{FF2B5EF4-FFF2-40B4-BE49-F238E27FC236}">
                <a16:creationId xmlns:a16="http://schemas.microsoft.com/office/drawing/2014/main" id="{4DA56F50-0925-4501-85E5-94BB316394E8}"/>
              </a:ext>
            </a:extLst>
          </p:cNvPr>
          <p:cNvSpPr>
            <a:spLocks noGrp="1"/>
          </p:cNvSpPr>
          <p:nvPr>
            <p:ph idx="1"/>
          </p:nvPr>
        </p:nvSpPr>
        <p:spPr/>
        <p:txBody>
          <a:bodyPr/>
          <a:lstStyle/>
          <a:p>
            <a:r>
              <a:rPr lang="en-US" dirty="0"/>
              <a:t>Define the widgets and its attributes first</a:t>
            </a:r>
          </a:p>
          <a:p>
            <a:pPr lvl="1"/>
            <a:r>
              <a:rPr lang="en-US" dirty="0"/>
              <a:t>Defines it in memory</a:t>
            </a:r>
          </a:p>
          <a:p>
            <a:pPr lvl="1"/>
            <a:endParaRPr lang="en-US" dirty="0"/>
          </a:p>
          <a:p>
            <a:r>
              <a:rPr lang="en-US" dirty="0"/>
              <a:t>Attach it to a layout manager</a:t>
            </a:r>
          </a:p>
          <a:p>
            <a:pPr lvl="1"/>
            <a:r>
              <a:rPr lang="en-US" dirty="0"/>
              <a:t>Places it on the screen</a:t>
            </a:r>
          </a:p>
        </p:txBody>
      </p:sp>
      <p:pic>
        <p:nvPicPr>
          <p:cNvPr id="5" name="Picture 4">
            <a:extLst>
              <a:ext uri="{FF2B5EF4-FFF2-40B4-BE49-F238E27FC236}">
                <a16:creationId xmlns:a16="http://schemas.microsoft.com/office/drawing/2014/main" id="{2551B9A7-A611-4156-BD1B-5E59025AD812}"/>
              </a:ext>
            </a:extLst>
          </p:cNvPr>
          <p:cNvPicPr>
            <a:picLocks noChangeAspect="1"/>
          </p:cNvPicPr>
          <p:nvPr/>
        </p:nvPicPr>
        <p:blipFill>
          <a:blip r:embed="rId2"/>
          <a:stretch>
            <a:fillRect/>
          </a:stretch>
        </p:blipFill>
        <p:spPr>
          <a:xfrm>
            <a:off x="6538816" y="3060700"/>
            <a:ext cx="4152900" cy="1123950"/>
          </a:xfrm>
          <a:prstGeom prst="rect">
            <a:avLst/>
          </a:prstGeom>
        </p:spPr>
      </p:pic>
    </p:spTree>
    <p:extLst>
      <p:ext uri="{BB962C8B-B14F-4D97-AF65-F5344CB8AC3E}">
        <p14:creationId xmlns:p14="http://schemas.microsoft.com/office/powerpoint/2010/main" val="21403861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EB9C9-D125-4A6D-A3E5-64AAAEC3FBAD}"/>
              </a:ext>
            </a:extLst>
          </p:cNvPr>
          <p:cNvSpPr>
            <a:spLocks noGrp="1"/>
          </p:cNvSpPr>
          <p:nvPr>
            <p:ph type="title"/>
          </p:nvPr>
        </p:nvSpPr>
        <p:spPr/>
        <p:txBody>
          <a:bodyPr/>
          <a:lstStyle/>
          <a:p>
            <a:pPr algn="ctr"/>
            <a:r>
              <a:rPr lang="en-US" dirty="0"/>
              <a:t>Hello  World</a:t>
            </a:r>
            <a:br>
              <a:rPr lang="en-US" dirty="0"/>
            </a:br>
            <a:r>
              <a:rPr lang="en-US" sz="2000" i="1" dirty="0"/>
              <a:t>pack()</a:t>
            </a:r>
          </a:p>
        </p:txBody>
      </p:sp>
      <p:pic>
        <p:nvPicPr>
          <p:cNvPr id="4" name="Picture 3">
            <a:extLst>
              <a:ext uri="{FF2B5EF4-FFF2-40B4-BE49-F238E27FC236}">
                <a16:creationId xmlns:a16="http://schemas.microsoft.com/office/drawing/2014/main" id="{F53C4C6E-BC12-4AAE-AEB5-CB36D6CD7BAA}"/>
              </a:ext>
            </a:extLst>
          </p:cNvPr>
          <p:cNvPicPr>
            <a:picLocks noChangeAspect="1"/>
          </p:cNvPicPr>
          <p:nvPr/>
        </p:nvPicPr>
        <p:blipFill>
          <a:blip r:embed="rId2"/>
          <a:stretch>
            <a:fillRect/>
          </a:stretch>
        </p:blipFill>
        <p:spPr>
          <a:xfrm>
            <a:off x="668157" y="3055182"/>
            <a:ext cx="3371850" cy="2562225"/>
          </a:xfrm>
          <a:prstGeom prst="rect">
            <a:avLst/>
          </a:prstGeom>
        </p:spPr>
      </p:pic>
      <p:pic>
        <p:nvPicPr>
          <p:cNvPr id="8" name="Picture 7">
            <a:extLst>
              <a:ext uri="{FF2B5EF4-FFF2-40B4-BE49-F238E27FC236}">
                <a16:creationId xmlns:a16="http://schemas.microsoft.com/office/drawing/2014/main" id="{5F7C4FE3-919A-402B-A6AE-2B414566B7F4}"/>
              </a:ext>
            </a:extLst>
          </p:cNvPr>
          <p:cNvPicPr>
            <a:picLocks noChangeAspect="1"/>
          </p:cNvPicPr>
          <p:nvPr/>
        </p:nvPicPr>
        <p:blipFill>
          <a:blip r:embed="rId3"/>
          <a:stretch>
            <a:fillRect/>
          </a:stretch>
        </p:blipFill>
        <p:spPr>
          <a:xfrm>
            <a:off x="4147646" y="3036132"/>
            <a:ext cx="4010025" cy="2581275"/>
          </a:xfrm>
          <a:prstGeom prst="rect">
            <a:avLst/>
          </a:prstGeom>
        </p:spPr>
      </p:pic>
      <p:pic>
        <p:nvPicPr>
          <p:cNvPr id="10" name="Picture 9">
            <a:extLst>
              <a:ext uri="{FF2B5EF4-FFF2-40B4-BE49-F238E27FC236}">
                <a16:creationId xmlns:a16="http://schemas.microsoft.com/office/drawing/2014/main" id="{1EFC88DA-1885-4A7F-B5D6-C2CB7551FE11}"/>
              </a:ext>
            </a:extLst>
          </p:cNvPr>
          <p:cNvPicPr>
            <a:picLocks noChangeAspect="1"/>
          </p:cNvPicPr>
          <p:nvPr/>
        </p:nvPicPr>
        <p:blipFill>
          <a:blip r:embed="rId4"/>
          <a:stretch>
            <a:fillRect/>
          </a:stretch>
        </p:blipFill>
        <p:spPr>
          <a:xfrm>
            <a:off x="8457289" y="2867076"/>
            <a:ext cx="3066554" cy="2243522"/>
          </a:xfrm>
          <a:prstGeom prst="rect">
            <a:avLst/>
          </a:prstGeom>
        </p:spPr>
      </p:pic>
    </p:spTree>
    <p:extLst>
      <p:ext uri="{BB962C8B-B14F-4D97-AF65-F5344CB8AC3E}">
        <p14:creationId xmlns:p14="http://schemas.microsoft.com/office/powerpoint/2010/main" val="42602371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EB9C9-D125-4A6D-A3E5-64AAAEC3FBAD}"/>
              </a:ext>
            </a:extLst>
          </p:cNvPr>
          <p:cNvSpPr>
            <a:spLocks noGrp="1"/>
          </p:cNvSpPr>
          <p:nvPr>
            <p:ph type="title"/>
          </p:nvPr>
        </p:nvSpPr>
        <p:spPr/>
        <p:txBody>
          <a:bodyPr/>
          <a:lstStyle/>
          <a:p>
            <a:pPr algn="ctr"/>
            <a:r>
              <a:rPr lang="en-US" dirty="0"/>
              <a:t>Hello  World</a:t>
            </a:r>
            <a:br>
              <a:rPr lang="en-US" dirty="0"/>
            </a:br>
            <a:r>
              <a:rPr lang="en-US" sz="2000" i="1" dirty="0"/>
              <a:t>pack() Attributes</a:t>
            </a:r>
          </a:p>
        </p:txBody>
      </p:sp>
      <p:pic>
        <p:nvPicPr>
          <p:cNvPr id="4" name="Picture 3">
            <a:extLst>
              <a:ext uri="{FF2B5EF4-FFF2-40B4-BE49-F238E27FC236}">
                <a16:creationId xmlns:a16="http://schemas.microsoft.com/office/drawing/2014/main" id="{31540C13-4317-4524-AC21-F68913D2C65C}"/>
              </a:ext>
            </a:extLst>
          </p:cNvPr>
          <p:cNvPicPr>
            <a:picLocks noChangeAspect="1"/>
          </p:cNvPicPr>
          <p:nvPr/>
        </p:nvPicPr>
        <p:blipFill>
          <a:blip r:embed="rId2"/>
          <a:stretch>
            <a:fillRect/>
          </a:stretch>
        </p:blipFill>
        <p:spPr>
          <a:xfrm>
            <a:off x="1952139" y="2940017"/>
            <a:ext cx="3305175" cy="2657475"/>
          </a:xfrm>
          <a:prstGeom prst="rect">
            <a:avLst/>
          </a:prstGeom>
        </p:spPr>
      </p:pic>
      <p:pic>
        <p:nvPicPr>
          <p:cNvPr id="6" name="Picture 5">
            <a:extLst>
              <a:ext uri="{FF2B5EF4-FFF2-40B4-BE49-F238E27FC236}">
                <a16:creationId xmlns:a16="http://schemas.microsoft.com/office/drawing/2014/main" id="{90F2CD44-D99B-4082-95C8-399ADFFD1BD4}"/>
              </a:ext>
            </a:extLst>
          </p:cNvPr>
          <p:cNvPicPr>
            <a:picLocks noChangeAspect="1"/>
          </p:cNvPicPr>
          <p:nvPr/>
        </p:nvPicPr>
        <p:blipFill>
          <a:blip r:embed="rId3"/>
          <a:stretch>
            <a:fillRect/>
          </a:stretch>
        </p:blipFill>
        <p:spPr>
          <a:xfrm>
            <a:off x="6581192" y="2940017"/>
            <a:ext cx="2936033" cy="2471284"/>
          </a:xfrm>
          <a:prstGeom prst="rect">
            <a:avLst/>
          </a:prstGeom>
        </p:spPr>
      </p:pic>
    </p:spTree>
    <p:extLst>
      <p:ext uri="{BB962C8B-B14F-4D97-AF65-F5344CB8AC3E}">
        <p14:creationId xmlns:p14="http://schemas.microsoft.com/office/powerpoint/2010/main" val="14155386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EB9C9-D125-4A6D-A3E5-64AAAEC3FBAD}"/>
              </a:ext>
            </a:extLst>
          </p:cNvPr>
          <p:cNvSpPr>
            <a:spLocks noGrp="1"/>
          </p:cNvSpPr>
          <p:nvPr>
            <p:ph type="title"/>
          </p:nvPr>
        </p:nvSpPr>
        <p:spPr/>
        <p:txBody>
          <a:bodyPr/>
          <a:lstStyle/>
          <a:p>
            <a:pPr algn="ctr"/>
            <a:r>
              <a:rPr lang="en-US" dirty="0"/>
              <a:t>Hello  World</a:t>
            </a:r>
            <a:br>
              <a:rPr lang="en-US" dirty="0"/>
            </a:br>
            <a:r>
              <a:rPr lang="en-US" sz="2000" i="1" dirty="0"/>
              <a:t>grid()</a:t>
            </a:r>
          </a:p>
        </p:txBody>
      </p:sp>
      <p:pic>
        <p:nvPicPr>
          <p:cNvPr id="16" name="Picture 15">
            <a:extLst>
              <a:ext uri="{FF2B5EF4-FFF2-40B4-BE49-F238E27FC236}">
                <a16:creationId xmlns:a16="http://schemas.microsoft.com/office/drawing/2014/main" id="{FB5F8A68-145C-4AF8-8484-4D13FDD1CCCA}"/>
              </a:ext>
            </a:extLst>
          </p:cNvPr>
          <p:cNvPicPr>
            <a:picLocks noChangeAspect="1"/>
          </p:cNvPicPr>
          <p:nvPr/>
        </p:nvPicPr>
        <p:blipFill>
          <a:blip r:embed="rId2"/>
          <a:stretch>
            <a:fillRect/>
          </a:stretch>
        </p:blipFill>
        <p:spPr>
          <a:xfrm>
            <a:off x="8873219" y="2544137"/>
            <a:ext cx="3067050" cy="2238375"/>
          </a:xfrm>
          <a:prstGeom prst="rect">
            <a:avLst/>
          </a:prstGeom>
        </p:spPr>
      </p:pic>
      <p:pic>
        <p:nvPicPr>
          <p:cNvPr id="18" name="Picture 17">
            <a:extLst>
              <a:ext uri="{FF2B5EF4-FFF2-40B4-BE49-F238E27FC236}">
                <a16:creationId xmlns:a16="http://schemas.microsoft.com/office/drawing/2014/main" id="{22E8F7E0-3676-494E-B5F1-B7243DBD1B34}"/>
              </a:ext>
            </a:extLst>
          </p:cNvPr>
          <p:cNvPicPr>
            <a:picLocks noChangeAspect="1"/>
          </p:cNvPicPr>
          <p:nvPr/>
        </p:nvPicPr>
        <p:blipFill>
          <a:blip r:embed="rId3"/>
          <a:stretch>
            <a:fillRect/>
          </a:stretch>
        </p:blipFill>
        <p:spPr>
          <a:xfrm>
            <a:off x="666117" y="2476684"/>
            <a:ext cx="3343275" cy="2752725"/>
          </a:xfrm>
          <a:prstGeom prst="rect">
            <a:avLst/>
          </a:prstGeom>
        </p:spPr>
      </p:pic>
      <p:pic>
        <p:nvPicPr>
          <p:cNvPr id="22" name="Picture 21">
            <a:extLst>
              <a:ext uri="{FF2B5EF4-FFF2-40B4-BE49-F238E27FC236}">
                <a16:creationId xmlns:a16="http://schemas.microsoft.com/office/drawing/2014/main" id="{AF0F218F-D8C7-4693-B48C-6871DE23B831}"/>
              </a:ext>
            </a:extLst>
          </p:cNvPr>
          <p:cNvPicPr>
            <a:picLocks noChangeAspect="1"/>
          </p:cNvPicPr>
          <p:nvPr/>
        </p:nvPicPr>
        <p:blipFill>
          <a:blip r:embed="rId4"/>
          <a:stretch>
            <a:fillRect/>
          </a:stretch>
        </p:blipFill>
        <p:spPr>
          <a:xfrm>
            <a:off x="3977369" y="2476684"/>
            <a:ext cx="4895850" cy="2695575"/>
          </a:xfrm>
          <a:prstGeom prst="rect">
            <a:avLst/>
          </a:prstGeom>
        </p:spPr>
      </p:pic>
    </p:spTree>
    <p:extLst>
      <p:ext uri="{BB962C8B-B14F-4D97-AF65-F5344CB8AC3E}">
        <p14:creationId xmlns:p14="http://schemas.microsoft.com/office/powerpoint/2010/main" val="8431923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EB9C9-D125-4A6D-A3E5-64AAAEC3FBAD}"/>
              </a:ext>
            </a:extLst>
          </p:cNvPr>
          <p:cNvSpPr>
            <a:spLocks noGrp="1"/>
          </p:cNvSpPr>
          <p:nvPr>
            <p:ph type="title"/>
          </p:nvPr>
        </p:nvSpPr>
        <p:spPr/>
        <p:txBody>
          <a:bodyPr/>
          <a:lstStyle/>
          <a:p>
            <a:pPr algn="ctr"/>
            <a:r>
              <a:rPr lang="en-US" dirty="0"/>
              <a:t>Hello  World</a:t>
            </a:r>
            <a:br>
              <a:rPr lang="en-US" dirty="0"/>
            </a:br>
            <a:r>
              <a:rPr lang="en-US" sz="2000" i="1" dirty="0"/>
              <a:t>grid()</a:t>
            </a:r>
          </a:p>
        </p:txBody>
      </p:sp>
      <p:pic>
        <p:nvPicPr>
          <p:cNvPr id="5" name="Picture 4">
            <a:extLst>
              <a:ext uri="{FF2B5EF4-FFF2-40B4-BE49-F238E27FC236}">
                <a16:creationId xmlns:a16="http://schemas.microsoft.com/office/drawing/2014/main" id="{244DBC9A-C05E-40DA-92D7-51D4C5371AFD}"/>
              </a:ext>
            </a:extLst>
          </p:cNvPr>
          <p:cNvPicPr>
            <a:picLocks noChangeAspect="1"/>
          </p:cNvPicPr>
          <p:nvPr/>
        </p:nvPicPr>
        <p:blipFill>
          <a:blip r:embed="rId2"/>
          <a:stretch>
            <a:fillRect/>
          </a:stretch>
        </p:blipFill>
        <p:spPr>
          <a:xfrm>
            <a:off x="3755839" y="2667188"/>
            <a:ext cx="5127180" cy="2493480"/>
          </a:xfrm>
          <a:prstGeom prst="rect">
            <a:avLst/>
          </a:prstGeom>
        </p:spPr>
      </p:pic>
      <p:pic>
        <p:nvPicPr>
          <p:cNvPr id="8" name="Picture 7">
            <a:extLst>
              <a:ext uri="{FF2B5EF4-FFF2-40B4-BE49-F238E27FC236}">
                <a16:creationId xmlns:a16="http://schemas.microsoft.com/office/drawing/2014/main" id="{DBB1AE47-549C-4711-ACCE-5D8A941CBD8D}"/>
              </a:ext>
            </a:extLst>
          </p:cNvPr>
          <p:cNvPicPr>
            <a:picLocks noChangeAspect="1"/>
          </p:cNvPicPr>
          <p:nvPr/>
        </p:nvPicPr>
        <p:blipFill>
          <a:blip r:embed="rId3"/>
          <a:stretch>
            <a:fillRect/>
          </a:stretch>
        </p:blipFill>
        <p:spPr>
          <a:xfrm>
            <a:off x="268490" y="2524312"/>
            <a:ext cx="3333750" cy="2847975"/>
          </a:xfrm>
          <a:prstGeom prst="rect">
            <a:avLst/>
          </a:prstGeom>
        </p:spPr>
      </p:pic>
      <p:pic>
        <p:nvPicPr>
          <p:cNvPr id="10" name="Picture 9">
            <a:extLst>
              <a:ext uri="{FF2B5EF4-FFF2-40B4-BE49-F238E27FC236}">
                <a16:creationId xmlns:a16="http://schemas.microsoft.com/office/drawing/2014/main" id="{57379A4F-4D50-4746-B8E8-1C8BB3DFAE4C}"/>
              </a:ext>
            </a:extLst>
          </p:cNvPr>
          <p:cNvPicPr>
            <a:picLocks noChangeAspect="1"/>
          </p:cNvPicPr>
          <p:nvPr/>
        </p:nvPicPr>
        <p:blipFill>
          <a:blip r:embed="rId4"/>
          <a:stretch>
            <a:fillRect/>
          </a:stretch>
        </p:blipFill>
        <p:spPr>
          <a:xfrm>
            <a:off x="9124950" y="2557351"/>
            <a:ext cx="3067050" cy="2238375"/>
          </a:xfrm>
          <a:prstGeom prst="rect">
            <a:avLst/>
          </a:prstGeom>
        </p:spPr>
      </p:pic>
    </p:spTree>
    <p:extLst>
      <p:ext uri="{BB962C8B-B14F-4D97-AF65-F5344CB8AC3E}">
        <p14:creationId xmlns:p14="http://schemas.microsoft.com/office/powerpoint/2010/main" val="15003325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5A6AD-F662-4CD4-A5C6-3322DB40EA25}"/>
              </a:ext>
            </a:extLst>
          </p:cNvPr>
          <p:cNvSpPr>
            <a:spLocks noGrp="1"/>
          </p:cNvSpPr>
          <p:nvPr>
            <p:ph type="title"/>
          </p:nvPr>
        </p:nvSpPr>
        <p:spPr/>
        <p:txBody>
          <a:bodyPr/>
          <a:lstStyle/>
          <a:p>
            <a:pPr algn="ctr"/>
            <a:r>
              <a:rPr lang="en-US" dirty="0"/>
              <a:t>Pack Attributes</a:t>
            </a:r>
          </a:p>
        </p:txBody>
      </p:sp>
      <p:pic>
        <p:nvPicPr>
          <p:cNvPr id="4" name="Picture 3">
            <a:extLst>
              <a:ext uri="{FF2B5EF4-FFF2-40B4-BE49-F238E27FC236}">
                <a16:creationId xmlns:a16="http://schemas.microsoft.com/office/drawing/2014/main" id="{70456AD8-BC5D-459C-9664-9680A49217AD}"/>
              </a:ext>
            </a:extLst>
          </p:cNvPr>
          <p:cNvPicPr>
            <a:picLocks noChangeAspect="1"/>
          </p:cNvPicPr>
          <p:nvPr/>
        </p:nvPicPr>
        <p:blipFill>
          <a:blip r:embed="rId2"/>
          <a:stretch>
            <a:fillRect/>
          </a:stretch>
        </p:blipFill>
        <p:spPr>
          <a:xfrm>
            <a:off x="3027134" y="2696475"/>
            <a:ext cx="6781800" cy="3048000"/>
          </a:xfrm>
          <a:prstGeom prst="rect">
            <a:avLst/>
          </a:prstGeom>
        </p:spPr>
      </p:pic>
      <p:sp>
        <p:nvSpPr>
          <p:cNvPr id="5" name="TextBox 4">
            <a:extLst>
              <a:ext uri="{FF2B5EF4-FFF2-40B4-BE49-F238E27FC236}">
                <a16:creationId xmlns:a16="http://schemas.microsoft.com/office/drawing/2014/main" id="{16101111-3D16-4EBC-A186-9D8BC76C4CC5}"/>
              </a:ext>
            </a:extLst>
          </p:cNvPr>
          <p:cNvSpPr txBox="1"/>
          <p:nvPr/>
        </p:nvSpPr>
        <p:spPr>
          <a:xfrm>
            <a:off x="3013788" y="6176865"/>
            <a:ext cx="4749281" cy="246221"/>
          </a:xfrm>
          <a:prstGeom prst="rect">
            <a:avLst/>
          </a:prstGeom>
          <a:noFill/>
        </p:spPr>
        <p:txBody>
          <a:bodyPr wrap="square" rtlCol="0">
            <a:spAutoFit/>
          </a:bodyPr>
          <a:lstStyle/>
          <a:p>
            <a:r>
              <a:rPr lang="en-US" sz="1000" dirty="0"/>
              <a:t>https://www.tutorialspoint.com/python/tk_pack.htm</a:t>
            </a:r>
          </a:p>
        </p:txBody>
      </p:sp>
    </p:spTree>
    <p:extLst>
      <p:ext uri="{BB962C8B-B14F-4D97-AF65-F5344CB8AC3E}">
        <p14:creationId xmlns:p14="http://schemas.microsoft.com/office/powerpoint/2010/main" val="26664377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56C1737-7B16-4179-95DF-CD882AFB7F9B}"/>
              </a:ext>
            </a:extLst>
          </p:cNvPr>
          <p:cNvSpPr>
            <a:spLocks noGrp="1"/>
          </p:cNvSpPr>
          <p:nvPr>
            <p:ph type="title"/>
          </p:nvPr>
        </p:nvSpPr>
        <p:spPr/>
        <p:txBody>
          <a:bodyPr/>
          <a:lstStyle/>
          <a:p>
            <a:pPr algn="ctr"/>
            <a:r>
              <a:rPr lang="en-US" dirty="0"/>
              <a:t>Grid Attributes</a:t>
            </a:r>
          </a:p>
        </p:txBody>
      </p:sp>
      <p:sp>
        <p:nvSpPr>
          <p:cNvPr id="6" name="TextBox 5">
            <a:extLst>
              <a:ext uri="{FF2B5EF4-FFF2-40B4-BE49-F238E27FC236}">
                <a16:creationId xmlns:a16="http://schemas.microsoft.com/office/drawing/2014/main" id="{20940C44-29A5-45E1-8935-EE7134394C6E}"/>
              </a:ext>
            </a:extLst>
          </p:cNvPr>
          <p:cNvSpPr txBox="1"/>
          <p:nvPr/>
        </p:nvSpPr>
        <p:spPr>
          <a:xfrm>
            <a:off x="2788719" y="2667160"/>
            <a:ext cx="6097554" cy="3816429"/>
          </a:xfrm>
          <a:prstGeom prst="rect">
            <a:avLst/>
          </a:prstGeom>
          <a:noFill/>
        </p:spPr>
        <p:txBody>
          <a:bodyPr wrap="square">
            <a:spAutoFit/>
          </a:bodyPr>
          <a:lstStyle/>
          <a:p>
            <a:r>
              <a:rPr lang="en-US" sz="1100" dirty="0"/>
              <a:t>Syntax</a:t>
            </a:r>
          </a:p>
          <a:p>
            <a:r>
              <a:rPr lang="en-US" sz="1100" dirty="0" err="1"/>
              <a:t>widget.grid</a:t>
            </a:r>
            <a:r>
              <a:rPr lang="en-US" sz="1100" dirty="0"/>
              <a:t>( </a:t>
            </a:r>
            <a:r>
              <a:rPr lang="en-US" sz="1100" dirty="0" err="1"/>
              <a:t>grid_options</a:t>
            </a:r>
            <a:r>
              <a:rPr lang="en-US" sz="1100" dirty="0"/>
              <a:t> )</a:t>
            </a:r>
          </a:p>
          <a:p>
            <a:r>
              <a:rPr lang="en-US" sz="1100" dirty="0"/>
              <a:t>Here is the list of possible options −</a:t>
            </a:r>
          </a:p>
          <a:p>
            <a:endParaRPr lang="en-US" sz="1100" dirty="0"/>
          </a:p>
          <a:p>
            <a:r>
              <a:rPr lang="en-US" sz="1100" dirty="0"/>
              <a:t>column − The column to put widget in; default 0 (leftmost column).</a:t>
            </a:r>
          </a:p>
          <a:p>
            <a:endParaRPr lang="en-US" sz="1100" dirty="0"/>
          </a:p>
          <a:p>
            <a:r>
              <a:rPr lang="en-US" sz="1100" dirty="0" err="1"/>
              <a:t>columnspan</a:t>
            </a:r>
            <a:r>
              <a:rPr lang="en-US" sz="1100" dirty="0"/>
              <a:t> − How many columns </a:t>
            </a:r>
            <a:r>
              <a:rPr lang="en-US" sz="1100" dirty="0" err="1"/>
              <a:t>widgetoccupies</a:t>
            </a:r>
            <a:r>
              <a:rPr lang="en-US" sz="1100" dirty="0"/>
              <a:t>; default 1.</a:t>
            </a:r>
          </a:p>
          <a:p>
            <a:endParaRPr lang="en-US" sz="1100" dirty="0"/>
          </a:p>
          <a:p>
            <a:r>
              <a:rPr lang="en-US" sz="1100" dirty="0" err="1"/>
              <a:t>ipadx</a:t>
            </a:r>
            <a:r>
              <a:rPr lang="en-US" sz="1100" dirty="0"/>
              <a:t>, </a:t>
            </a:r>
            <a:r>
              <a:rPr lang="en-US" sz="1100" dirty="0" err="1"/>
              <a:t>ipady</a:t>
            </a:r>
            <a:r>
              <a:rPr lang="en-US" sz="1100" dirty="0"/>
              <a:t> − How many pixels to pad widget, horizontally and vertically, inside widget's borders.</a:t>
            </a:r>
          </a:p>
          <a:p>
            <a:endParaRPr lang="en-US" sz="1100" dirty="0"/>
          </a:p>
          <a:p>
            <a:r>
              <a:rPr lang="en-US" sz="1100" dirty="0" err="1"/>
              <a:t>padx</a:t>
            </a:r>
            <a:r>
              <a:rPr lang="en-US" sz="1100" dirty="0"/>
              <a:t>, </a:t>
            </a:r>
            <a:r>
              <a:rPr lang="en-US" sz="1100" dirty="0" err="1"/>
              <a:t>pady</a:t>
            </a:r>
            <a:r>
              <a:rPr lang="en-US" sz="1100" dirty="0"/>
              <a:t> − How many pixels to pad widget, horizontally and vertically, outside v's borders.</a:t>
            </a:r>
          </a:p>
          <a:p>
            <a:endParaRPr lang="en-US" sz="1100" dirty="0"/>
          </a:p>
          <a:p>
            <a:r>
              <a:rPr lang="en-US" sz="1100" dirty="0"/>
              <a:t>row − The row to put widget in; default the first row that is still empty.</a:t>
            </a:r>
          </a:p>
          <a:p>
            <a:endParaRPr lang="en-US" sz="1100" dirty="0"/>
          </a:p>
          <a:p>
            <a:r>
              <a:rPr lang="en-US" sz="1100" dirty="0" err="1"/>
              <a:t>rowspan</a:t>
            </a:r>
            <a:r>
              <a:rPr lang="en-US" sz="1100" dirty="0"/>
              <a:t> − How many </a:t>
            </a:r>
            <a:r>
              <a:rPr lang="en-US" sz="1100" dirty="0" err="1"/>
              <a:t>rowswidget</a:t>
            </a:r>
            <a:r>
              <a:rPr lang="en-US" sz="1100" dirty="0"/>
              <a:t> occupies; default 1.</a:t>
            </a:r>
          </a:p>
          <a:p>
            <a:endParaRPr lang="en-US" sz="1100" dirty="0"/>
          </a:p>
          <a:p>
            <a:r>
              <a:rPr lang="en-US" sz="1100" dirty="0"/>
              <a:t>sticky − What to do if the cell is larger than widget. By default, with sticky='', widget is centered in its cell. sticky may be the string concatenation of zero or more of N, E, S, W, NE, NW, SE, and SW, compass directions indicating the sides and corners of the cell to which widget sticks.</a:t>
            </a:r>
          </a:p>
        </p:txBody>
      </p:sp>
    </p:spTree>
    <p:extLst>
      <p:ext uri="{BB962C8B-B14F-4D97-AF65-F5344CB8AC3E}">
        <p14:creationId xmlns:p14="http://schemas.microsoft.com/office/powerpoint/2010/main" val="3815207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095F5-8F8D-453C-ACC7-B5BFC03D85C3}"/>
              </a:ext>
            </a:extLst>
          </p:cNvPr>
          <p:cNvSpPr>
            <a:spLocks noGrp="1"/>
          </p:cNvSpPr>
          <p:nvPr>
            <p:ph type="title"/>
          </p:nvPr>
        </p:nvSpPr>
        <p:spPr/>
        <p:txBody>
          <a:bodyPr/>
          <a:lstStyle/>
          <a:p>
            <a:pPr algn="ctr"/>
            <a:r>
              <a:rPr lang="en-US" dirty="0"/>
              <a:t>Two Classes of widgets</a:t>
            </a:r>
          </a:p>
        </p:txBody>
      </p:sp>
      <p:sp>
        <p:nvSpPr>
          <p:cNvPr id="3" name="Content Placeholder 2">
            <a:extLst>
              <a:ext uri="{FF2B5EF4-FFF2-40B4-BE49-F238E27FC236}">
                <a16:creationId xmlns:a16="http://schemas.microsoft.com/office/drawing/2014/main" id="{4E062614-BBEE-4BC3-A223-8DDDC5F217CF}"/>
              </a:ext>
            </a:extLst>
          </p:cNvPr>
          <p:cNvSpPr>
            <a:spLocks noGrp="1"/>
          </p:cNvSpPr>
          <p:nvPr>
            <p:ph idx="1"/>
          </p:nvPr>
        </p:nvSpPr>
        <p:spPr/>
        <p:txBody>
          <a:bodyPr/>
          <a:lstStyle/>
          <a:p>
            <a:r>
              <a:rPr lang="en-US" dirty="0"/>
              <a:t>Classic</a:t>
            </a:r>
          </a:p>
          <a:p>
            <a:r>
              <a:rPr lang="en-US" dirty="0" err="1"/>
              <a:t>Tkk</a:t>
            </a:r>
            <a:r>
              <a:rPr lang="en-US" dirty="0"/>
              <a:t> </a:t>
            </a:r>
          </a:p>
          <a:p>
            <a:pPr lvl="1"/>
            <a:r>
              <a:rPr lang="en-US" dirty="0"/>
              <a:t>Updated widgets</a:t>
            </a:r>
          </a:p>
          <a:p>
            <a:pPr lvl="1"/>
            <a:r>
              <a:rPr lang="en-US" dirty="0"/>
              <a:t>New widgets – Trees, </a:t>
            </a:r>
            <a:r>
              <a:rPr lang="en-US" dirty="0" err="1"/>
              <a:t>ComboBoxes</a:t>
            </a:r>
            <a:r>
              <a:rPr lang="en-US" dirty="0"/>
              <a:t>, Tabbed Notebooks, and more…</a:t>
            </a:r>
          </a:p>
          <a:p>
            <a:pPr lvl="2"/>
            <a:r>
              <a:rPr lang="en-US" dirty="0"/>
              <a:t>from </a:t>
            </a:r>
            <a:r>
              <a:rPr lang="en-US" dirty="0" err="1"/>
              <a:t>tkinter</a:t>
            </a:r>
            <a:r>
              <a:rPr lang="en-US" dirty="0"/>
              <a:t> import *</a:t>
            </a:r>
          </a:p>
          <a:p>
            <a:pPr lvl="2"/>
            <a:r>
              <a:rPr lang="en-US" dirty="0"/>
              <a:t>from </a:t>
            </a:r>
            <a:r>
              <a:rPr lang="en-US" dirty="0" err="1"/>
              <a:t>tkinter.tkk</a:t>
            </a:r>
            <a:r>
              <a:rPr lang="en-US" dirty="0"/>
              <a:t> import *</a:t>
            </a:r>
          </a:p>
        </p:txBody>
      </p:sp>
    </p:spTree>
    <p:extLst>
      <p:ext uri="{BB962C8B-B14F-4D97-AF65-F5344CB8AC3E}">
        <p14:creationId xmlns:p14="http://schemas.microsoft.com/office/powerpoint/2010/main" val="30080050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8E914-C906-4740-BA73-C51A0C1A944B}"/>
              </a:ext>
            </a:extLst>
          </p:cNvPr>
          <p:cNvSpPr>
            <a:spLocks noGrp="1"/>
          </p:cNvSpPr>
          <p:nvPr>
            <p:ph type="title"/>
          </p:nvPr>
        </p:nvSpPr>
        <p:spPr/>
        <p:txBody>
          <a:bodyPr/>
          <a:lstStyle/>
          <a:p>
            <a:pPr algn="ctr"/>
            <a:r>
              <a:rPr lang="en-US" dirty="0"/>
              <a:t>The Widgets</a:t>
            </a:r>
          </a:p>
        </p:txBody>
      </p:sp>
      <p:pic>
        <p:nvPicPr>
          <p:cNvPr id="8" name="Picture 7">
            <a:extLst>
              <a:ext uri="{FF2B5EF4-FFF2-40B4-BE49-F238E27FC236}">
                <a16:creationId xmlns:a16="http://schemas.microsoft.com/office/drawing/2014/main" id="{F52B1070-9D63-4B0B-AA88-A73F8110411A}"/>
              </a:ext>
            </a:extLst>
          </p:cNvPr>
          <p:cNvPicPr>
            <a:picLocks noChangeAspect="1"/>
          </p:cNvPicPr>
          <p:nvPr/>
        </p:nvPicPr>
        <p:blipFill>
          <a:blip r:embed="rId2"/>
          <a:stretch>
            <a:fillRect/>
          </a:stretch>
        </p:blipFill>
        <p:spPr>
          <a:xfrm>
            <a:off x="3397121" y="2495355"/>
            <a:ext cx="5009761" cy="4189197"/>
          </a:xfrm>
          <a:prstGeom prst="rect">
            <a:avLst/>
          </a:prstGeom>
        </p:spPr>
      </p:pic>
    </p:spTree>
    <p:extLst>
      <p:ext uri="{BB962C8B-B14F-4D97-AF65-F5344CB8AC3E}">
        <p14:creationId xmlns:p14="http://schemas.microsoft.com/office/powerpoint/2010/main" val="20012461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62246-B4DD-4D59-85C9-E59ECEC0341F}"/>
              </a:ext>
            </a:extLst>
          </p:cNvPr>
          <p:cNvSpPr>
            <a:spLocks noGrp="1"/>
          </p:cNvSpPr>
          <p:nvPr>
            <p:ph type="title"/>
          </p:nvPr>
        </p:nvSpPr>
        <p:spPr/>
        <p:txBody>
          <a:bodyPr/>
          <a:lstStyle/>
          <a:p>
            <a:pPr algn="ctr"/>
            <a:r>
              <a:rPr lang="en-US" dirty="0"/>
              <a:t>Disclaimer</a:t>
            </a:r>
          </a:p>
        </p:txBody>
      </p:sp>
      <p:sp>
        <p:nvSpPr>
          <p:cNvPr id="3" name="TextBox 2">
            <a:extLst>
              <a:ext uri="{FF2B5EF4-FFF2-40B4-BE49-F238E27FC236}">
                <a16:creationId xmlns:a16="http://schemas.microsoft.com/office/drawing/2014/main" id="{32CB9432-9EAE-4A6E-905A-5CAAF560FDA3}"/>
              </a:ext>
            </a:extLst>
          </p:cNvPr>
          <p:cNvSpPr txBox="1"/>
          <p:nvPr/>
        </p:nvSpPr>
        <p:spPr>
          <a:xfrm>
            <a:off x="2374085" y="3429000"/>
            <a:ext cx="6148008" cy="1200329"/>
          </a:xfrm>
          <a:prstGeom prst="rect">
            <a:avLst/>
          </a:prstGeom>
          <a:noFill/>
        </p:spPr>
        <p:txBody>
          <a:bodyPr wrap="square" rtlCol="0">
            <a:spAutoFit/>
          </a:bodyPr>
          <a:lstStyle/>
          <a:p>
            <a:r>
              <a:rPr lang="en-US" sz="3600" dirty="0"/>
              <a:t>This presentation covers Tkinter and </a:t>
            </a:r>
            <a:r>
              <a:rPr lang="en-US" sz="3600" dirty="0" err="1"/>
              <a:t>Tkk</a:t>
            </a:r>
            <a:r>
              <a:rPr lang="en-US" sz="3600" dirty="0"/>
              <a:t> for Python 3</a:t>
            </a:r>
          </a:p>
        </p:txBody>
      </p:sp>
    </p:spTree>
    <p:extLst>
      <p:ext uri="{BB962C8B-B14F-4D97-AF65-F5344CB8AC3E}">
        <p14:creationId xmlns:p14="http://schemas.microsoft.com/office/powerpoint/2010/main" val="9332103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8E914-C906-4740-BA73-C51A0C1A944B}"/>
              </a:ext>
            </a:extLst>
          </p:cNvPr>
          <p:cNvSpPr>
            <a:spLocks noGrp="1"/>
          </p:cNvSpPr>
          <p:nvPr>
            <p:ph type="title"/>
          </p:nvPr>
        </p:nvSpPr>
        <p:spPr/>
        <p:txBody>
          <a:bodyPr/>
          <a:lstStyle/>
          <a:p>
            <a:pPr algn="ctr"/>
            <a:r>
              <a:rPr lang="en-US" dirty="0"/>
              <a:t>The Widgets</a:t>
            </a:r>
          </a:p>
        </p:txBody>
      </p:sp>
      <p:pic>
        <p:nvPicPr>
          <p:cNvPr id="4" name="Picture 3">
            <a:extLst>
              <a:ext uri="{FF2B5EF4-FFF2-40B4-BE49-F238E27FC236}">
                <a16:creationId xmlns:a16="http://schemas.microsoft.com/office/drawing/2014/main" id="{55774076-E5D6-4D58-8CB9-B3AEB33E935E}"/>
              </a:ext>
            </a:extLst>
          </p:cNvPr>
          <p:cNvPicPr>
            <a:picLocks noChangeAspect="1"/>
          </p:cNvPicPr>
          <p:nvPr/>
        </p:nvPicPr>
        <p:blipFill>
          <a:blip r:embed="rId2"/>
          <a:stretch>
            <a:fillRect/>
          </a:stretch>
        </p:blipFill>
        <p:spPr>
          <a:xfrm>
            <a:off x="3201372" y="2425278"/>
            <a:ext cx="5276688" cy="4432722"/>
          </a:xfrm>
          <a:prstGeom prst="rect">
            <a:avLst/>
          </a:prstGeom>
        </p:spPr>
      </p:pic>
    </p:spTree>
    <p:extLst>
      <p:ext uri="{BB962C8B-B14F-4D97-AF65-F5344CB8AC3E}">
        <p14:creationId xmlns:p14="http://schemas.microsoft.com/office/powerpoint/2010/main" val="11062690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8E914-C906-4740-BA73-C51A0C1A944B}"/>
              </a:ext>
            </a:extLst>
          </p:cNvPr>
          <p:cNvSpPr>
            <a:spLocks noGrp="1"/>
          </p:cNvSpPr>
          <p:nvPr>
            <p:ph type="title"/>
          </p:nvPr>
        </p:nvSpPr>
        <p:spPr/>
        <p:txBody>
          <a:bodyPr/>
          <a:lstStyle/>
          <a:p>
            <a:pPr algn="ctr"/>
            <a:r>
              <a:rPr lang="en-US" dirty="0"/>
              <a:t>The Widgets</a:t>
            </a:r>
          </a:p>
        </p:txBody>
      </p:sp>
      <p:pic>
        <p:nvPicPr>
          <p:cNvPr id="7" name="Picture 6">
            <a:extLst>
              <a:ext uri="{FF2B5EF4-FFF2-40B4-BE49-F238E27FC236}">
                <a16:creationId xmlns:a16="http://schemas.microsoft.com/office/drawing/2014/main" id="{CE244F74-EF9A-42F4-AA1C-3920C1DFBA2C}"/>
              </a:ext>
            </a:extLst>
          </p:cNvPr>
          <p:cNvPicPr>
            <a:picLocks noChangeAspect="1"/>
          </p:cNvPicPr>
          <p:nvPr/>
        </p:nvPicPr>
        <p:blipFill>
          <a:blip r:embed="rId2"/>
          <a:stretch>
            <a:fillRect/>
          </a:stretch>
        </p:blipFill>
        <p:spPr>
          <a:xfrm>
            <a:off x="2855168" y="2442385"/>
            <a:ext cx="5822302" cy="4159969"/>
          </a:xfrm>
          <a:prstGeom prst="rect">
            <a:avLst/>
          </a:prstGeom>
        </p:spPr>
      </p:pic>
    </p:spTree>
    <p:extLst>
      <p:ext uri="{BB962C8B-B14F-4D97-AF65-F5344CB8AC3E}">
        <p14:creationId xmlns:p14="http://schemas.microsoft.com/office/powerpoint/2010/main" val="40864205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0AC39-3705-4DA7-A4E7-1F401CF0544A}"/>
              </a:ext>
            </a:extLst>
          </p:cNvPr>
          <p:cNvSpPr>
            <a:spLocks noGrp="1"/>
          </p:cNvSpPr>
          <p:nvPr>
            <p:ph type="title"/>
          </p:nvPr>
        </p:nvSpPr>
        <p:spPr/>
        <p:txBody>
          <a:bodyPr/>
          <a:lstStyle/>
          <a:p>
            <a:r>
              <a:rPr lang="en-US" dirty="0" err="1"/>
              <a:t>Tkk</a:t>
            </a:r>
            <a:r>
              <a:rPr lang="en-US" dirty="0"/>
              <a:t> widgets</a:t>
            </a:r>
          </a:p>
        </p:txBody>
      </p:sp>
      <p:sp>
        <p:nvSpPr>
          <p:cNvPr id="3" name="Content Placeholder 2">
            <a:extLst>
              <a:ext uri="{FF2B5EF4-FFF2-40B4-BE49-F238E27FC236}">
                <a16:creationId xmlns:a16="http://schemas.microsoft.com/office/drawing/2014/main" id="{3C7884AE-20EB-4663-B73E-E8D749F48923}"/>
              </a:ext>
            </a:extLst>
          </p:cNvPr>
          <p:cNvSpPr>
            <a:spLocks noGrp="1"/>
          </p:cNvSpPr>
          <p:nvPr>
            <p:ph idx="1"/>
          </p:nvPr>
        </p:nvSpPr>
        <p:spPr/>
        <p:txBody>
          <a:bodyPr>
            <a:normAutofit lnSpcReduction="10000"/>
          </a:bodyPr>
          <a:lstStyle/>
          <a:p>
            <a:r>
              <a:rPr lang="en-US" dirty="0" err="1"/>
              <a:t>Combobox</a:t>
            </a:r>
            <a:endParaRPr lang="en-US" dirty="0"/>
          </a:p>
          <a:p>
            <a:r>
              <a:rPr lang="en-US" dirty="0" err="1"/>
              <a:t>Spinbox</a:t>
            </a:r>
            <a:endParaRPr lang="en-US" dirty="0"/>
          </a:p>
          <a:p>
            <a:r>
              <a:rPr lang="en-US" dirty="0"/>
              <a:t>Tabbed Notebook</a:t>
            </a:r>
          </a:p>
          <a:p>
            <a:r>
              <a:rPr lang="en-US" b="0" i="0" dirty="0" err="1">
                <a:solidFill>
                  <a:srgbClr val="1A1A1A"/>
                </a:solidFill>
                <a:effectLst/>
                <a:latin typeface="Lucida Grande"/>
              </a:rPr>
              <a:t>Progressbar</a:t>
            </a:r>
            <a:endParaRPr lang="en-US" b="0" i="0" dirty="0">
              <a:solidFill>
                <a:srgbClr val="1A1A1A"/>
              </a:solidFill>
              <a:effectLst/>
              <a:latin typeface="Lucida Grande"/>
            </a:endParaRPr>
          </a:p>
          <a:p>
            <a:r>
              <a:rPr lang="en-US" dirty="0"/>
              <a:t>Separator</a:t>
            </a:r>
          </a:p>
          <a:p>
            <a:r>
              <a:rPr lang="en-US" dirty="0" err="1"/>
              <a:t>Sizegrip</a:t>
            </a:r>
            <a:endParaRPr lang="en-US" dirty="0"/>
          </a:p>
          <a:p>
            <a:r>
              <a:rPr lang="en-US" dirty="0" err="1"/>
              <a:t>Treeview</a:t>
            </a:r>
            <a:endParaRPr lang="en-US" dirty="0"/>
          </a:p>
          <a:p>
            <a:r>
              <a:rPr lang="en-US" dirty="0"/>
              <a:t>Styles &amp; Themes</a:t>
            </a:r>
          </a:p>
          <a:p>
            <a:pPr lvl="1"/>
            <a:r>
              <a:rPr lang="en-US" dirty="0"/>
              <a:t>http://tktable.sourceforge.net/tile/tile-tcl2004.pdf</a:t>
            </a:r>
          </a:p>
        </p:txBody>
      </p:sp>
      <p:sp>
        <p:nvSpPr>
          <p:cNvPr id="4" name="TextBox 3">
            <a:extLst>
              <a:ext uri="{FF2B5EF4-FFF2-40B4-BE49-F238E27FC236}">
                <a16:creationId xmlns:a16="http://schemas.microsoft.com/office/drawing/2014/main" id="{232EAB3E-E230-418B-8267-7A2EFDD94841}"/>
              </a:ext>
            </a:extLst>
          </p:cNvPr>
          <p:cNvSpPr txBox="1"/>
          <p:nvPr/>
        </p:nvSpPr>
        <p:spPr>
          <a:xfrm>
            <a:off x="427839" y="6384022"/>
            <a:ext cx="7013196" cy="276999"/>
          </a:xfrm>
          <a:prstGeom prst="rect">
            <a:avLst/>
          </a:prstGeom>
          <a:noFill/>
        </p:spPr>
        <p:txBody>
          <a:bodyPr wrap="square" rtlCol="0">
            <a:spAutoFit/>
          </a:bodyPr>
          <a:lstStyle/>
          <a:p>
            <a:r>
              <a:rPr lang="en-US" sz="1200" dirty="0"/>
              <a:t>https://docs.python.org/3/library/tkinter.ttk.html</a:t>
            </a:r>
          </a:p>
        </p:txBody>
      </p:sp>
    </p:spTree>
    <p:extLst>
      <p:ext uri="{BB962C8B-B14F-4D97-AF65-F5344CB8AC3E}">
        <p14:creationId xmlns:p14="http://schemas.microsoft.com/office/powerpoint/2010/main" val="3990522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DC54B-5C0A-43E6-A612-49F507F4A63F}"/>
              </a:ext>
            </a:extLst>
          </p:cNvPr>
          <p:cNvSpPr>
            <a:spLocks noGrp="1"/>
          </p:cNvSpPr>
          <p:nvPr>
            <p:ph type="title"/>
          </p:nvPr>
        </p:nvSpPr>
        <p:spPr/>
        <p:txBody>
          <a:bodyPr/>
          <a:lstStyle/>
          <a:p>
            <a:pPr algn="ctr"/>
            <a:r>
              <a:rPr lang="en-US" dirty="0"/>
              <a:t>Tkinter as a Class</a:t>
            </a:r>
          </a:p>
        </p:txBody>
      </p:sp>
      <p:pic>
        <p:nvPicPr>
          <p:cNvPr id="4" name="Picture 3">
            <a:extLst>
              <a:ext uri="{FF2B5EF4-FFF2-40B4-BE49-F238E27FC236}">
                <a16:creationId xmlns:a16="http://schemas.microsoft.com/office/drawing/2014/main" id="{9BF24E26-0461-4833-946A-B0959F24A426}"/>
              </a:ext>
            </a:extLst>
          </p:cNvPr>
          <p:cNvPicPr>
            <a:picLocks noChangeAspect="1"/>
          </p:cNvPicPr>
          <p:nvPr/>
        </p:nvPicPr>
        <p:blipFill>
          <a:blip r:embed="rId2"/>
          <a:stretch>
            <a:fillRect/>
          </a:stretch>
        </p:blipFill>
        <p:spPr>
          <a:xfrm>
            <a:off x="3022925" y="2491537"/>
            <a:ext cx="6146150" cy="3970184"/>
          </a:xfrm>
          <a:prstGeom prst="rect">
            <a:avLst/>
          </a:prstGeom>
        </p:spPr>
      </p:pic>
      <p:sp>
        <p:nvSpPr>
          <p:cNvPr id="5" name="TextBox 4">
            <a:extLst>
              <a:ext uri="{FF2B5EF4-FFF2-40B4-BE49-F238E27FC236}">
                <a16:creationId xmlns:a16="http://schemas.microsoft.com/office/drawing/2014/main" id="{3AC830E4-C0D0-4987-B964-465DE7E7BBE0}"/>
              </a:ext>
            </a:extLst>
          </p:cNvPr>
          <p:cNvSpPr txBox="1"/>
          <p:nvPr/>
        </p:nvSpPr>
        <p:spPr>
          <a:xfrm>
            <a:off x="653143" y="6461721"/>
            <a:ext cx="5514392" cy="246221"/>
          </a:xfrm>
          <a:prstGeom prst="rect">
            <a:avLst/>
          </a:prstGeom>
          <a:noFill/>
        </p:spPr>
        <p:txBody>
          <a:bodyPr wrap="square" rtlCol="0">
            <a:spAutoFit/>
          </a:bodyPr>
          <a:lstStyle/>
          <a:p>
            <a:r>
              <a:rPr lang="en-US" sz="1000" dirty="0"/>
              <a:t>https://docs.python.org/3/library/tkinter.html#a-simple-hello-world-program</a:t>
            </a:r>
          </a:p>
        </p:txBody>
      </p:sp>
    </p:spTree>
    <p:extLst>
      <p:ext uri="{BB962C8B-B14F-4D97-AF65-F5344CB8AC3E}">
        <p14:creationId xmlns:p14="http://schemas.microsoft.com/office/powerpoint/2010/main" val="656921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E2145D-EFB6-4133-AEC6-79D21D7B6CDF}"/>
              </a:ext>
            </a:extLst>
          </p:cNvPr>
          <p:cNvSpPr>
            <a:spLocks noGrp="1"/>
          </p:cNvSpPr>
          <p:nvPr>
            <p:ph type="title"/>
          </p:nvPr>
        </p:nvSpPr>
        <p:spPr/>
        <p:txBody>
          <a:bodyPr/>
          <a:lstStyle/>
          <a:p>
            <a:pPr algn="ctr"/>
            <a:r>
              <a:rPr lang="en-US" dirty="0"/>
              <a:t>Var Classes</a:t>
            </a:r>
          </a:p>
        </p:txBody>
      </p:sp>
      <p:sp>
        <p:nvSpPr>
          <p:cNvPr id="3" name="Content Placeholder 2">
            <a:extLst>
              <a:ext uri="{FF2B5EF4-FFF2-40B4-BE49-F238E27FC236}">
                <a16:creationId xmlns:a16="http://schemas.microsoft.com/office/drawing/2014/main" id="{A3862EB7-A6FF-4D35-BF29-263451819C33}"/>
              </a:ext>
            </a:extLst>
          </p:cNvPr>
          <p:cNvSpPr>
            <a:spLocks noGrp="1"/>
          </p:cNvSpPr>
          <p:nvPr>
            <p:ph idx="1"/>
          </p:nvPr>
        </p:nvSpPr>
        <p:spPr>
          <a:xfrm>
            <a:off x="1154954" y="2603500"/>
            <a:ext cx="2455993" cy="3416300"/>
          </a:xfrm>
        </p:spPr>
        <p:txBody>
          <a:bodyPr/>
          <a:lstStyle/>
          <a:p>
            <a:r>
              <a:rPr lang="en-US" dirty="0" err="1"/>
              <a:t>IntVar</a:t>
            </a:r>
            <a:endParaRPr lang="en-US" dirty="0"/>
          </a:p>
          <a:p>
            <a:r>
              <a:rPr lang="en-US" dirty="0" err="1"/>
              <a:t>StringVar</a:t>
            </a:r>
            <a:endParaRPr lang="en-US" dirty="0"/>
          </a:p>
          <a:p>
            <a:r>
              <a:rPr lang="en-US" dirty="0" err="1"/>
              <a:t>BooleanVar</a:t>
            </a:r>
            <a:endParaRPr lang="en-US" dirty="0"/>
          </a:p>
          <a:p>
            <a:r>
              <a:rPr lang="en-US" dirty="0" err="1"/>
              <a:t>FloatVar</a:t>
            </a:r>
            <a:endParaRPr lang="en-US" dirty="0"/>
          </a:p>
          <a:p>
            <a:r>
              <a:rPr lang="en-US" dirty="0" err="1"/>
              <a:t>DoubleVar</a:t>
            </a:r>
            <a:endParaRPr lang="en-US" dirty="0"/>
          </a:p>
        </p:txBody>
      </p:sp>
      <p:pic>
        <p:nvPicPr>
          <p:cNvPr id="5" name="Picture 4">
            <a:extLst>
              <a:ext uri="{FF2B5EF4-FFF2-40B4-BE49-F238E27FC236}">
                <a16:creationId xmlns:a16="http://schemas.microsoft.com/office/drawing/2014/main" id="{E8FA279B-4FA6-48E2-8DB4-BF0BC8120529}"/>
              </a:ext>
            </a:extLst>
          </p:cNvPr>
          <p:cNvPicPr>
            <a:picLocks noChangeAspect="1"/>
          </p:cNvPicPr>
          <p:nvPr/>
        </p:nvPicPr>
        <p:blipFill>
          <a:blip r:embed="rId2"/>
          <a:stretch>
            <a:fillRect/>
          </a:stretch>
        </p:blipFill>
        <p:spPr>
          <a:xfrm>
            <a:off x="3610947" y="2262674"/>
            <a:ext cx="3704074" cy="4250093"/>
          </a:xfrm>
          <a:prstGeom prst="rect">
            <a:avLst/>
          </a:prstGeom>
        </p:spPr>
      </p:pic>
      <p:pic>
        <p:nvPicPr>
          <p:cNvPr id="7" name="Picture 6">
            <a:extLst>
              <a:ext uri="{FF2B5EF4-FFF2-40B4-BE49-F238E27FC236}">
                <a16:creationId xmlns:a16="http://schemas.microsoft.com/office/drawing/2014/main" id="{873EA2AF-BB26-4D14-A5CF-8962598BF755}"/>
              </a:ext>
            </a:extLst>
          </p:cNvPr>
          <p:cNvPicPr>
            <a:picLocks noChangeAspect="1"/>
          </p:cNvPicPr>
          <p:nvPr/>
        </p:nvPicPr>
        <p:blipFill>
          <a:blip r:embed="rId3"/>
          <a:stretch>
            <a:fillRect/>
          </a:stretch>
        </p:blipFill>
        <p:spPr>
          <a:xfrm>
            <a:off x="7909201" y="2501900"/>
            <a:ext cx="3286125" cy="3619500"/>
          </a:xfrm>
          <a:prstGeom prst="rect">
            <a:avLst/>
          </a:prstGeom>
        </p:spPr>
      </p:pic>
    </p:spTree>
    <p:extLst>
      <p:ext uri="{BB962C8B-B14F-4D97-AF65-F5344CB8AC3E}">
        <p14:creationId xmlns:p14="http://schemas.microsoft.com/office/powerpoint/2010/main" val="24601081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AC89C-7D7D-4D88-9CD2-7CC54ACC2D1F}"/>
              </a:ext>
            </a:extLst>
          </p:cNvPr>
          <p:cNvSpPr>
            <a:spLocks noGrp="1"/>
          </p:cNvSpPr>
          <p:nvPr>
            <p:ph type="title"/>
          </p:nvPr>
        </p:nvSpPr>
        <p:spPr/>
        <p:txBody>
          <a:bodyPr/>
          <a:lstStyle/>
          <a:p>
            <a:pPr algn="ctr"/>
            <a:r>
              <a:rPr lang="en-US" dirty="0"/>
              <a:t>How to Respond to a Widget</a:t>
            </a:r>
          </a:p>
        </p:txBody>
      </p:sp>
      <p:pic>
        <p:nvPicPr>
          <p:cNvPr id="5" name="Picture 4">
            <a:extLst>
              <a:ext uri="{FF2B5EF4-FFF2-40B4-BE49-F238E27FC236}">
                <a16:creationId xmlns:a16="http://schemas.microsoft.com/office/drawing/2014/main" id="{F3550D15-A400-4BDB-B36B-4875ADF03638}"/>
              </a:ext>
            </a:extLst>
          </p:cNvPr>
          <p:cNvPicPr>
            <a:picLocks noChangeAspect="1"/>
          </p:cNvPicPr>
          <p:nvPr/>
        </p:nvPicPr>
        <p:blipFill>
          <a:blip r:embed="rId2"/>
          <a:stretch>
            <a:fillRect/>
          </a:stretch>
        </p:blipFill>
        <p:spPr>
          <a:xfrm>
            <a:off x="1986741" y="2402729"/>
            <a:ext cx="2175902" cy="4110038"/>
          </a:xfrm>
          <a:prstGeom prst="rect">
            <a:avLst/>
          </a:prstGeom>
        </p:spPr>
      </p:pic>
      <p:pic>
        <p:nvPicPr>
          <p:cNvPr id="7" name="Picture 6">
            <a:extLst>
              <a:ext uri="{FF2B5EF4-FFF2-40B4-BE49-F238E27FC236}">
                <a16:creationId xmlns:a16="http://schemas.microsoft.com/office/drawing/2014/main" id="{27A3A176-EEE5-4142-8327-0C93A78C5415}"/>
              </a:ext>
            </a:extLst>
          </p:cNvPr>
          <p:cNvPicPr>
            <a:picLocks noChangeAspect="1"/>
          </p:cNvPicPr>
          <p:nvPr/>
        </p:nvPicPr>
        <p:blipFill>
          <a:blip r:embed="rId3"/>
          <a:stretch>
            <a:fillRect/>
          </a:stretch>
        </p:blipFill>
        <p:spPr>
          <a:xfrm>
            <a:off x="5728231" y="2563104"/>
            <a:ext cx="3292125" cy="3621338"/>
          </a:xfrm>
          <a:prstGeom prst="rect">
            <a:avLst/>
          </a:prstGeom>
        </p:spPr>
      </p:pic>
    </p:spTree>
    <p:extLst>
      <p:ext uri="{BB962C8B-B14F-4D97-AF65-F5344CB8AC3E}">
        <p14:creationId xmlns:p14="http://schemas.microsoft.com/office/powerpoint/2010/main" val="20450720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7D634-4CA4-40B5-8068-8B02577338DD}"/>
              </a:ext>
            </a:extLst>
          </p:cNvPr>
          <p:cNvSpPr>
            <a:spLocks noGrp="1"/>
          </p:cNvSpPr>
          <p:nvPr>
            <p:ph type="title"/>
          </p:nvPr>
        </p:nvSpPr>
        <p:spPr/>
        <p:txBody>
          <a:bodyPr/>
          <a:lstStyle/>
          <a:p>
            <a:pPr algn="ctr"/>
            <a:r>
              <a:rPr lang="en-US" dirty="0"/>
              <a:t>Event Handling</a:t>
            </a:r>
          </a:p>
        </p:txBody>
      </p:sp>
      <p:pic>
        <p:nvPicPr>
          <p:cNvPr id="5" name="Picture 4">
            <a:extLst>
              <a:ext uri="{FF2B5EF4-FFF2-40B4-BE49-F238E27FC236}">
                <a16:creationId xmlns:a16="http://schemas.microsoft.com/office/drawing/2014/main" id="{ED289736-561A-4057-8FD9-6B82B3EC3FB8}"/>
              </a:ext>
            </a:extLst>
          </p:cNvPr>
          <p:cNvPicPr>
            <a:picLocks noChangeAspect="1"/>
          </p:cNvPicPr>
          <p:nvPr/>
        </p:nvPicPr>
        <p:blipFill>
          <a:blip r:embed="rId2"/>
          <a:stretch>
            <a:fillRect/>
          </a:stretch>
        </p:blipFill>
        <p:spPr>
          <a:xfrm>
            <a:off x="6466842" y="2925740"/>
            <a:ext cx="3371850" cy="1990725"/>
          </a:xfrm>
          <a:prstGeom prst="rect">
            <a:avLst/>
          </a:prstGeom>
        </p:spPr>
      </p:pic>
      <p:pic>
        <p:nvPicPr>
          <p:cNvPr id="7" name="Picture 6">
            <a:extLst>
              <a:ext uri="{FF2B5EF4-FFF2-40B4-BE49-F238E27FC236}">
                <a16:creationId xmlns:a16="http://schemas.microsoft.com/office/drawing/2014/main" id="{41006095-CFCB-47B9-A615-2C4EDF533831}"/>
              </a:ext>
            </a:extLst>
          </p:cNvPr>
          <p:cNvPicPr>
            <a:picLocks noChangeAspect="1"/>
          </p:cNvPicPr>
          <p:nvPr/>
        </p:nvPicPr>
        <p:blipFill>
          <a:blip r:embed="rId3"/>
          <a:stretch>
            <a:fillRect/>
          </a:stretch>
        </p:blipFill>
        <p:spPr>
          <a:xfrm>
            <a:off x="755473" y="3048529"/>
            <a:ext cx="5172075" cy="1438275"/>
          </a:xfrm>
          <a:prstGeom prst="rect">
            <a:avLst/>
          </a:prstGeom>
        </p:spPr>
      </p:pic>
      <p:sp>
        <p:nvSpPr>
          <p:cNvPr id="8" name="TextBox 7">
            <a:extLst>
              <a:ext uri="{FF2B5EF4-FFF2-40B4-BE49-F238E27FC236}">
                <a16:creationId xmlns:a16="http://schemas.microsoft.com/office/drawing/2014/main" id="{57424864-B0F2-4914-9CAE-1788375F6C28}"/>
              </a:ext>
            </a:extLst>
          </p:cNvPr>
          <p:cNvSpPr txBox="1"/>
          <p:nvPr/>
        </p:nvSpPr>
        <p:spPr>
          <a:xfrm>
            <a:off x="270586" y="6486588"/>
            <a:ext cx="4805266" cy="246221"/>
          </a:xfrm>
          <a:prstGeom prst="rect">
            <a:avLst/>
          </a:prstGeom>
          <a:noFill/>
        </p:spPr>
        <p:txBody>
          <a:bodyPr wrap="square" rtlCol="0">
            <a:spAutoFit/>
          </a:bodyPr>
          <a:lstStyle/>
          <a:p>
            <a:r>
              <a:rPr lang="en-US" sz="1000" dirty="0"/>
              <a:t>https://effbot.org/tkinterbook/tkinter-events-and-bindings.htm</a:t>
            </a:r>
          </a:p>
        </p:txBody>
      </p:sp>
    </p:spTree>
    <p:extLst>
      <p:ext uri="{BB962C8B-B14F-4D97-AF65-F5344CB8AC3E}">
        <p14:creationId xmlns:p14="http://schemas.microsoft.com/office/powerpoint/2010/main" val="30071327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873FC8-7378-47DD-B33B-12E754019DF0}"/>
              </a:ext>
            </a:extLst>
          </p:cNvPr>
          <p:cNvSpPr>
            <a:spLocks noGrp="1"/>
          </p:cNvSpPr>
          <p:nvPr>
            <p:ph type="title"/>
          </p:nvPr>
        </p:nvSpPr>
        <p:spPr/>
        <p:txBody>
          <a:bodyPr/>
          <a:lstStyle/>
          <a:p>
            <a:pPr algn="ctr"/>
            <a:r>
              <a:rPr lang="en-US" dirty="0"/>
              <a:t>Event Handling</a:t>
            </a:r>
          </a:p>
        </p:txBody>
      </p:sp>
      <p:sp>
        <p:nvSpPr>
          <p:cNvPr id="7" name="TextBox 6">
            <a:extLst>
              <a:ext uri="{FF2B5EF4-FFF2-40B4-BE49-F238E27FC236}">
                <a16:creationId xmlns:a16="http://schemas.microsoft.com/office/drawing/2014/main" id="{216D73C3-D0E5-4093-8342-00CBBEFE30C0}"/>
              </a:ext>
            </a:extLst>
          </p:cNvPr>
          <p:cNvSpPr txBox="1"/>
          <p:nvPr/>
        </p:nvSpPr>
        <p:spPr>
          <a:xfrm>
            <a:off x="1154954" y="2385296"/>
            <a:ext cx="9184664" cy="3970318"/>
          </a:xfrm>
          <a:prstGeom prst="rect">
            <a:avLst/>
          </a:prstGeom>
          <a:noFill/>
        </p:spPr>
        <p:txBody>
          <a:bodyPr wrap="square" rtlCol="0">
            <a:spAutoFit/>
          </a:bodyPr>
          <a:lstStyle/>
          <a:p>
            <a:r>
              <a:rPr lang="en-US" b="1" i="0" dirty="0" err="1">
                <a:solidFill>
                  <a:srgbClr val="000000"/>
                </a:solidFill>
                <a:effectLst/>
                <a:latin typeface="Arial" panose="020B0604020202020204" pitchFamily="34" charset="0"/>
              </a:rPr>
              <a:t>KeyPress</a:t>
            </a:r>
            <a:r>
              <a:rPr lang="en-US" b="0" i="0" dirty="0">
                <a:solidFill>
                  <a:srgbClr val="000000"/>
                </a:solidFill>
                <a:effectLst/>
                <a:latin typeface="Arial" panose="020B0604020202020204" pitchFamily="34" charset="0"/>
              </a:rPr>
              <a:t> : Activated when a keyboard button has been pressed, the </a:t>
            </a:r>
            <a:r>
              <a:rPr lang="en-US" b="1" i="0" dirty="0">
                <a:solidFill>
                  <a:srgbClr val="000000"/>
                </a:solidFill>
                <a:effectLst/>
                <a:latin typeface="Arial" panose="020B0604020202020204" pitchFamily="34" charset="0"/>
              </a:rPr>
              <a:t>Key</a:t>
            </a:r>
            <a:r>
              <a:rPr lang="en-US" b="0" i="0" dirty="0">
                <a:solidFill>
                  <a:srgbClr val="000000"/>
                </a:solidFill>
                <a:effectLst/>
                <a:latin typeface="Arial" panose="020B0604020202020204" pitchFamily="34" charset="0"/>
              </a:rPr>
              <a:t> event can also be used for this.</a:t>
            </a:r>
            <a:br>
              <a:rPr lang="en-US" dirty="0"/>
            </a:br>
            <a:r>
              <a:rPr lang="en-US" b="1" i="0" dirty="0" err="1">
                <a:solidFill>
                  <a:srgbClr val="000000"/>
                </a:solidFill>
                <a:effectLst/>
                <a:latin typeface="Arial" panose="020B0604020202020204" pitchFamily="34" charset="0"/>
              </a:rPr>
              <a:t>KeyRelease</a:t>
            </a:r>
            <a:r>
              <a:rPr lang="en-US" b="0" i="0" dirty="0">
                <a:solidFill>
                  <a:srgbClr val="000000"/>
                </a:solidFill>
                <a:effectLst/>
                <a:latin typeface="Arial" panose="020B0604020202020204" pitchFamily="34" charset="0"/>
              </a:rPr>
              <a:t> : Activated when a keyboard button is released.</a:t>
            </a:r>
            <a:br>
              <a:rPr lang="en-US" dirty="0"/>
            </a:br>
            <a:r>
              <a:rPr lang="en-US" b="1" i="0" dirty="0">
                <a:solidFill>
                  <a:srgbClr val="000000"/>
                </a:solidFill>
                <a:effectLst/>
                <a:latin typeface="Arial" panose="020B0604020202020204" pitchFamily="34" charset="0"/>
              </a:rPr>
              <a:t>Button</a:t>
            </a:r>
            <a:r>
              <a:rPr lang="en-US" b="0" i="0" dirty="0">
                <a:solidFill>
                  <a:srgbClr val="000000"/>
                </a:solidFill>
                <a:effectLst/>
                <a:latin typeface="Arial" panose="020B0604020202020204" pitchFamily="34" charset="0"/>
              </a:rPr>
              <a:t> : Activated when a mouse button has been clicked.</a:t>
            </a:r>
            <a:br>
              <a:rPr lang="en-US" dirty="0"/>
            </a:br>
            <a:r>
              <a:rPr lang="en-US" b="1" i="0" dirty="0" err="1">
                <a:solidFill>
                  <a:srgbClr val="000000"/>
                </a:solidFill>
                <a:effectLst/>
                <a:latin typeface="Arial" panose="020B0604020202020204" pitchFamily="34" charset="0"/>
              </a:rPr>
              <a:t>ButtonRelease</a:t>
            </a:r>
            <a:r>
              <a:rPr lang="en-US" b="0" i="0" dirty="0">
                <a:solidFill>
                  <a:srgbClr val="000000"/>
                </a:solidFill>
                <a:effectLst/>
                <a:latin typeface="Arial" panose="020B0604020202020204" pitchFamily="34" charset="0"/>
              </a:rPr>
              <a:t> : Activated when a mouse button has been released.</a:t>
            </a:r>
            <a:br>
              <a:rPr lang="en-US" dirty="0"/>
            </a:br>
            <a:r>
              <a:rPr lang="en-US" b="1" i="0" dirty="0">
                <a:solidFill>
                  <a:srgbClr val="000000"/>
                </a:solidFill>
                <a:effectLst/>
                <a:latin typeface="Arial" panose="020B0604020202020204" pitchFamily="34" charset="0"/>
              </a:rPr>
              <a:t>Motion</a:t>
            </a:r>
            <a:r>
              <a:rPr lang="en-US" b="0" i="0" dirty="0">
                <a:solidFill>
                  <a:srgbClr val="000000"/>
                </a:solidFill>
                <a:effectLst/>
                <a:latin typeface="Arial" panose="020B0604020202020204" pitchFamily="34" charset="0"/>
              </a:rPr>
              <a:t> : Activated when the mouse cursor moves across the designated widget.</a:t>
            </a:r>
            <a:br>
              <a:rPr lang="en-US" dirty="0"/>
            </a:br>
            <a:r>
              <a:rPr lang="en-US" b="1" i="0" dirty="0">
                <a:solidFill>
                  <a:srgbClr val="000000"/>
                </a:solidFill>
                <a:effectLst/>
                <a:latin typeface="Arial" panose="020B0604020202020204" pitchFamily="34" charset="0"/>
              </a:rPr>
              <a:t>Enter</a:t>
            </a:r>
            <a:r>
              <a:rPr lang="en-US" b="0" i="0" dirty="0">
                <a:solidFill>
                  <a:srgbClr val="000000"/>
                </a:solidFill>
                <a:effectLst/>
                <a:latin typeface="Arial" panose="020B0604020202020204" pitchFamily="34" charset="0"/>
              </a:rPr>
              <a:t> : Activated when the mouse cursor enters the designated widget.</a:t>
            </a:r>
            <a:br>
              <a:rPr lang="en-US" dirty="0"/>
            </a:br>
            <a:r>
              <a:rPr lang="en-US" b="1" i="0" dirty="0">
                <a:solidFill>
                  <a:srgbClr val="000000"/>
                </a:solidFill>
                <a:effectLst/>
                <a:latin typeface="Arial" panose="020B0604020202020204" pitchFamily="34" charset="0"/>
              </a:rPr>
              <a:t>Leave</a:t>
            </a:r>
            <a:r>
              <a:rPr lang="en-US" b="0" i="0" dirty="0">
                <a:solidFill>
                  <a:srgbClr val="000000"/>
                </a:solidFill>
                <a:effectLst/>
                <a:latin typeface="Arial" panose="020B0604020202020204" pitchFamily="34" charset="0"/>
              </a:rPr>
              <a:t> : Activated when the mouse cursor leaves the designated widget.</a:t>
            </a:r>
            <a:br>
              <a:rPr lang="en-US" dirty="0"/>
            </a:br>
            <a:r>
              <a:rPr lang="en-US" b="1" i="0" dirty="0" err="1">
                <a:solidFill>
                  <a:srgbClr val="000000"/>
                </a:solidFill>
                <a:effectLst/>
                <a:latin typeface="Arial" panose="020B0604020202020204" pitchFamily="34" charset="0"/>
              </a:rPr>
              <a:t>MouseWheel</a:t>
            </a:r>
            <a:r>
              <a:rPr lang="en-US" b="0" i="0" dirty="0">
                <a:solidFill>
                  <a:srgbClr val="000000"/>
                </a:solidFill>
                <a:effectLst/>
                <a:latin typeface="Arial" panose="020B0604020202020204" pitchFamily="34" charset="0"/>
              </a:rPr>
              <a:t> : Activated when the mouse wheel is scrolled.</a:t>
            </a:r>
            <a:br>
              <a:rPr lang="en-US" dirty="0"/>
            </a:br>
            <a:r>
              <a:rPr lang="en-US" b="1" i="0" dirty="0" err="1">
                <a:solidFill>
                  <a:srgbClr val="000000"/>
                </a:solidFill>
                <a:effectLst/>
                <a:latin typeface="Arial" panose="020B0604020202020204" pitchFamily="34" charset="0"/>
              </a:rPr>
              <a:t>FocusIn</a:t>
            </a:r>
            <a:r>
              <a:rPr lang="en-US" b="0" i="0" dirty="0">
                <a:solidFill>
                  <a:srgbClr val="000000"/>
                </a:solidFill>
                <a:effectLst/>
                <a:latin typeface="Arial" panose="020B0604020202020204" pitchFamily="34" charset="0"/>
              </a:rPr>
              <a:t> : Activated when the designated widget gains focus through user input such as the mouse clicking on it.</a:t>
            </a:r>
            <a:br>
              <a:rPr lang="en-US" dirty="0"/>
            </a:br>
            <a:r>
              <a:rPr lang="en-US" b="1" i="0" dirty="0" err="1">
                <a:solidFill>
                  <a:srgbClr val="000000"/>
                </a:solidFill>
                <a:effectLst/>
                <a:latin typeface="Arial" panose="020B0604020202020204" pitchFamily="34" charset="0"/>
              </a:rPr>
              <a:t>FocusOut</a:t>
            </a:r>
            <a:r>
              <a:rPr lang="en-US" b="0" i="0" dirty="0">
                <a:solidFill>
                  <a:srgbClr val="000000"/>
                </a:solidFill>
                <a:effectLst/>
                <a:latin typeface="Arial" panose="020B0604020202020204" pitchFamily="34" charset="0"/>
              </a:rPr>
              <a:t> : Activated when the designated widget loses focus.</a:t>
            </a:r>
            <a:br>
              <a:rPr lang="en-US" dirty="0"/>
            </a:br>
            <a:r>
              <a:rPr lang="en-US" b="1" i="0" dirty="0">
                <a:solidFill>
                  <a:srgbClr val="000000"/>
                </a:solidFill>
                <a:effectLst/>
                <a:latin typeface="Arial" panose="020B0604020202020204" pitchFamily="34" charset="0"/>
              </a:rPr>
              <a:t>Configure</a:t>
            </a:r>
            <a:r>
              <a:rPr lang="en-US" b="0" i="0" dirty="0">
                <a:solidFill>
                  <a:srgbClr val="000000"/>
                </a:solidFill>
                <a:effectLst/>
                <a:latin typeface="Arial" panose="020B0604020202020204" pitchFamily="34" charset="0"/>
              </a:rPr>
              <a:t> : Activated when the designated widget's configurations have changes such as its width being adjusted by the user or its border being adjusted.</a:t>
            </a:r>
            <a:endParaRPr lang="en-US" dirty="0"/>
          </a:p>
        </p:txBody>
      </p:sp>
      <p:sp>
        <p:nvSpPr>
          <p:cNvPr id="8" name="TextBox 7">
            <a:extLst>
              <a:ext uri="{FF2B5EF4-FFF2-40B4-BE49-F238E27FC236}">
                <a16:creationId xmlns:a16="http://schemas.microsoft.com/office/drawing/2014/main" id="{97D16B27-53D3-4038-AA94-4C888D42F5D7}"/>
              </a:ext>
            </a:extLst>
          </p:cNvPr>
          <p:cNvSpPr txBox="1"/>
          <p:nvPr/>
        </p:nvSpPr>
        <p:spPr>
          <a:xfrm>
            <a:off x="410087" y="6486243"/>
            <a:ext cx="6107288" cy="246221"/>
          </a:xfrm>
          <a:prstGeom prst="rect">
            <a:avLst/>
          </a:prstGeom>
          <a:noFill/>
        </p:spPr>
        <p:txBody>
          <a:bodyPr wrap="square" rtlCol="0">
            <a:spAutoFit/>
          </a:bodyPr>
          <a:lstStyle/>
          <a:p>
            <a:r>
              <a:rPr lang="en-US" sz="1000" dirty="0"/>
              <a:t>https://pythonprogramming.net/tkinter-tutorial-python-3-event-handling/</a:t>
            </a:r>
          </a:p>
        </p:txBody>
      </p:sp>
    </p:spTree>
    <p:extLst>
      <p:ext uri="{BB962C8B-B14F-4D97-AF65-F5344CB8AC3E}">
        <p14:creationId xmlns:p14="http://schemas.microsoft.com/office/powerpoint/2010/main" val="38367445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01176-CE2D-41C9-8FAB-98255A39DA62}"/>
              </a:ext>
            </a:extLst>
          </p:cNvPr>
          <p:cNvSpPr>
            <a:spLocks noGrp="1"/>
          </p:cNvSpPr>
          <p:nvPr>
            <p:ph type="title"/>
          </p:nvPr>
        </p:nvSpPr>
        <p:spPr/>
        <p:txBody>
          <a:bodyPr/>
          <a:lstStyle/>
          <a:p>
            <a:pPr algn="ctr"/>
            <a:r>
              <a:rPr lang="en-US" dirty="0"/>
              <a:t>References and Tutorials</a:t>
            </a:r>
          </a:p>
        </p:txBody>
      </p:sp>
      <p:sp>
        <p:nvSpPr>
          <p:cNvPr id="3" name="Content Placeholder 2">
            <a:extLst>
              <a:ext uri="{FF2B5EF4-FFF2-40B4-BE49-F238E27FC236}">
                <a16:creationId xmlns:a16="http://schemas.microsoft.com/office/drawing/2014/main" id="{69DC4D5A-03E2-4824-879B-91A0808A0AFE}"/>
              </a:ext>
            </a:extLst>
          </p:cNvPr>
          <p:cNvSpPr>
            <a:spLocks noGrp="1"/>
          </p:cNvSpPr>
          <p:nvPr>
            <p:ph idx="1"/>
          </p:nvPr>
        </p:nvSpPr>
        <p:spPr/>
        <p:txBody>
          <a:bodyPr/>
          <a:lstStyle/>
          <a:p>
            <a:r>
              <a:rPr lang="en-US" dirty="0"/>
              <a:t>https://www.tutorialspoint.com/python3/python_gui_programming.htm</a:t>
            </a:r>
          </a:p>
          <a:p>
            <a:r>
              <a:rPr lang="en-US" dirty="0"/>
              <a:t>https://docs.python.org/3/library/tkinter.html#a-simple-hello-world-program</a:t>
            </a:r>
          </a:p>
          <a:p>
            <a:r>
              <a:rPr lang="en-US" dirty="0"/>
              <a:t>https://docs.python.org/3/library/tkinter.ttk.html</a:t>
            </a:r>
          </a:p>
        </p:txBody>
      </p:sp>
    </p:spTree>
    <p:extLst>
      <p:ext uri="{BB962C8B-B14F-4D97-AF65-F5344CB8AC3E}">
        <p14:creationId xmlns:p14="http://schemas.microsoft.com/office/powerpoint/2010/main" val="6682660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AA1E2-EC7A-4FF0-B1D9-964FFD4CDFFB}"/>
              </a:ext>
            </a:extLst>
          </p:cNvPr>
          <p:cNvSpPr>
            <a:spLocks noGrp="1"/>
          </p:cNvSpPr>
          <p:nvPr>
            <p:ph type="title"/>
          </p:nvPr>
        </p:nvSpPr>
        <p:spPr/>
        <p:txBody>
          <a:bodyPr/>
          <a:lstStyle/>
          <a:p>
            <a:pPr algn="ctr"/>
            <a:r>
              <a:rPr lang="en-US" dirty="0"/>
              <a:t>Questions Comments?</a:t>
            </a:r>
          </a:p>
        </p:txBody>
      </p:sp>
      <p:pic>
        <p:nvPicPr>
          <p:cNvPr id="4" name="Picture 3" descr="A desktop computer sitting on top of a table&#10;&#10;Description automatically generated">
            <a:extLst>
              <a:ext uri="{FF2B5EF4-FFF2-40B4-BE49-F238E27FC236}">
                <a16:creationId xmlns:a16="http://schemas.microsoft.com/office/drawing/2014/main" id="{B47A2DC6-6E4E-48D7-923D-074DC75506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84376" y="2654559"/>
            <a:ext cx="4876800" cy="3657600"/>
          </a:xfrm>
          <a:prstGeom prst="rect">
            <a:avLst/>
          </a:prstGeom>
        </p:spPr>
      </p:pic>
    </p:spTree>
    <p:extLst>
      <p:ext uri="{BB962C8B-B14F-4D97-AF65-F5344CB8AC3E}">
        <p14:creationId xmlns:p14="http://schemas.microsoft.com/office/powerpoint/2010/main" val="37691006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1502A58-7A9C-4A56-BF02-8EE4A787B8F8}"/>
              </a:ext>
            </a:extLst>
          </p:cNvPr>
          <p:cNvSpPr>
            <a:spLocks noGrp="1"/>
          </p:cNvSpPr>
          <p:nvPr>
            <p:ph type="title"/>
          </p:nvPr>
        </p:nvSpPr>
        <p:spPr/>
        <p:txBody>
          <a:bodyPr/>
          <a:lstStyle/>
          <a:p>
            <a:pPr algn="ctr"/>
            <a:r>
              <a:rPr lang="en-US" dirty="0"/>
              <a:t>What is Tkinter?</a:t>
            </a:r>
          </a:p>
        </p:txBody>
      </p:sp>
      <p:sp>
        <p:nvSpPr>
          <p:cNvPr id="4" name="Content Placeholder 3">
            <a:extLst>
              <a:ext uri="{FF2B5EF4-FFF2-40B4-BE49-F238E27FC236}">
                <a16:creationId xmlns:a16="http://schemas.microsoft.com/office/drawing/2014/main" id="{3C6109DE-A993-4CE9-90C4-71013B5C138E}"/>
              </a:ext>
            </a:extLst>
          </p:cNvPr>
          <p:cNvSpPr>
            <a:spLocks noGrp="1"/>
          </p:cNvSpPr>
          <p:nvPr>
            <p:ph idx="1"/>
          </p:nvPr>
        </p:nvSpPr>
        <p:spPr/>
        <p:txBody>
          <a:bodyPr/>
          <a:lstStyle/>
          <a:p>
            <a:r>
              <a:rPr lang="en-US" dirty="0"/>
              <a:t>Tkinter is a built-in python package that allows for the creation of a Python Graphical User Interface(GUI)</a:t>
            </a:r>
          </a:p>
          <a:p>
            <a:r>
              <a:rPr lang="en-US" dirty="0"/>
              <a:t>It is the antithesis of command level application development</a:t>
            </a:r>
          </a:p>
          <a:p>
            <a:r>
              <a:rPr lang="en-US" dirty="0"/>
              <a:t>Tkinter is the most popular python graphical User interface package</a:t>
            </a:r>
          </a:p>
        </p:txBody>
      </p:sp>
    </p:spTree>
    <p:extLst>
      <p:ext uri="{BB962C8B-B14F-4D97-AF65-F5344CB8AC3E}">
        <p14:creationId xmlns:p14="http://schemas.microsoft.com/office/powerpoint/2010/main" val="2315875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552CC-FCE1-4C13-B1BA-03DCAD735EDC}"/>
              </a:ext>
            </a:extLst>
          </p:cNvPr>
          <p:cNvSpPr>
            <a:spLocks noGrp="1"/>
          </p:cNvSpPr>
          <p:nvPr>
            <p:ph type="title"/>
          </p:nvPr>
        </p:nvSpPr>
        <p:spPr/>
        <p:txBody>
          <a:bodyPr/>
          <a:lstStyle/>
          <a:p>
            <a:r>
              <a:rPr lang="en-US" dirty="0"/>
              <a:t>Additional Python </a:t>
            </a:r>
            <a:r>
              <a:rPr lang="en-US" dirty="0" err="1"/>
              <a:t>Gui</a:t>
            </a:r>
            <a:r>
              <a:rPr lang="en-US" dirty="0"/>
              <a:t> Packages</a:t>
            </a:r>
          </a:p>
        </p:txBody>
      </p:sp>
      <p:sp>
        <p:nvSpPr>
          <p:cNvPr id="3" name="Content Placeholder 2">
            <a:extLst>
              <a:ext uri="{FF2B5EF4-FFF2-40B4-BE49-F238E27FC236}">
                <a16:creationId xmlns:a16="http://schemas.microsoft.com/office/drawing/2014/main" id="{F229820A-0756-4942-A230-259B2E0CF24F}"/>
              </a:ext>
            </a:extLst>
          </p:cNvPr>
          <p:cNvSpPr>
            <a:spLocks noGrp="1"/>
          </p:cNvSpPr>
          <p:nvPr>
            <p:ph idx="1"/>
          </p:nvPr>
        </p:nvSpPr>
        <p:spPr/>
        <p:txBody>
          <a:bodyPr>
            <a:normAutofit fontScale="92500" lnSpcReduction="10000"/>
          </a:bodyPr>
          <a:lstStyle/>
          <a:p>
            <a:pPr algn="l">
              <a:buFont typeface="Arial" panose="020B0604020202020204" pitchFamily="34" charset="0"/>
              <a:buChar char="•"/>
            </a:pPr>
            <a:r>
              <a:rPr lang="en-US" b="1" i="0" dirty="0" err="1">
                <a:solidFill>
                  <a:srgbClr val="222222"/>
                </a:solidFill>
                <a:effectLst/>
                <a:latin typeface="Roboto"/>
              </a:rPr>
              <a:t>Kivy</a:t>
            </a:r>
            <a:r>
              <a:rPr lang="en-US" b="0" i="0" dirty="0">
                <a:solidFill>
                  <a:srgbClr val="222222"/>
                </a:solidFill>
                <a:effectLst/>
                <a:latin typeface="Roboto"/>
              </a:rPr>
              <a:t>. </a:t>
            </a:r>
            <a:r>
              <a:rPr lang="en-US" b="1" i="0" dirty="0" err="1">
                <a:solidFill>
                  <a:srgbClr val="222222"/>
                </a:solidFill>
                <a:effectLst/>
                <a:latin typeface="Roboto"/>
              </a:rPr>
              <a:t>Kivy</a:t>
            </a:r>
            <a:r>
              <a:rPr lang="en-US" b="0" i="0" dirty="0">
                <a:solidFill>
                  <a:srgbClr val="222222"/>
                </a:solidFill>
                <a:effectLst/>
                <a:latin typeface="Roboto"/>
              </a:rPr>
              <a:t> is an </a:t>
            </a:r>
            <a:r>
              <a:rPr lang="en-US" b="1" i="0" dirty="0">
                <a:solidFill>
                  <a:srgbClr val="222222"/>
                </a:solidFill>
                <a:effectLst/>
                <a:latin typeface="Roboto"/>
              </a:rPr>
              <a:t>OpenGL</a:t>
            </a:r>
            <a:r>
              <a:rPr lang="en-US" b="0" i="0" dirty="0">
                <a:solidFill>
                  <a:srgbClr val="222222"/>
                </a:solidFill>
                <a:effectLst/>
                <a:latin typeface="Roboto"/>
              </a:rPr>
              <a:t> ES 2 accelerated framework for the creation of new user interfaces. </a:t>
            </a:r>
          </a:p>
          <a:p>
            <a:pPr algn="l">
              <a:buFont typeface="Arial" panose="020B0604020202020204" pitchFamily="34" charset="0"/>
              <a:buChar char="•"/>
            </a:pPr>
            <a:r>
              <a:rPr lang="en-US" b="1" dirty="0" err="1">
                <a:solidFill>
                  <a:srgbClr val="222222"/>
                </a:solidFill>
                <a:latin typeface="Roboto"/>
              </a:rPr>
              <a:t>PyGame</a:t>
            </a:r>
            <a:endParaRPr lang="en-US" b="1" dirty="0">
              <a:solidFill>
                <a:srgbClr val="222222"/>
              </a:solidFill>
              <a:latin typeface="Roboto"/>
            </a:endParaRPr>
          </a:p>
          <a:p>
            <a:pPr algn="l">
              <a:buFont typeface="Arial" panose="020B0604020202020204" pitchFamily="34" charset="0"/>
              <a:buChar char="•"/>
            </a:pPr>
            <a:r>
              <a:rPr lang="en-US" b="1" i="0" dirty="0" err="1">
                <a:solidFill>
                  <a:srgbClr val="222222"/>
                </a:solidFill>
                <a:effectLst/>
                <a:latin typeface="Roboto"/>
              </a:rPr>
              <a:t>PyQT</a:t>
            </a:r>
            <a:r>
              <a:rPr lang="en-US" b="0" i="0" dirty="0">
                <a:solidFill>
                  <a:srgbClr val="222222"/>
                </a:solidFill>
                <a:effectLst/>
                <a:latin typeface="Roboto"/>
              </a:rPr>
              <a:t>. </a:t>
            </a:r>
            <a:r>
              <a:rPr lang="en-US" b="1" i="0" dirty="0" err="1">
                <a:solidFill>
                  <a:srgbClr val="222222"/>
                </a:solidFill>
                <a:effectLst/>
                <a:latin typeface="Roboto"/>
              </a:rPr>
              <a:t>PyQT</a:t>
            </a:r>
            <a:r>
              <a:rPr lang="en-US" b="0" i="0" dirty="0">
                <a:solidFill>
                  <a:srgbClr val="222222"/>
                </a:solidFill>
                <a:effectLst/>
                <a:latin typeface="Roboto"/>
              </a:rPr>
              <a:t> is one of the </a:t>
            </a:r>
            <a:r>
              <a:rPr lang="en-US" b="0" i="0" dirty="0" err="1">
                <a:solidFill>
                  <a:srgbClr val="222222"/>
                </a:solidFill>
                <a:effectLst/>
                <a:latin typeface="Roboto"/>
              </a:rPr>
              <a:t>favoured</a:t>
            </a:r>
            <a:r>
              <a:rPr lang="en-US" b="0" i="0" dirty="0">
                <a:solidFill>
                  <a:srgbClr val="222222"/>
                </a:solidFill>
                <a:effectLst/>
                <a:latin typeface="Roboto"/>
              </a:rPr>
              <a:t> cross-platform Python bindings implementing the </a:t>
            </a:r>
            <a:r>
              <a:rPr lang="en-US" b="1" i="0" dirty="0">
                <a:solidFill>
                  <a:srgbClr val="222222"/>
                </a:solidFill>
                <a:effectLst/>
                <a:latin typeface="Roboto"/>
              </a:rPr>
              <a:t>Qt library</a:t>
            </a:r>
            <a:r>
              <a:rPr lang="en-US" b="0" i="0" dirty="0">
                <a:solidFill>
                  <a:srgbClr val="222222"/>
                </a:solidFill>
                <a:effectLst/>
                <a:latin typeface="Roboto"/>
              </a:rPr>
              <a:t> for the </a:t>
            </a:r>
            <a:r>
              <a:rPr lang="en-US" b="1" i="0" dirty="0">
                <a:solidFill>
                  <a:srgbClr val="222222"/>
                </a:solidFill>
                <a:effectLst/>
                <a:latin typeface="Roboto"/>
              </a:rPr>
              <a:t>Qt</a:t>
            </a:r>
            <a:r>
              <a:rPr lang="en-US" b="0" i="0" dirty="0">
                <a:solidFill>
                  <a:srgbClr val="222222"/>
                </a:solidFill>
                <a:effectLst/>
                <a:latin typeface="Roboto"/>
              </a:rPr>
              <a:t> (owned by Nokia) application development framework.</a:t>
            </a:r>
          </a:p>
          <a:p>
            <a:pPr algn="l">
              <a:buFont typeface="Arial" panose="020B0604020202020204" pitchFamily="34" charset="0"/>
              <a:buChar char="•"/>
            </a:pPr>
            <a:r>
              <a:rPr lang="en-US" b="1" i="0" dirty="0">
                <a:solidFill>
                  <a:srgbClr val="222222"/>
                </a:solidFill>
                <a:effectLst/>
                <a:latin typeface="Roboto"/>
              </a:rPr>
              <a:t>Tkinter</a:t>
            </a:r>
            <a:endParaRPr lang="en-US" b="0" i="0" dirty="0">
              <a:solidFill>
                <a:srgbClr val="222222"/>
              </a:solidFill>
              <a:effectLst/>
              <a:latin typeface="Roboto"/>
            </a:endParaRPr>
          </a:p>
          <a:p>
            <a:pPr algn="l">
              <a:buFont typeface="Arial" panose="020B0604020202020204" pitchFamily="34" charset="0"/>
              <a:buChar char="•"/>
            </a:pPr>
            <a:r>
              <a:rPr lang="en-US" b="1" i="0" dirty="0" err="1">
                <a:solidFill>
                  <a:srgbClr val="222222"/>
                </a:solidFill>
                <a:effectLst/>
                <a:latin typeface="Roboto"/>
              </a:rPr>
              <a:t>WxPython</a:t>
            </a:r>
            <a:endParaRPr lang="en-US" b="1" i="0" dirty="0">
              <a:solidFill>
                <a:srgbClr val="222222"/>
              </a:solidFill>
              <a:effectLst/>
              <a:latin typeface="Roboto"/>
            </a:endParaRPr>
          </a:p>
          <a:p>
            <a:pPr algn="l">
              <a:buFont typeface="Arial" panose="020B0604020202020204" pitchFamily="34" charset="0"/>
              <a:buChar char="•"/>
            </a:pPr>
            <a:r>
              <a:rPr lang="en-US" b="1" dirty="0" err="1">
                <a:solidFill>
                  <a:srgbClr val="222222"/>
                </a:solidFill>
                <a:latin typeface="Roboto"/>
              </a:rPr>
              <a:t>PyGUI</a:t>
            </a:r>
            <a:endParaRPr lang="en-US" b="1" dirty="0">
              <a:solidFill>
                <a:srgbClr val="222222"/>
              </a:solidFill>
              <a:latin typeface="Roboto"/>
            </a:endParaRPr>
          </a:p>
          <a:p>
            <a:pPr algn="l">
              <a:buFont typeface="Arial" panose="020B0604020202020204" pitchFamily="34" charset="0"/>
              <a:buChar char="•"/>
            </a:pPr>
            <a:r>
              <a:rPr lang="en-US" b="1" i="0" dirty="0" err="1">
                <a:solidFill>
                  <a:srgbClr val="222222"/>
                </a:solidFill>
                <a:effectLst/>
                <a:latin typeface="Roboto"/>
              </a:rPr>
              <a:t>PySide</a:t>
            </a:r>
            <a:endParaRPr lang="en-US" dirty="0">
              <a:solidFill>
                <a:srgbClr val="222222"/>
              </a:solidFill>
              <a:latin typeface="Roboto"/>
            </a:endParaRPr>
          </a:p>
          <a:p>
            <a:pPr algn="l">
              <a:buFont typeface="Arial" panose="020B0604020202020204" pitchFamily="34" charset="0"/>
              <a:buChar char="•"/>
            </a:pPr>
            <a:r>
              <a:rPr lang="en-US" b="1" i="0" dirty="0">
                <a:solidFill>
                  <a:srgbClr val="FF0000"/>
                </a:solidFill>
                <a:effectLst/>
                <a:latin typeface="Roboto"/>
              </a:rPr>
              <a:t>https://wiki.python.org/moin/GuiProgramming</a:t>
            </a:r>
          </a:p>
          <a:p>
            <a:endParaRPr lang="en-US" dirty="0"/>
          </a:p>
        </p:txBody>
      </p:sp>
      <p:sp>
        <p:nvSpPr>
          <p:cNvPr id="4" name="TextBox 3">
            <a:extLst>
              <a:ext uri="{FF2B5EF4-FFF2-40B4-BE49-F238E27FC236}">
                <a16:creationId xmlns:a16="http://schemas.microsoft.com/office/drawing/2014/main" id="{3EC0CAB4-CC43-4884-B1E2-44BAD96DB118}"/>
              </a:ext>
            </a:extLst>
          </p:cNvPr>
          <p:cNvSpPr txBox="1"/>
          <p:nvPr/>
        </p:nvSpPr>
        <p:spPr>
          <a:xfrm>
            <a:off x="679508" y="6358855"/>
            <a:ext cx="5637402" cy="246221"/>
          </a:xfrm>
          <a:prstGeom prst="rect">
            <a:avLst/>
          </a:prstGeom>
          <a:noFill/>
        </p:spPr>
        <p:txBody>
          <a:bodyPr wrap="square" rtlCol="0">
            <a:spAutoFit/>
          </a:bodyPr>
          <a:lstStyle/>
          <a:p>
            <a:r>
              <a:rPr lang="en-US" sz="1000" dirty="0"/>
              <a:t>https://techsore.com/best-python-gui/</a:t>
            </a:r>
          </a:p>
        </p:txBody>
      </p:sp>
    </p:spTree>
    <p:extLst>
      <p:ext uri="{BB962C8B-B14F-4D97-AF65-F5344CB8AC3E}">
        <p14:creationId xmlns:p14="http://schemas.microsoft.com/office/powerpoint/2010/main" val="22938726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783D0-7FEC-4809-8B09-879610A6E0AA}"/>
              </a:ext>
            </a:extLst>
          </p:cNvPr>
          <p:cNvSpPr>
            <a:spLocks noGrp="1"/>
          </p:cNvSpPr>
          <p:nvPr>
            <p:ph type="title"/>
          </p:nvPr>
        </p:nvSpPr>
        <p:spPr/>
        <p:txBody>
          <a:bodyPr/>
          <a:lstStyle/>
          <a:p>
            <a:pPr algn="ctr"/>
            <a:r>
              <a:rPr lang="en-US" dirty="0"/>
              <a:t>Categories of Python Graphical Packages</a:t>
            </a:r>
          </a:p>
        </p:txBody>
      </p:sp>
      <p:sp>
        <p:nvSpPr>
          <p:cNvPr id="3" name="Content Placeholder 2">
            <a:extLst>
              <a:ext uri="{FF2B5EF4-FFF2-40B4-BE49-F238E27FC236}">
                <a16:creationId xmlns:a16="http://schemas.microsoft.com/office/drawing/2014/main" id="{F31ED335-A46A-46A5-AD5F-7B22D7635320}"/>
              </a:ext>
            </a:extLst>
          </p:cNvPr>
          <p:cNvSpPr>
            <a:spLocks noGrp="1"/>
          </p:cNvSpPr>
          <p:nvPr>
            <p:ph idx="1"/>
          </p:nvPr>
        </p:nvSpPr>
        <p:spPr/>
        <p:txBody>
          <a:bodyPr/>
          <a:lstStyle/>
          <a:p>
            <a:r>
              <a:rPr lang="en-US" dirty="0"/>
              <a:t>Text Based</a:t>
            </a:r>
          </a:p>
          <a:p>
            <a:pPr lvl="1"/>
            <a:r>
              <a:rPr lang="en-US" dirty="0"/>
              <a:t>Tkinter</a:t>
            </a:r>
          </a:p>
          <a:p>
            <a:r>
              <a:rPr lang="en-US" dirty="0"/>
              <a:t>Plotting Based</a:t>
            </a:r>
          </a:p>
          <a:p>
            <a:pPr lvl="1"/>
            <a:r>
              <a:rPr lang="en-US" dirty="0"/>
              <a:t>matplotlib</a:t>
            </a:r>
          </a:p>
          <a:p>
            <a:r>
              <a:rPr lang="en-US" dirty="0"/>
              <a:t>Game based</a:t>
            </a:r>
          </a:p>
          <a:p>
            <a:pPr lvl="1"/>
            <a:r>
              <a:rPr lang="en-US" dirty="0" err="1"/>
              <a:t>Pygame</a:t>
            </a:r>
            <a:endParaRPr lang="en-US" dirty="0"/>
          </a:p>
          <a:p>
            <a:r>
              <a:rPr lang="en-US" dirty="0"/>
              <a:t>Multi-Platform Windows Unix Linux MacOS</a:t>
            </a:r>
          </a:p>
          <a:p>
            <a:endParaRPr lang="en-US" dirty="0"/>
          </a:p>
        </p:txBody>
      </p:sp>
    </p:spTree>
    <p:extLst>
      <p:ext uri="{BB962C8B-B14F-4D97-AF65-F5344CB8AC3E}">
        <p14:creationId xmlns:p14="http://schemas.microsoft.com/office/powerpoint/2010/main" val="34658325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8C4EE-CA1C-4A61-9AF9-D3348A075B12}"/>
              </a:ext>
            </a:extLst>
          </p:cNvPr>
          <p:cNvSpPr>
            <a:spLocks noGrp="1"/>
          </p:cNvSpPr>
          <p:nvPr>
            <p:ph type="title"/>
          </p:nvPr>
        </p:nvSpPr>
        <p:spPr/>
        <p:txBody>
          <a:bodyPr/>
          <a:lstStyle/>
          <a:p>
            <a:pPr algn="ctr"/>
            <a:r>
              <a:rPr lang="en-US" dirty="0"/>
              <a:t>Tkinter Identity Crisis</a:t>
            </a:r>
          </a:p>
        </p:txBody>
      </p:sp>
      <p:sp>
        <p:nvSpPr>
          <p:cNvPr id="3" name="Content Placeholder 2">
            <a:extLst>
              <a:ext uri="{FF2B5EF4-FFF2-40B4-BE49-F238E27FC236}">
                <a16:creationId xmlns:a16="http://schemas.microsoft.com/office/drawing/2014/main" id="{D3BF8FD9-4D3C-49F9-8CC4-A00845EF835D}"/>
              </a:ext>
            </a:extLst>
          </p:cNvPr>
          <p:cNvSpPr>
            <a:spLocks noGrp="1"/>
          </p:cNvSpPr>
          <p:nvPr>
            <p:ph idx="1"/>
          </p:nvPr>
        </p:nvSpPr>
        <p:spPr/>
        <p:txBody>
          <a:bodyPr/>
          <a:lstStyle/>
          <a:p>
            <a:pPr marL="0" indent="0">
              <a:buNone/>
            </a:pPr>
            <a:r>
              <a:rPr lang="en-US" dirty="0"/>
              <a:t>Tkinter is known by many names:</a:t>
            </a:r>
          </a:p>
          <a:p>
            <a:r>
              <a:rPr lang="en-US" dirty="0" err="1"/>
              <a:t>Tcl</a:t>
            </a:r>
            <a:r>
              <a:rPr lang="en-US" dirty="0"/>
              <a:t>  (pronounced as </a:t>
            </a:r>
            <a:r>
              <a:rPr lang="en-US" i="1" dirty="0"/>
              <a:t>tickle)</a:t>
            </a:r>
          </a:p>
          <a:p>
            <a:r>
              <a:rPr lang="en-US" dirty="0"/>
              <a:t>Tk</a:t>
            </a:r>
          </a:p>
          <a:p>
            <a:r>
              <a:rPr lang="en-US" dirty="0" err="1"/>
              <a:t>Tcl</a:t>
            </a:r>
            <a:r>
              <a:rPr lang="en-US" dirty="0"/>
              <a:t>/Tk</a:t>
            </a:r>
          </a:p>
          <a:p>
            <a:r>
              <a:rPr lang="en-US" dirty="0"/>
              <a:t>Tkinter</a:t>
            </a:r>
          </a:p>
          <a:p>
            <a:r>
              <a:rPr lang="en-US" dirty="0" err="1"/>
              <a:t>Tkk</a:t>
            </a:r>
            <a:endParaRPr lang="en-US" dirty="0"/>
          </a:p>
        </p:txBody>
      </p:sp>
    </p:spTree>
    <p:extLst>
      <p:ext uri="{BB962C8B-B14F-4D97-AF65-F5344CB8AC3E}">
        <p14:creationId xmlns:p14="http://schemas.microsoft.com/office/powerpoint/2010/main" val="10480514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866F1-D01E-4000-B991-9BE00A85A2EC}"/>
              </a:ext>
            </a:extLst>
          </p:cNvPr>
          <p:cNvSpPr>
            <a:spLocks noGrp="1"/>
          </p:cNvSpPr>
          <p:nvPr>
            <p:ph type="title"/>
          </p:nvPr>
        </p:nvSpPr>
        <p:spPr/>
        <p:txBody>
          <a:bodyPr/>
          <a:lstStyle/>
          <a:p>
            <a:r>
              <a:rPr lang="en-US" dirty="0"/>
              <a:t>Tkinter Installation</a:t>
            </a:r>
          </a:p>
        </p:txBody>
      </p:sp>
      <p:sp>
        <p:nvSpPr>
          <p:cNvPr id="3" name="Content Placeholder 2">
            <a:extLst>
              <a:ext uri="{FF2B5EF4-FFF2-40B4-BE49-F238E27FC236}">
                <a16:creationId xmlns:a16="http://schemas.microsoft.com/office/drawing/2014/main" id="{482B4347-B782-4331-A0FB-763B3413F767}"/>
              </a:ext>
            </a:extLst>
          </p:cNvPr>
          <p:cNvSpPr>
            <a:spLocks noGrp="1"/>
          </p:cNvSpPr>
          <p:nvPr>
            <p:ph idx="1"/>
          </p:nvPr>
        </p:nvSpPr>
        <p:spPr/>
        <p:txBody>
          <a:bodyPr>
            <a:normAutofit fontScale="92500" lnSpcReduction="20000"/>
          </a:bodyPr>
          <a:lstStyle/>
          <a:p>
            <a:r>
              <a:rPr lang="en-US" dirty="0"/>
              <a:t>No pip, no brew, no ./configure, no make, no install, no coda</a:t>
            </a:r>
          </a:p>
          <a:p>
            <a:r>
              <a:rPr lang="en-US" dirty="0"/>
              <a:t>Tkinter is (sort of)  built into Python</a:t>
            </a:r>
          </a:p>
          <a:p>
            <a:r>
              <a:rPr lang="en-US" dirty="0"/>
              <a:t>Managed by Active State</a:t>
            </a:r>
          </a:p>
          <a:p>
            <a:r>
              <a:rPr lang="en-US" dirty="0"/>
              <a:t>You can optionally install it to update or get the latest version</a:t>
            </a:r>
          </a:p>
          <a:p>
            <a:pPr lvl="1"/>
            <a:r>
              <a:rPr lang="en-US" dirty="0"/>
              <a:t>Verifying the installation</a:t>
            </a:r>
          </a:p>
          <a:p>
            <a:pPr marL="457200" lvl="1" indent="0">
              <a:buNone/>
            </a:pPr>
            <a:r>
              <a:rPr lang="en-US" dirty="0"/>
              <a:t>&gt;&gt;&gt; import </a:t>
            </a:r>
            <a:r>
              <a:rPr lang="en-US" dirty="0" err="1"/>
              <a:t>tkinter</a:t>
            </a:r>
            <a:endParaRPr lang="en-US" dirty="0"/>
          </a:p>
          <a:p>
            <a:pPr marL="457200" lvl="1" indent="0">
              <a:buNone/>
            </a:pPr>
            <a:r>
              <a:rPr lang="en-US" dirty="0"/>
              <a:t>&gt;&gt;&gt; </a:t>
            </a:r>
            <a:r>
              <a:rPr lang="en-US" b="1" dirty="0" err="1"/>
              <a:t>tkinter</a:t>
            </a:r>
            <a:r>
              <a:rPr lang="en-US" b="1" dirty="0"/>
              <a:t>._test</a:t>
            </a:r>
          </a:p>
          <a:p>
            <a:r>
              <a:rPr lang="en-US" dirty="0"/>
              <a:t>You still need to import it as if it were an external package</a:t>
            </a:r>
          </a:p>
          <a:p>
            <a:pPr lvl="1"/>
            <a:r>
              <a:rPr lang="en-US" dirty="0"/>
              <a:t>from </a:t>
            </a:r>
            <a:r>
              <a:rPr lang="en-US" dirty="0" err="1"/>
              <a:t>tkinter</a:t>
            </a:r>
            <a:r>
              <a:rPr lang="en-US" dirty="0"/>
              <a:t> import *</a:t>
            </a:r>
          </a:p>
          <a:p>
            <a:pPr lvl="1"/>
            <a:r>
              <a:rPr lang="en-US" dirty="0"/>
              <a:t>from </a:t>
            </a:r>
            <a:r>
              <a:rPr lang="en-US" dirty="0" err="1"/>
              <a:t>tkinter.tkk</a:t>
            </a:r>
            <a:r>
              <a:rPr lang="en-US" dirty="0"/>
              <a:t> import *  # for </a:t>
            </a:r>
            <a:r>
              <a:rPr lang="en-US" dirty="0" err="1"/>
              <a:t>tkinter</a:t>
            </a:r>
            <a:r>
              <a:rPr lang="en-US" dirty="0"/>
              <a:t> themes</a:t>
            </a:r>
          </a:p>
        </p:txBody>
      </p:sp>
    </p:spTree>
    <p:extLst>
      <p:ext uri="{BB962C8B-B14F-4D97-AF65-F5344CB8AC3E}">
        <p14:creationId xmlns:p14="http://schemas.microsoft.com/office/powerpoint/2010/main" val="144750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3878EEA-6A81-44DA-9EA1-42EC0A5502B9}"/>
              </a:ext>
            </a:extLst>
          </p:cNvPr>
          <p:cNvSpPr>
            <a:spLocks noGrp="1"/>
          </p:cNvSpPr>
          <p:nvPr>
            <p:ph type="title"/>
          </p:nvPr>
        </p:nvSpPr>
        <p:spPr/>
        <p:txBody>
          <a:bodyPr/>
          <a:lstStyle/>
          <a:p>
            <a:pPr algn="ctr"/>
            <a:r>
              <a:rPr lang="en-US" dirty="0"/>
              <a:t>Verify Tkinter</a:t>
            </a:r>
          </a:p>
        </p:txBody>
      </p:sp>
      <p:pic>
        <p:nvPicPr>
          <p:cNvPr id="6" name="Picture 5">
            <a:extLst>
              <a:ext uri="{FF2B5EF4-FFF2-40B4-BE49-F238E27FC236}">
                <a16:creationId xmlns:a16="http://schemas.microsoft.com/office/drawing/2014/main" id="{AAAF6558-B3BE-4AD9-A2C9-EB3F5242B26C}"/>
              </a:ext>
            </a:extLst>
          </p:cNvPr>
          <p:cNvPicPr>
            <a:picLocks noChangeAspect="1"/>
          </p:cNvPicPr>
          <p:nvPr/>
        </p:nvPicPr>
        <p:blipFill>
          <a:blip r:embed="rId2"/>
          <a:stretch>
            <a:fillRect/>
          </a:stretch>
        </p:blipFill>
        <p:spPr>
          <a:xfrm>
            <a:off x="3511632" y="3195003"/>
            <a:ext cx="4643953" cy="3348410"/>
          </a:xfrm>
          <a:prstGeom prst="rect">
            <a:avLst/>
          </a:prstGeom>
        </p:spPr>
      </p:pic>
      <p:sp>
        <p:nvSpPr>
          <p:cNvPr id="7" name="TextBox 6">
            <a:extLst>
              <a:ext uri="{FF2B5EF4-FFF2-40B4-BE49-F238E27FC236}">
                <a16:creationId xmlns:a16="http://schemas.microsoft.com/office/drawing/2014/main" id="{18609110-DA0C-4775-AB93-D89AF99E7680}"/>
              </a:ext>
            </a:extLst>
          </p:cNvPr>
          <p:cNvSpPr txBox="1"/>
          <p:nvPr/>
        </p:nvSpPr>
        <p:spPr>
          <a:xfrm>
            <a:off x="3565321" y="2449585"/>
            <a:ext cx="4278385" cy="369332"/>
          </a:xfrm>
          <a:prstGeom prst="rect">
            <a:avLst/>
          </a:prstGeom>
          <a:noFill/>
        </p:spPr>
        <p:txBody>
          <a:bodyPr wrap="square" rtlCol="0">
            <a:spAutoFit/>
          </a:bodyPr>
          <a:lstStyle/>
          <a:p>
            <a:r>
              <a:rPr lang="en-US" dirty="0"/>
              <a:t>python –m </a:t>
            </a:r>
            <a:r>
              <a:rPr lang="en-US" dirty="0" err="1"/>
              <a:t>tkinter</a:t>
            </a:r>
            <a:endParaRPr lang="en-US" dirty="0"/>
          </a:p>
        </p:txBody>
      </p:sp>
    </p:spTree>
    <p:extLst>
      <p:ext uri="{BB962C8B-B14F-4D97-AF65-F5344CB8AC3E}">
        <p14:creationId xmlns:p14="http://schemas.microsoft.com/office/powerpoint/2010/main" val="12224748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5DDD0-140C-472D-B7DD-2D7ED1222067}"/>
              </a:ext>
            </a:extLst>
          </p:cNvPr>
          <p:cNvSpPr>
            <a:spLocks noGrp="1"/>
          </p:cNvSpPr>
          <p:nvPr>
            <p:ph type="title"/>
          </p:nvPr>
        </p:nvSpPr>
        <p:spPr/>
        <p:txBody>
          <a:bodyPr/>
          <a:lstStyle/>
          <a:p>
            <a:pPr algn="ctr"/>
            <a:r>
              <a:rPr lang="en-US" dirty="0"/>
              <a:t>Tkinter Processing Model</a:t>
            </a:r>
          </a:p>
        </p:txBody>
      </p:sp>
      <p:sp>
        <p:nvSpPr>
          <p:cNvPr id="3" name="Rectangle 2">
            <a:extLst>
              <a:ext uri="{FF2B5EF4-FFF2-40B4-BE49-F238E27FC236}">
                <a16:creationId xmlns:a16="http://schemas.microsoft.com/office/drawing/2014/main" id="{FAB31DAC-FC45-44E8-94ED-00760D899693}"/>
              </a:ext>
            </a:extLst>
          </p:cNvPr>
          <p:cNvSpPr/>
          <p:nvPr/>
        </p:nvSpPr>
        <p:spPr>
          <a:xfrm>
            <a:off x="4328462" y="2735582"/>
            <a:ext cx="2772133" cy="53479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Import Packages</a:t>
            </a:r>
          </a:p>
        </p:txBody>
      </p:sp>
      <p:sp>
        <p:nvSpPr>
          <p:cNvPr id="4" name="Rectangle 3">
            <a:extLst>
              <a:ext uri="{FF2B5EF4-FFF2-40B4-BE49-F238E27FC236}">
                <a16:creationId xmlns:a16="http://schemas.microsoft.com/office/drawing/2014/main" id="{F0BE73E9-D8AD-4BC2-ADC6-EEB58E7451B0}"/>
              </a:ext>
            </a:extLst>
          </p:cNvPr>
          <p:cNvSpPr/>
          <p:nvPr/>
        </p:nvSpPr>
        <p:spPr>
          <a:xfrm>
            <a:off x="4328463" y="3800984"/>
            <a:ext cx="2835480" cy="53479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Create Root Window</a:t>
            </a:r>
          </a:p>
        </p:txBody>
      </p:sp>
      <p:sp>
        <p:nvSpPr>
          <p:cNvPr id="5" name="Rectangle 4">
            <a:extLst>
              <a:ext uri="{FF2B5EF4-FFF2-40B4-BE49-F238E27FC236}">
                <a16:creationId xmlns:a16="http://schemas.microsoft.com/office/drawing/2014/main" id="{0E2C5F65-2C71-49DB-BEF4-3CE9D1E6C837}"/>
              </a:ext>
            </a:extLst>
          </p:cNvPr>
          <p:cNvSpPr/>
          <p:nvPr/>
        </p:nvSpPr>
        <p:spPr>
          <a:xfrm>
            <a:off x="4328462" y="4866386"/>
            <a:ext cx="2772133" cy="53479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Add Screen Widgets</a:t>
            </a:r>
          </a:p>
        </p:txBody>
      </p:sp>
      <p:sp>
        <p:nvSpPr>
          <p:cNvPr id="7" name="Rectangle 6">
            <a:extLst>
              <a:ext uri="{FF2B5EF4-FFF2-40B4-BE49-F238E27FC236}">
                <a16:creationId xmlns:a16="http://schemas.microsoft.com/office/drawing/2014/main" id="{CA2C85D5-DB43-4151-8ED3-99AD11258705}"/>
              </a:ext>
            </a:extLst>
          </p:cNvPr>
          <p:cNvSpPr/>
          <p:nvPr/>
        </p:nvSpPr>
        <p:spPr>
          <a:xfrm>
            <a:off x="4328461" y="5849295"/>
            <a:ext cx="2772133" cy="53479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Enter Main Loop</a:t>
            </a:r>
          </a:p>
        </p:txBody>
      </p:sp>
      <p:cxnSp>
        <p:nvCxnSpPr>
          <p:cNvPr id="11" name="Straight Arrow Connector 10">
            <a:extLst>
              <a:ext uri="{FF2B5EF4-FFF2-40B4-BE49-F238E27FC236}">
                <a16:creationId xmlns:a16="http://schemas.microsoft.com/office/drawing/2014/main" id="{0F4B710A-A962-4A82-958B-B4B1136D564E}"/>
              </a:ext>
            </a:extLst>
          </p:cNvPr>
          <p:cNvCxnSpPr/>
          <p:nvPr/>
        </p:nvCxnSpPr>
        <p:spPr>
          <a:xfrm>
            <a:off x="5714527" y="3331200"/>
            <a:ext cx="0" cy="369116"/>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E2701336-517E-45E0-A3BA-EF420865CB4B}"/>
              </a:ext>
            </a:extLst>
          </p:cNvPr>
          <p:cNvCxnSpPr/>
          <p:nvPr/>
        </p:nvCxnSpPr>
        <p:spPr>
          <a:xfrm>
            <a:off x="5714527" y="4414778"/>
            <a:ext cx="0" cy="369116"/>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DE167491-6AEB-4A7F-997D-31268EA4A081}"/>
              </a:ext>
            </a:extLst>
          </p:cNvPr>
          <p:cNvCxnSpPr/>
          <p:nvPr/>
        </p:nvCxnSpPr>
        <p:spPr>
          <a:xfrm>
            <a:off x="5714527" y="5401184"/>
            <a:ext cx="0" cy="369116"/>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6051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FFC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EC7F02AD-9687-440F-A9DF-FAA6F22270D7}"/>
    </a:ext>
  </a:extLst>
</a:theme>
</file>

<file path=docProps/app.xml><?xml version="1.0" encoding="utf-8"?>
<Properties xmlns="http://schemas.openxmlformats.org/officeDocument/2006/extended-properties" xmlns:vt="http://schemas.openxmlformats.org/officeDocument/2006/docPropsVTypes">
  <Template>Ion Boardroom</Template>
  <TotalTime>2394</TotalTime>
  <Words>978</Words>
  <Application>Microsoft Office PowerPoint</Application>
  <PresentationFormat>Widescreen</PresentationFormat>
  <Paragraphs>134</Paragraphs>
  <Slides>29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Arial</vt:lpstr>
      <vt:lpstr>Century Gothic</vt:lpstr>
      <vt:lpstr>Georgia</vt:lpstr>
      <vt:lpstr>Lucida Grande</vt:lpstr>
      <vt:lpstr>Roboto</vt:lpstr>
      <vt:lpstr>Wingdings 3</vt:lpstr>
      <vt:lpstr>Ion Boardroom</vt:lpstr>
      <vt:lpstr>Tkinter</vt:lpstr>
      <vt:lpstr>Disclaimer</vt:lpstr>
      <vt:lpstr>What is Tkinter?</vt:lpstr>
      <vt:lpstr>Additional Python Gui Packages</vt:lpstr>
      <vt:lpstr>Categories of Python Graphical Packages</vt:lpstr>
      <vt:lpstr>Tkinter Identity Crisis</vt:lpstr>
      <vt:lpstr>Tkinter Installation</vt:lpstr>
      <vt:lpstr>Verify Tkinter</vt:lpstr>
      <vt:lpstr>Tkinter Processing Model</vt:lpstr>
      <vt:lpstr>Tkinter Layout Managers Geometry Management </vt:lpstr>
      <vt:lpstr>Placing widgets on the Screen</vt:lpstr>
      <vt:lpstr>Hello  World pack()</vt:lpstr>
      <vt:lpstr>Hello  World pack() Attributes</vt:lpstr>
      <vt:lpstr>Hello  World grid()</vt:lpstr>
      <vt:lpstr>Hello  World grid()</vt:lpstr>
      <vt:lpstr>Pack Attributes</vt:lpstr>
      <vt:lpstr>Grid Attributes</vt:lpstr>
      <vt:lpstr>Two Classes of widgets</vt:lpstr>
      <vt:lpstr>The Widgets</vt:lpstr>
      <vt:lpstr>The Widgets</vt:lpstr>
      <vt:lpstr>The Widgets</vt:lpstr>
      <vt:lpstr>Tkk widgets</vt:lpstr>
      <vt:lpstr>Tkinter as a Class</vt:lpstr>
      <vt:lpstr>Var Classes</vt:lpstr>
      <vt:lpstr>How to Respond to a Widget</vt:lpstr>
      <vt:lpstr>Event Handling</vt:lpstr>
      <vt:lpstr>Event Handling</vt:lpstr>
      <vt:lpstr>References and Tutorials</vt:lpstr>
      <vt:lpstr>Questions Comments?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TKinter</dc:title>
  <dc:creator>Scott Bing</dc:creator>
  <cp:lastModifiedBy>Scott Bing</cp:lastModifiedBy>
  <cp:revision>56</cp:revision>
  <cp:lastPrinted>2020-09-14T01:45:10Z</cp:lastPrinted>
  <dcterms:created xsi:type="dcterms:W3CDTF">2020-09-10T16:41:43Z</dcterms:created>
  <dcterms:modified xsi:type="dcterms:W3CDTF">2020-09-21T03:42:22Z</dcterms:modified>
</cp:coreProperties>
</file>