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58" r:id="rId4"/>
    <p:sldId id="260" r:id="rId5"/>
    <p:sldId id="259" r:id="rId6"/>
    <p:sldId id="264" r:id="rId7"/>
    <p:sldId id="267" r:id="rId8"/>
    <p:sldId id="268" r:id="rId9"/>
    <p:sldId id="266" r:id="rId10"/>
    <p:sldId id="265" r:id="rId11"/>
    <p:sldId id="263" r:id="rId12"/>
    <p:sldId id="262"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424565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97857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112071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40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96137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706938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70ACE-64B7-435E-B545-B9B21921D7AD}"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42267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0309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087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15468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170ACE-64B7-435E-B545-B9B21921D7AD}" type="datetimeFigureOut">
              <a:rPr lang="en-US" smtClean="0"/>
              <a:t>9/13/2020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84754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86613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170ACE-64B7-435E-B545-B9B21921D7AD}" type="datetimeFigureOut">
              <a:rPr lang="en-US" smtClean="0"/>
              <a:t>9/13/2020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5817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170ACE-64B7-435E-B545-B9B21921D7AD}" type="datetimeFigureOut">
              <a:rPr lang="en-US" smtClean="0"/>
              <a:t>9/13/2020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144770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70ACE-64B7-435E-B545-B9B21921D7AD}" type="datetimeFigureOut">
              <a:rPr lang="en-US" smtClean="0"/>
              <a:t>9/13/2020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306256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92352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170ACE-64B7-435E-B545-B9B21921D7AD}"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94D7F5F-CD89-4C88-975E-D3A74265A365}" type="slidenum">
              <a:rPr lang="en-US" smtClean="0"/>
              <a:t>‹#›</a:t>
            </a:fld>
            <a:endParaRPr lang="en-US"/>
          </a:p>
        </p:txBody>
      </p:sp>
    </p:spTree>
    <p:extLst>
      <p:ext uri="{BB962C8B-B14F-4D97-AF65-F5344CB8AC3E}">
        <p14:creationId xmlns:p14="http://schemas.microsoft.com/office/powerpoint/2010/main" val="26840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2170ACE-64B7-435E-B545-B9B21921D7AD}" type="datetimeFigureOut">
              <a:rPr lang="en-US" smtClean="0"/>
              <a:t>9/13/2020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94D7F5F-CD89-4C88-975E-D3A74265A365}" type="slidenum">
              <a:rPr lang="en-US" smtClean="0"/>
              <a:t>‹#›</a:t>
            </a:fld>
            <a:endParaRPr lang="en-US"/>
          </a:p>
        </p:txBody>
      </p:sp>
    </p:spTree>
    <p:extLst>
      <p:ext uri="{BB962C8B-B14F-4D97-AF65-F5344CB8AC3E}">
        <p14:creationId xmlns:p14="http://schemas.microsoft.com/office/powerpoint/2010/main" val="3000186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FFA79-6647-4538-BF79-07231E54B5E6}"/>
              </a:ext>
            </a:extLst>
          </p:cNvPr>
          <p:cNvSpPr>
            <a:spLocks noGrp="1"/>
          </p:cNvSpPr>
          <p:nvPr>
            <p:ph type="ctrTitle"/>
          </p:nvPr>
        </p:nvSpPr>
        <p:spPr/>
        <p:txBody>
          <a:bodyPr/>
          <a:lstStyle/>
          <a:p>
            <a:r>
              <a:rPr lang="en-US" dirty="0" err="1"/>
              <a:t>Tkinter</a:t>
            </a:r>
            <a:endParaRPr lang="en-US" dirty="0"/>
          </a:p>
        </p:txBody>
      </p:sp>
      <p:sp>
        <p:nvSpPr>
          <p:cNvPr id="3" name="Subtitle 2">
            <a:extLst>
              <a:ext uri="{FF2B5EF4-FFF2-40B4-BE49-F238E27FC236}">
                <a16:creationId xmlns:a16="http://schemas.microsoft.com/office/drawing/2014/main" id="{9C812E5D-234F-4D53-B098-F56913DC3CA5}"/>
              </a:ext>
            </a:extLst>
          </p:cNvPr>
          <p:cNvSpPr>
            <a:spLocks noGrp="1"/>
          </p:cNvSpPr>
          <p:nvPr>
            <p:ph type="subTitle" idx="1"/>
          </p:nvPr>
        </p:nvSpPr>
        <p:spPr/>
        <p:txBody>
          <a:bodyPr/>
          <a:lstStyle/>
          <a:p>
            <a:r>
              <a:rPr lang="en-US" dirty="0"/>
              <a:t>“The little engine that could.”</a:t>
            </a:r>
          </a:p>
        </p:txBody>
      </p:sp>
    </p:spTree>
    <p:extLst>
      <p:ext uri="{BB962C8B-B14F-4D97-AF65-F5344CB8AC3E}">
        <p14:creationId xmlns:p14="http://schemas.microsoft.com/office/powerpoint/2010/main" val="107324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5" name="Picture 4">
            <a:extLst>
              <a:ext uri="{FF2B5EF4-FFF2-40B4-BE49-F238E27FC236}">
                <a16:creationId xmlns:a16="http://schemas.microsoft.com/office/drawing/2014/main" id="{244DBC9A-C05E-40DA-92D7-51D4C5371AFD}"/>
              </a:ext>
            </a:extLst>
          </p:cNvPr>
          <p:cNvPicPr>
            <a:picLocks noChangeAspect="1"/>
          </p:cNvPicPr>
          <p:nvPr/>
        </p:nvPicPr>
        <p:blipFill>
          <a:blip r:embed="rId2"/>
          <a:stretch>
            <a:fillRect/>
          </a:stretch>
        </p:blipFill>
        <p:spPr>
          <a:xfrm>
            <a:off x="3755839" y="2667188"/>
            <a:ext cx="5127180" cy="2493480"/>
          </a:xfrm>
          <a:prstGeom prst="rect">
            <a:avLst/>
          </a:prstGeom>
        </p:spPr>
      </p:pic>
      <p:pic>
        <p:nvPicPr>
          <p:cNvPr id="8" name="Picture 7">
            <a:extLst>
              <a:ext uri="{FF2B5EF4-FFF2-40B4-BE49-F238E27FC236}">
                <a16:creationId xmlns:a16="http://schemas.microsoft.com/office/drawing/2014/main" id="{DBB1AE47-549C-4711-ACCE-5D8A941CBD8D}"/>
              </a:ext>
            </a:extLst>
          </p:cNvPr>
          <p:cNvPicPr>
            <a:picLocks noChangeAspect="1"/>
          </p:cNvPicPr>
          <p:nvPr/>
        </p:nvPicPr>
        <p:blipFill>
          <a:blip r:embed="rId3"/>
          <a:stretch>
            <a:fillRect/>
          </a:stretch>
        </p:blipFill>
        <p:spPr>
          <a:xfrm>
            <a:off x="268490" y="2524312"/>
            <a:ext cx="3333750" cy="2847975"/>
          </a:xfrm>
          <a:prstGeom prst="rect">
            <a:avLst/>
          </a:prstGeom>
        </p:spPr>
      </p:pic>
      <p:pic>
        <p:nvPicPr>
          <p:cNvPr id="10" name="Picture 9">
            <a:extLst>
              <a:ext uri="{FF2B5EF4-FFF2-40B4-BE49-F238E27FC236}">
                <a16:creationId xmlns:a16="http://schemas.microsoft.com/office/drawing/2014/main" id="{57379A4F-4D50-4746-B8E8-1C8BB3DFAE4C}"/>
              </a:ext>
            </a:extLst>
          </p:cNvPr>
          <p:cNvPicPr>
            <a:picLocks noChangeAspect="1"/>
          </p:cNvPicPr>
          <p:nvPr/>
        </p:nvPicPr>
        <p:blipFill>
          <a:blip r:embed="rId4"/>
          <a:stretch>
            <a:fillRect/>
          </a:stretch>
        </p:blipFill>
        <p:spPr>
          <a:xfrm>
            <a:off x="9124950" y="2557351"/>
            <a:ext cx="3067050" cy="2238375"/>
          </a:xfrm>
          <a:prstGeom prst="rect">
            <a:avLst/>
          </a:prstGeom>
        </p:spPr>
      </p:pic>
    </p:spTree>
    <p:extLst>
      <p:ext uri="{BB962C8B-B14F-4D97-AF65-F5344CB8AC3E}">
        <p14:creationId xmlns:p14="http://schemas.microsoft.com/office/powerpoint/2010/main" val="150033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6C1737-7B16-4179-95DF-CD882AFB7F9B}"/>
              </a:ext>
            </a:extLst>
          </p:cNvPr>
          <p:cNvSpPr>
            <a:spLocks noGrp="1"/>
          </p:cNvSpPr>
          <p:nvPr>
            <p:ph type="title"/>
          </p:nvPr>
        </p:nvSpPr>
        <p:spPr/>
        <p:txBody>
          <a:bodyPr/>
          <a:lstStyle/>
          <a:p>
            <a:pPr algn="ctr"/>
            <a:r>
              <a:rPr lang="en-US" dirty="0"/>
              <a:t>Grid Attributes</a:t>
            </a:r>
          </a:p>
        </p:txBody>
      </p:sp>
      <p:sp>
        <p:nvSpPr>
          <p:cNvPr id="6" name="TextBox 5">
            <a:extLst>
              <a:ext uri="{FF2B5EF4-FFF2-40B4-BE49-F238E27FC236}">
                <a16:creationId xmlns:a16="http://schemas.microsoft.com/office/drawing/2014/main" id="{20940C44-29A5-45E1-8935-EE7134394C6E}"/>
              </a:ext>
            </a:extLst>
          </p:cNvPr>
          <p:cNvSpPr txBox="1"/>
          <p:nvPr/>
        </p:nvSpPr>
        <p:spPr>
          <a:xfrm>
            <a:off x="2771941" y="2624611"/>
            <a:ext cx="6097554" cy="3170099"/>
          </a:xfrm>
          <a:prstGeom prst="rect">
            <a:avLst/>
          </a:prstGeom>
          <a:noFill/>
        </p:spPr>
        <p:txBody>
          <a:bodyPr wrap="square">
            <a:spAutoFit/>
          </a:bodyPr>
          <a:lstStyle/>
          <a:p>
            <a:r>
              <a:rPr lang="en-US" sz="1000" dirty="0"/>
              <a:t>Syntax</a:t>
            </a:r>
          </a:p>
          <a:p>
            <a:r>
              <a:rPr lang="en-US" sz="1000" dirty="0" err="1"/>
              <a:t>widget.grid</a:t>
            </a:r>
            <a:r>
              <a:rPr lang="en-US" sz="1000" dirty="0"/>
              <a:t>( </a:t>
            </a:r>
            <a:r>
              <a:rPr lang="en-US" sz="1000" dirty="0" err="1"/>
              <a:t>grid_options</a:t>
            </a:r>
            <a:r>
              <a:rPr lang="en-US" sz="1000" dirty="0"/>
              <a:t> )</a:t>
            </a:r>
          </a:p>
          <a:p>
            <a:r>
              <a:rPr lang="en-US" sz="1000" dirty="0"/>
              <a:t>Here is the list of possible options −</a:t>
            </a:r>
          </a:p>
          <a:p>
            <a:endParaRPr lang="en-US" sz="1000" dirty="0"/>
          </a:p>
          <a:p>
            <a:r>
              <a:rPr lang="en-US" sz="1000" dirty="0"/>
              <a:t>column − The column to put widget in; default 0 (leftmost column).</a:t>
            </a:r>
          </a:p>
          <a:p>
            <a:endParaRPr lang="en-US" sz="1000" dirty="0"/>
          </a:p>
          <a:p>
            <a:r>
              <a:rPr lang="en-US" sz="1000" dirty="0" err="1"/>
              <a:t>columnspan</a:t>
            </a:r>
            <a:r>
              <a:rPr lang="en-US" sz="1000" dirty="0"/>
              <a:t> − How many columns </a:t>
            </a:r>
            <a:r>
              <a:rPr lang="en-US" sz="1000" dirty="0" err="1"/>
              <a:t>widgetoccupies</a:t>
            </a:r>
            <a:r>
              <a:rPr lang="en-US" sz="1000" dirty="0"/>
              <a:t>; default 1.</a:t>
            </a:r>
          </a:p>
          <a:p>
            <a:endParaRPr lang="en-US" sz="1000" dirty="0"/>
          </a:p>
          <a:p>
            <a:r>
              <a:rPr lang="en-US" sz="1000" dirty="0" err="1"/>
              <a:t>ipadx</a:t>
            </a:r>
            <a:r>
              <a:rPr lang="en-US" sz="1000" dirty="0"/>
              <a:t>, </a:t>
            </a:r>
            <a:r>
              <a:rPr lang="en-US" sz="1000" dirty="0" err="1"/>
              <a:t>ipady</a:t>
            </a:r>
            <a:r>
              <a:rPr lang="en-US" sz="1000" dirty="0"/>
              <a:t> − How many pixels to pad widget, horizontally and vertically, inside widget's borders.</a:t>
            </a:r>
          </a:p>
          <a:p>
            <a:endParaRPr lang="en-US" sz="1000" dirty="0"/>
          </a:p>
          <a:p>
            <a:r>
              <a:rPr lang="en-US" sz="1000" dirty="0" err="1"/>
              <a:t>padx</a:t>
            </a:r>
            <a:r>
              <a:rPr lang="en-US" sz="1000" dirty="0"/>
              <a:t>, </a:t>
            </a:r>
            <a:r>
              <a:rPr lang="en-US" sz="1000" dirty="0" err="1"/>
              <a:t>pady</a:t>
            </a:r>
            <a:r>
              <a:rPr lang="en-US" sz="1000" dirty="0"/>
              <a:t> − How many pixels to pad widget, horizontally and vertically, outside v's borders.</a:t>
            </a:r>
          </a:p>
          <a:p>
            <a:endParaRPr lang="en-US" sz="1000" dirty="0"/>
          </a:p>
          <a:p>
            <a:r>
              <a:rPr lang="en-US" sz="1000" dirty="0"/>
              <a:t>row − The row to put widget in; default the first row that is still empty.</a:t>
            </a:r>
          </a:p>
          <a:p>
            <a:endParaRPr lang="en-US" sz="1000" dirty="0"/>
          </a:p>
          <a:p>
            <a:r>
              <a:rPr lang="en-US" sz="1000" dirty="0" err="1"/>
              <a:t>rowspan</a:t>
            </a:r>
            <a:r>
              <a:rPr lang="en-US" sz="1000" dirty="0"/>
              <a:t> − How many </a:t>
            </a:r>
            <a:r>
              <a:rPr lang="en-US" sz="1000" dirty="0" err="1"/>
              <a:t>rowswidget</a:t>
            </a:r>
            <a:r>
              <a:rPr lang="en-US" sz="1000" dirty="0"/>
              <a:t> occupies; default 1.</a:t>
            </a:r>
          </a:p>
          <a:p>
            <a:endParaRPr lang="en-US" sz="1000" dirty="0"/>
          </a:p>
          <a:p>
            <a:r>
              <a:rPr lang="en-US" sz="1000" dirty="0"/>
              <a:t>sticky − What to do if the cell is larger than widget. By default, with sticky='', widget is centered in its cell. sticky may be the string concatenation of zero or more of N, E, S, W, NE, NW, SE, and SW, compass directions indicating the sides and corners of the cell to which widget sticks.</a:t>
            </a:r>
          </a:p>
        </p:txBody>
      </p:sp>
    </p:spTree>
    <p:extLst>
      <p:ext uri="{BB962C8B-B14F-4D97-AF65-F5344CB8AC3E}">
        <p14:creationId xmlns:p14="http://schemas.microsoft.com/office/powerpoint/2010/main" val="38152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28681E-938D-4D58-841A-02F364D1C60C}"/>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14F4F420-706D-40AB-80EC-E50807A73DD1}"/>
              </a:ext>
            </a:extLst>
          </p:cNvPr>
          <p:cNvSpPr txBox="1"/>
          <p:nvPr/>
        </p:nvSpPr>
        <p:spPr>
          <a:xfrm>
            <a:off x="1370980" y="2994863"/>
            <a:ext cx="6097554" cy="2092881"/>
          </a:xfrm>
          <a:prstGeom prst="rect">
            <a:avLst/>
          </a:prstGeom>
          <a:noFill/>
        </p:spPr>
        <p:txBody>
          <a:bodyPr wrap="square">
            <a:spAutoFit/>
          </a:bodyPr>
          <a:lstStyle/>
          <a:p>
            <a:r>
              <a:rPr lang="en-US" sz="1000" dirty="0"/>
              <a:t>label1.grid(sticky=E)</a:t>
            </a:r>
          </a:p>
          <a:p>
            <a:r>
              <a:rPr lang="en-US" sz="1000" dirty="0"/>
              <a:t>    label2.grid(sticky=E)</a:t>
            </a:r>
          </a:p>
          <a:p>
            <a:endParaRPr lang="en-US" sz="1000" dirty="0"/>
          </a:p>
          <a:p>
            <a:r>
              <a:rPr lang="en-US" sz="1000" dirty="0"/>
              <a:t>    entry1.grid(row=0, column=1)</a:t>
            </a:r>
          </a:p>
          <a:p>
            <a:r>
              <a:rPr lang="en-US" sz="1000" dirty="0"/>
              <a:t>    entry2.grid(row=1, column=1)</a:t>
            </a:r>
          </a:p>
          <a:p>
            <a:endParaRPr lang="en-US" sz="1000" dirty="0"/>
          </a:p>
          <a:p>
            <a:r>
              <a:rPr lang="en-US" sz="1000" dirty="0"/>
              <a:t>    </a:t>
            </a:r>
            <a:r>
              <a:rPr lang="en-US" sz="1000" dirty="0" err="1"/>
              <a:t>checkbutton.grid</a:t>
            </a:r>
            <a:r>
              <a:rPr lang="en-US" sz="1000" dirty="0"/>
              <a:t>(</a:t>
            </a:r>
            <a:r>
              <a:rPr lang="en-US" sz="1000" dirty="0" err="1"/>
              <a:t>columnspan</a:t>
            </a:r>
            <a:r>
              <a:rPr lang="en-US" sz="1000" dirty="0"/>
              <a:t>=2, sticky=W)</a:t>
            </a:r>
          </a:p>
          <a:p>
            <a:endParaRPr lang="en-US" sz="1000" dirty="0"/>
          </a:p>
          <a:p>
            <a:r>
              <a:rPr lang="en-US" sz="1000" dirty="0"/>
              <a:t>    </a:t>
            </a:r>
            <a:r>
              <a:rPr lang="en-US" sz="1000" dirty="0" err="1"/>
              <a:t>image.grid</a:t>
            </a:r>
            <a:r>
              <a:rPr lang="en-US" sz="1000" dirty="0"/>
              <a:t>(row=0, column=2, </a:t>
            </a:r>
            <a:r>
              <a:rPr lang="en-US" sz="1000" dirty="0" err="1"/>
              <a:t>columnspan</a:t>
            </a:r>
            <a:r>
              <a:rPr lang="en-US" sz="1000" dirty="0"/>
              <a:t>=2, </a:t>
            </a:r>
            <a:r>
              <a:rPr lang="en-US" sz="1000" dirty="0" err="1"/>
              <a:t>rowspan</a:t>
            </a:r>
            <a:r>
              <a:rPr lang="en-US" sz="1000" dirty="0"/>
              <a:t>=2,</a:t>
            </a:r>
          </a:p>
          <a:p>
            <a:r>
              <a:rPr lang="en-US" sz="1000" dirty="0"/>
              <a:t>               sticky=W+E+N+S, </a:t>
            </a:r>
            <a:r>
              <a:rPr lang="en-US" sz="1000" dirty="0" err="1"/>
              <a:t>padx</a:t>
            </a:r>
            <a:r>
              <a:rPr lang="en-US" sz="1000" dirty="0"/>
              <a:t>=5, </a:t>
            </a:r>
            <a:r>
              <a:rPr lang="en-US" sz="1000" dirty="0" err="1"/>
              <a:t>pady</a:t>
            </a:r>
            <a:r>
              <a:rPr lang="en-US" sz="1000" dirty="0"/>
              <a:t>=5)</a:t>
            </a:r>
          </a:p>
          <a:p>
            <a:endParaRPr lang="en-US" sz="1000" dirty="0"/>
          </a:p>
          <a:p>
            <a:r>
              <a:rPr lang="en-US" sz="1000" dirty="0"/>
              <a:t>    button1.grid(row=2, column=2)</a:t>
            </a:r>
          </a:p>
          <a:p>
            <a:r>
              <a:rPr lang="en-US" sz="1000" dirty="0"/>
              <a:t>    button2.grid(row=2, column=3)</a:t>
            </a:r>
          </a:p>
        </p:txBody>
      </p:sp>
    </p:spTree>
    <p:extLst>
      <p:ext uri="{BB962C8B-B14F-4D97-AF65-F5344CB8AC3E}">
        <p14:creationId xmlns:p14="http://schemas.microsoft.com/office/powerpoint/2010/main" val="218037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52CC-FCE1-4C13-B1BA-03DCAD735EDC}"/>
              </a:ext>
            </a:extLst>
          </p:cNvPr>
          <p:cNvSpPr>
            <a:spLocks noGrp="1"/>
          </p:cNvSpPr>
          <p:nvPr>
            <p:ph type="title"/>
          </p:nvPr>
        </p:nvSpPr>
        <p:spPr/>
        <p:txBody>
          <a:bodyPr/>
          <a:lstStyle/>
          <a:p>
            <a:r>
              <a:rPr lang="en-US" dirty="0"/>
              <a:t>Additional Python </a:t>
            </a:r>
            <a:r>
              <a:rPr lang="en-US" dirty="0" err="1"/>
              <a:t>Gui</a:t>
            </a:r>
            <a:r>
              <a:rPr lang="en-US" dirty="0"/>
              <a:t> Packages</a:t>
            </a:r>
          </a:p>
        </p:txBody>
      </p:sp>
      <p:sp>
        <p:nvSpPr>
          <p:cNvPr id="3" name="Content Placeholder 2">
            <a:extLst>
              <a:ext uri="{FF2B5EF4-FFF2-40B4-BE49-F238E27FC236}">
                <a16:creationId xmlns:a16="http://schemas.microsoft.com/office/drawing/2014/main" id="{F229820A-0756-4942-A230-259B2E0CF24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err="1">
                <a:solidFill>
                  <a:srgbClr val="222222"/>
                </a:solidFill>
                <a:effectLst/>
                <a:latin typeface="Roboto"/>
              </a:rPr>
              <a:t>Kivy</a:t>
            </a:r>
            <a:r>
              <a:rPr lang="en-US" b="0" i="0" dirty="0">
                <a:solidFill>
                  <a:srgbClr val="222222"/>
                </a:solidFill>
                <a:effectLst/>
                <a:latin typeface="Roboto"/>
              </a:rPr>
              <a:t>. </a:t>
            </a:r>
            <a:r>
              <a:rPr lang="en-US" b="1" i="0" dirty="0" err="1">
                <a:solidFill>
                  <a:srgbClr val="222222"/>
                </a:solidFill>
                <a:effectLst/>
                <a:latin typeface="Roboto"/>
              </a:rPr>
              <a:t>Kivy</a:t>
            </a:r>
            <a:r>
              <a:rPr lang="en-US" b="0" i="0" dirty="0">
                <a:solidFill>
                  <a:srgbClr val="222222"/>
                </a:solidFill>
                <a:effectLst/>
                <a:latin typeface="Roboto"/>
              </a:rPr>
              <a:t> is an </a:t>
            </a:r>
            <a:r>
              <a:rPr lang="en-US" b="1" i="0" dirty="0">
                <a:solidFill>
                  <a:srgbClr val="222222"/>
                </a:solidFill>
                <a:effectLst/>
                <a:latin typeface="Roboto"/>
              </a:rPr>
              <a:t>OpenGL</a:t>
            </a:r>
            <a:r>
              <a:rPr lang="en-US" b="0" i="0" dirty="0">
                <a:solidFill>
                  <a:srgbClr val="222222"/>
                </a:solidFill>
                <a:effectLst/>
                <a:latin typeface="Roboto"/>
              </a:rPr>
              <a:t> ES 2 accelerated framework for the creation of new user interfaces. </a:t>
            </a:r>
          </a:p>
          <a:p>
            <a:pPr algn="l">
              <a:buFont typeface="Arial" panose="020B0604020202020204" pitchFamily="34" charset="0"/>
              <a:buChar char="•"/>
            </a:pPr>
            <a:r>
              <a:rPr lang="en-US" b="1" dirty="0" err="1">
                <a:solidFill>
                  <a:srgbClr val="222222"/>
                </a:solidFill>
                <a:latin typeface="Roboto"/>
              </a:rPr>
              <a:t>PyGame</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PyQT</a:t>
            </a:r>
            <a:r>
              <a:rPr lang="en-US" b="0" i="0" dirty="0">
                <a:solidFill>
                  <a:srgbClr val="222222"/>
                </a:solidFill>
                <a:effectLst/>
                <a:latin typeface="Roboto"/>
              </a:rPr>
              <a:t>. </a:t>
            </a:r>
            <a:r>
              <a:rPr lang="en-US" b="1" i="0" dirty="0" err="1">
                <a:solidFill>
                  <a:srgbClr val="222222"/>
                </a:solidFill>
                <a:effectLst/>
                <a:latin typeface="Roboto"/>
              </a:rPr>
              <a:t>PyQT</a:t>
            </a:r>
            <a:r>
              <a:rPr lang="en-US" b="0" i="0" dirty="0">
                <a:solidFill>
                  <a:srgbClr val="222222"/>
                </a:solidFill>
                <a:effectLst/>
                <a:latin typeface="Roboto"/>
              </a:rPr>
              <a:t> is one of the </a:t>
            </a:r>
            <a:r>
              <a:rPr lang="en-US" b="0" i="0" dirty="0" err="1">
                <a:solidFill>
                  <a:srgbClr val="222222"/>
                </a:solidFill>
                <a:effectLst/>
                <a:latin typeface="Roboto"/>
              </a:rPr>
              <a:t>favoured</a:t>
            </a:r>
            <a:r>
              <a:rPr lang="en-US" b="0" i="0" dirty="0">
                <a:solidFill>
                  <a:srgbClr val="222222"/>
                </a:solidFill>
                <a:effectLst/>
                <a:latin typeface="Roboto"/>
              </a:rPr>
              <a:t> cross-platform Python bindings implementing the </a:t>
            </a:r>
            <a:r>
              <a:rPr lang="en-US" b="1" i="0" dirty="0">
                <a:solidFill>
                  <a:srgbClr val="222222"/>
                </a:solidFill>
                <a:effectLst/>
                <a:latin typeface="Roboto"/>
              </a:rPr>
              <a:t>Qt library</a:t>
            </a:r>
            <a:r>
              <a:rPr lang="en-US" b="0" i="0" dirty="0">
                <a:solidFill>
                  <a:srgbClr val="222222"/>
                </a:solidFill>
                <a:effectLst/>
                <a:latin typeface="Roboto"/>
              </a:rPr>
              <a:t> for the </a:t>
            </a:r>
            <a:r>
              <a:rPr lang="en-US" b="1" i="0" dirty="0">
                <a:solidFill>
                  <a:srgbClr val="222222"/>
                </a:solidFill>
                <a:effectLst/>
                <a:latin typeface="Roboto"/>
              </a:rPr>
              <a:t>Qt</a:t>
            </a:r>
            <a:r>
              <a:rPr lang="en-US" b="0" i="0" dirty="0">
                <a:solidFill>
                  <a:srgbClr val="222222"/>
                </a:solidFill>
                <a:effectLst/>
                <a:latin typeface="Roboto"/>
              </a:rPr>
              <a:t> (owned by Nokia) application development framework.</a:t>
            </a:r>
          </a:p>
          <a:p>
            <a:pPr algn="l">
              <a:buFont typeface="Arial" panose="020B0604020202020204" pitchFamily="34" charset="0"/>
              <a:buChar char="•"/>
            </a:pPr>
            <a:r>
              <a:rPr lang="en-US" b="1" i="0" dirty="0" err="1">
                <a:solidFill>
                  <a:srgbClr val="222222"/>
                </a:solidFill>
                <a:effectLst/>
                <a:latin typeface="Roboto"/>
              </a:rPr>
              <a:t>Tkinter</a:t>
            </a:r>
            <a:endParaRPr lang="en-US" b="0" i="0" dirty="0">
              <a:solidFill>
                <a:srgbClr val="222222"/>
              </a:solidFill>
              <a:effectLst/>
              <a:latin typeface="Roboto"/>
            </a:endParaRPr>
          </a:p>
          <a:p>
            <a:pPr algn="l">
              <a:buFont typeface="Arial" panose="020B0604020202020204" pitchFamily="34" charset="0"/>
              <a:buChar char="•"/>
            </a:pPr>
            <a:r>
              <a:rPr lang="en-US" b="1" i="0" dirty="0" err="1">
                <a:solidFill>
                  <a:srgbClr val="222222"/>
                </a:solidFill>
                <a:effectLst/>
                <a:latin typeface="Roboto"/>
              </a:rPr>
              <a:t>WxPython</a:t>
            </a:r>
            <a:endParaRPr lang="en-US" b="0" i="0" dirty="0">
              <a:solidFill>
                <a:srgbClr val="222222"/>
              </a:solidFill>
              <a:effectLst/>
              <a:latin typeface="Roboto"/>
            </a:endParaRPr>
          </a:p>
          <a:p>
            <a:r>
              <a:rPr lang="en-US" b="1" dirty="0" err="1">
                <a:solidFill>
                  <a:srgbClr val="222222"/>
                </a:solidFill>
                <a:latin typeface="Roboto"/>
              </a:rPr>
              <a:t>PyGUI</a:t>
            </a:r>
            <a:endParaRPr lang="en-US" b="1" dirty="0">
              <a:solidFill>
                <a:srgbClr val="222222"/>
              </a:solidFill>
              <a:latin typeface="Roboto"/>
            </a:endParaRPr>
          </a:p>
          <a:p>
            <a:pPr algn="l">
              <a:buFont typeface="Arial" panose="020B0604020202020204" pitchFamily="34" charset="0"/>
              <a:buChar char="•"/>
            </a:pPr>
            <a:r>
              <a:rPr lang="en-US" b="1" i="0" dirty="0" err="1">
                <a:solidFill>
                  <a:srgbClr val="222222"/>
                </a:solidFill>
                <a:effectLst/>
                <a:latin typeface="Roboto"/>
              </a:rPr>
              <a:t>PySide</a:t>
            </a:r>
            <a:endParaRPr lang="en-US" dirty="0">
              <a:solidFill>
                <a:srgbClr val="222222"/>
              </a:solidFill>
              <a:latin typeface="Roboto"/>
            </a:endParaRPr>
          </a:p>
          <a:p>
            <a:pPr algn="l">
              <a:buFont typeface="Arial" panose="020B0604020202020204" pitchFamily="34" charset="0"/>
              <a:buChar char="•"/>
            </a:pPr>
            <a:r>
              <a:rPr lang="en-US" b="1" i="0" dirty="0">
                <a:solidFill>
                  <a:srgbClr val="FF0000"/>
                </a:solidFill>
                <a:effectLst/>
                <a:latin typeface="Roboto"/>
              </a:rPr>
              <a:t>https://wiki.python.org/moin/GuiProgramming</a:t>
            </a:r>
          </a:p>
          <a:p>
            <a:endParaRPr lang="en-US" dirty="0"/>
          </a:p>
        </p:txBody>
      </p:sp>
    </p:spTree>
    <p:extLst>
      <p:ext uri="{BB962C8B-B14F-4D97-AF65-F5344CB8AC3E}">
        <p14:creationId xmlns:p14="http://schemas.microsoft.com/office/powerpoint/2010/main" val="229387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2246-B4DD-4D59-85C9-E59ECEC0341F}"/>
              </a:ext>
            </a:extLst>
          </p:cNvPr>
          <p:cNvSpPr>
            <a:spLocks noGrp="1"/>
          </p:cNvSpPr>
          <p:nvPr>
            <p:ph type="title"/>
          </p:nvPr>
        </p:nvSpPr>
        <p:spPr/>
        <p:txBody>
          <a:bodyPr/>
          <a:lstStyle/>
          <a:p>
            <a:pPr algn="ctr"/>
            <a:r>
              <a:rPr lang="en-US" dirty="0"/>
              <a:t>Disclaimer</a:t>
            </a:r>
          </a:p>
        </p:txBody>
      </p:sp>
      <p:sp>
        <p:nvSpPr>
          <p:cNvPr id="3" name="TextBox 2">
            <a:extLst>
              <a:ext uri="{FF2B5EF4-FFF2-40B4-BE49-F238E27FC236}">
                <a16:creationId xmlns:a16="http://schemas.microsoft.com/office/drawing/2014/main" id="{32CB9432-9EAE-4A6E-905A-5CAAF560FDA3}"/>
              </a:ext>
            </a:extLst>
          </p:cNvPr>
          <p:cNvSpPr txBox="1"/>
          <p:nvPr/>
        </p:nvSpPr>
        <p:spPr>
          <a:xfrm>
            <a:off x="2374085" y="3429000"/>
            <a:ext cx="6148008" cy="1200329"/>
          </a:xfrm>
          <a:prstGeom prst="rect">
            <a:avLst/>
          </a:prstGeom>
          <a:noFill/>
        </p:spPr>
        <p:txBody>
          <a:bodyPr wrap="square" rtlCol="0">
            <a:spAutoFit/>
          </a:bodyPr>
          <a:lstStyle/>
          <a:p>
            <a:r>
              <a:rPr lang="en-US" sz="3600" dirty="0"/>
              <a:t>This presentation covers </a:t>
            </a:r>
            <a:r>
              <a:rPr lang="en-US" sz="3600" dirty="0" err="1"/>
              <a:t>Tkinter</a:t>
            </a:r>
            <a:r>
              <a:rPr lang="en-US" sz="3600" dirty="0"/>
              <a:t> and </a:t>
            </a:r>
            <a:r>
              <a:rPr lang="en-US" sz="3600" dirty="0" err="1"/>
              <a:t>Tkk</a:t>
            </a:r>
            <a:r>
              <a:rPr lang="en-US" sz="3600" dirty="0"/>
              <a:t> for Python 3</a:t>
            </a:r>
          </a:p>
        </p:txBody>
      </p:sp>
    </p:spTree>
    <p:extLst>
      <p:ext uri="{BB962C8B-B14F-4D97-AF65-F5344CB8AC3E}">
        <p14:creationId xmlns:p14="http://schemas.microsoft.com/office/powerpoint/2010/main" val="93321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66F1-D01E-4000-B991-9BE00A85A2EC}"/>
              </a:ext>
            </a:extLst>
          </p:cNvPr>
          <p:cNvSpPr>
            <a:spLocks noGrp="1"/>
          </p:cNvSpPr>
          <p:nvPr>
            <p:ph type="title"/>
          </p:nvPr>
        </p:nvSpPr>
        <p:spPr/>
        <p:txBody>
          <a:bodyPr/>
          <a:lstStyle/>
          <a:p>
            <a:r>
              <a:rPr lang="en-US" dirty="0" err="1"/>
              <a:t>Tkinter</a:t>
            </a:r>
            <a:r>
              <a:rPr lang="en-US" dirty="0"/>
              <a:t> Installation</a:t>
            </a:r>
          </a:p>
        </p:txBody>
      </p:sp>
      <p:sp>
        <p:nvSpPr>
          <p:cNvPr id="3" name="Content Placeholder 2">
            <a:extLst>
              <a:ext uri="{FF2B5EF4-FFF2-40B4-BE49-F238E27FC236}">
                <a16:creationId xmlns:a16="http://schemas.microsoft.com/office/drawing/2014/main" id="{482B4347-B782-4331-A0FB-763B3413F767}"/>
              </a:ext>
            </a:extLst>
          </p:cNvPr>
          <p:cNvSpPr>
            <a:spLocks noGrp="1"/>
          </p:cNvSpPr>
          <p:nvPr>
            <p:ph idx="1"/>
          </p:nvPr>
        </p:nvSpPr>
        <p:spPr/>
        <p:txBody>
          <a:bodyPr/>
          <a:lstStyle/>
          <a:p>
            <a:r>
              <a:rPr lang="en-US" dirty="0"/>
              <a:t>No pip, no brew, no ./configure, no make, no install, no coda</a:t>
            </a:r>
          </a:p>
          <a:p>
            <a:r>
              <a:rPr lang="en-US" dirty="0" err="1"/>
              <a:t>Tkinter</a:t>
            </a:r>
            <a:r>
              <a:rPr lang="en-US" dirty="0"/>
              <a:t> is (sort of)  built into Python</a:t>
            </a:r>
          </a:p>
          <a:p>
            <a:r>
              <a:rPr lang="en-US" dirty="0"/>
              <a:t>Managed by Active State</a:t>
            </a:r>
          </a:p>
          <a:p>
            <a:r>
              <a:rPr lang="en-US" dirty="0"/>
              <a:t>You still need to import it as if it were an external package</a:t>
            </a:r>
          </a:p>
          <a:p>
            <a:pPr lvl="1"/>
            <a:r>
              <a:rPr lang="en-US" dirty="0"/>
              <a:t>from </a:t>
            </a:r>
            <a:r>
              <a:rPr lang="en-US" dirty="0" err="1"/>
              <a:t>tkinter</a:t>
            </a:r>
            <a:r>
              <a:rPr lang="en-US" dirty="0"/>
              <a:t> import *</a:t>
            </a:r>
          </a:p>
          <a:p>
            <a:pPr lvl="1"/>
            <a:r>
              <a:rPr lang="en-US" dirty="0"/>
              <a:t>from </a:t>
            </a:r>
            <a:r>
              <a:rPr lang="en-US" dirty="0" err="1"/>
              <a:t>tkinter.ttk</a:t>
            </a:r>
            <a:r>
              <a:rPr lang="en-US" dirty="0"/>
              <a:t> import *  # for </a:t>
            </a:r>
            <a:r>
              <a:rPr lang="en-US" dirty="0" err="1"/>
              <a:t>tkinter</a:t>
            </a:r>
            <a:r>
              <a:rPr lang="en-US" dirty="0"/>
              <a:t> themes</a:t>
            </a:r>
          </a:p>
        </p:txBody>
      </p:sp>
    </p:spTree>
    <p:extLst>
      <p:ext uri="{BB962C8B-B14F-4D97-AF65-F5344CB8AC3E}">
        <p14:creationId xmlns:p14="http://schemas.microsoft.com/office/powerpoint/2010/main" val="1447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78EEA-6A81-44DA-9EA1-42EC0A5502B9}"/>
              </a:ext>
            </a:extLst>
          </p:cNvPr>
          <p:cNvSpPr>
            <a:spLocks noGrp="1"/>
          </p:cNvSpPr>
          <p:nvPr>
            <p:ph type="title"/>
          </p:nvPr>
        </p:nvSpPr>
        <p:spPr/>
        <p:txBody>
          <a:bodyPr/>
          <a:lstStyle/>
          <a:p>
            <a:pPr algn="ctr"/>
            <a:r>
              <a:rPr lang="en-US" dirty="0"/>
              <a:t>Verify </a:t>
            </a:r>
            <a:r>
              <a:rPr lang="en-US" dirty="0" err="1"/>
              <a:t>Tkinter</a:t>
            </a:r>
            <a:endParaRPr lang="en-US" dirty="0"/>
          </a:p>
        </p:txBody>
      </p:sp>
      <p:pic>
        <p:nvPicPr>
          <p:cNvPr id="6" name="Picture 5">
            <a:extLst>
              <a:ext uri="{FF2B5EF4-FFF2-40B4-BE49-F238E27FC236}">
                <a16:creationId xmlns:a16="http://schemas.microsoft.com/office/drawing/2014/main" id="{AAAF6558-B3BE-4AD9-A2C9-EB3F5242B26C}"/>
              </a:ext>
            </a:extLst>
          </p:cNvPr>
          <p:cNvPicPr>
            <a:picLocks noChangeAspect="1"/>
          </p:cNvPicPr>
          <p:nvPr/>
        </p:nvPicPr>
        <p:blipFill>
          <a:blip r:embed="rId2"/>
          <a:stretch>
            <a:fillRect/>
          </a:stretch>
        </p:blipFill>
        <p:spPr>
          <a:xfrm>
            <a:off x="3511632" y="3195003"/>
            <a:ext cx="4643953" cy="3348410"/>
          </a:xfrm>
          <a:prstGeom prst="rect">
            <a:avLst/>
          </a:prstGeom>
        </p:spPr>
      </p:pic>
      <p:sp>
        <p:nvSpPr>
          <p:cNvPr id="7" name="TextBox 6">
            <a:extLst>
              <a:ext uri="{FF2B5EF4-FFF2-40B4-BE49-F238E27FC236}">
                <a16:creationId xmlns:a16="http://schemas.microsoft.com/office/drawing/2014/main" id="{18609110-DA0C-4775-AB93-D89AF99E7680}"/>
              </a:ext>
            </a:extLst>
          </p:cNvPr>
          <p:cNvSpPr txBox="1"/>
          <p:nvPr/>
        </p:nvSpPr>
        <p:spPr>
          <a:xfrm>
            <a:off x="3565321" y="2449585"/>
            <a:ext cx="4278385" cy="369332"/>
          </a:xfrm>
          <a:prstGeom prst="rect">
            <a:avLst/>
          </a:prstGeom>
          <a:noFill/>
        </p:spPr>
        <p:txBody>
          <a:bodyPr wrap="square" rtlCol="0">
            <a:spAutoFit/>
          </a:bodyPr>
          <a:lstStyle/>
          <a:p>
            <a:r>
              <a:rPr lang="en-US" dirty="0"/>
              <a:t>python –m </a:t>
            </a:r>
            <a:r>
              <a:rPr lang="en-US" dirty="0" err="1"/>
              <a:t>tkinter</a:t>
            </a:r>
            <a:endParaRPr lang="en-US" dirty="0"/>
          </a:p>
        </p:txBody>
      </p:sp>
    </p:spTree>
    <p:extLst>
      <p:ext uri="{BB962C8B-B14F-4D97-AF65-F5344CB8AC3E}">
        <p14:creationId xmlns:p14="http://schemas.microsoft.com/office/powerpoint/2010/main" val="122247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6CAB-93A9-44E9-B1C2-4C81D4CAA570}"/>
              </a:ext>
            </a:extLst>
          </p:cNvPr>
          <p:cNvSpPr>
            <a:spLocks noGrp="1"/>
          </p:cNvSpPr>
          <p:nvPr>
            <p:ph type="title"/>
          </p:nvPr>
        </p:nvSpPr>
        <p:spPr/>
        <p:txBody>
          <a:bodyPr/>
          <a:lstStyle/>
          <a:p>
            <a:pPr algn="ctr"/>
            <a:r>
              <a:rPr lang="en-US" dirty="0" err="1"/>
              <a:t>Tkinter</a:t>
            </a:r>
            <a:r>
              <a:rPr lang="en-US" dirty="0"/>
              <a:t> Layout Managers</a:t>
            </a:r>
          </a:p>
        </p:txBody>
      </p:sp>
      <p:sp>
        <p:nvSpPr>
          <p:cNvPr id="3" name="Content Placeholder 2">
            <a:extLst>
              <a:ext uri="{FF2B5EF4-FFF2-40B4-BE49-F238E27FC236}">
                <a16:creationId xmlns:a16="http://schemas.microsoft.com/office/drawing/2014/main" id="{BE366B98-A254-4979-8652-39D649157233}"/>
              </a:ext>
            </a:extLst>
          </p:cNvPr>
          <p:cNvSpPr>
            <a:spLocks noGrp="1"/>
          </p:cNvSpPr>
          <p:nvPr>
            <p:ph idx="1"/>
          </p:nvPr>
        </p:nvSpPr>
        <p:spPr/>
        <p:txBody>
          <a:bodyPr/>
          <a:lstStyle/>
          <a:p>
            <a:r>
              <a:rPr lang="en-US" dirty="0"/>
              <a:t>Pack</a:t>
            </a:r>
          </a:p>
          <a:p>
            <a:pPr lvl="1"/>
            <a:r>
              <a:rPr lang="en-US" b="0" i="0" dirty="0">
                <a:solidFill>
                  <a:srgbClr val="000000"/>
                </a:solidFill>
                <a:effectLst/>
                <a:latin typeface="Georgia" panose="02040502050405020303" pitchFamily="18" charset="0"/>
              </a:rPr>
              <a:t>Put a widget inside a frame (or any other container widget), and have it fill the entire frame</a:t>
            </a: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on top of each other</a:t>
            </a:r>
            <a:endParaRPr lang="en-US" dirty="0">
              <a:solidFill>
                <a:srgbClr val="000000"/>
              </a:solidFill>
              <a:latin typeface="Georgia" panose="02040502050405020303" pitchFamily="18" charset="0"/>
            </a:endParaRPr>
          </a:p>
          <a:p>
            <a:pPr lvl="1"/>
            <a:r>
              <a:rPr lang="en-US" b="0" i="0" dirty="0">
                <a:solidFill>
                  <a:srgbClr val="000000"/>
                </a:solidFill>
                <a:effectLst/>
                <a:latin typeface="Georgia" panose="02040502050405020303" pitchFamily="18" charset="0"/>
              </a:rPr>
              <a:t>Place a number of widgets </a:t>
            </a:r>
            <a:r>
              <a:rPr lang="en-US" b="1" i="0" dirty="0">
                <a:solidFill>
                  <a:srgbClr val="000000"/>
                </a:solidFill>
                <a:effectLst/>
                <a:latin typeface="Georgia" panose="02040502050405020303" pitchFamily="18" charset="0"/>
              </a:rPr>
              <a:t>side by side</a:t>
            </a:r>
            <a:endParaRPr lang="en-US" dirty="0"/>
          </a:p>
          <a:p>
            <a:r>
              <a:rPr lang="en-US" dirty="0"/>
              <a:t>Grid</a:t>
            </a:r>
          </a:p>
          <a:p>
            <a:pPr lvl="1"/>
            <a:r>
              <a:rPr lang="en-US" dirty="0"/>
              <a:t>Screen set up in a row/column grid</a:t>
            </a:r>
          </a:p>
          <a:p>
            <a:pPr lvl="1"/>
            <a:r>
              <a:rPr lang="en-US" dirty="0"/>
              <a:t>More Flexible</a:t>
            </a:r>
          </a:p>
          <a:p>
            <a:endParaRPr lang="en-US" dirty="0"/>
          </a:p>
        </p:txBody>
      </p:sp>
    </p:spTree>
    <p:extLst>
      <p:ext uri="{BB962C8B-B14F-4D97-AF65-F5344CB8AC3E}">
        <p14:creationId xmlns:p14="http://schemas.microsoft.com/office/powerpoint/2010/main" val="406809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a:t>
            </a:r>
          </a:p>
        </p:txBody>
      </p:sp>
      <p:pic>
        <p:nvPicPr>
          <p:cNvPr id="4" name="Picture 3">
            <a:extLst>
              <a:ext uri="{FF2B5EF4-FFF2-40B4-BE49-F238E27FC236}">
                <a16:creationId xmlns:a16="http://schemas.microsoft.com/office/drawing/2014/main" id="{F53C4C6E-BC12-4AAE-AEB5-CB36D6CD7BAA}"/>
              </a:ext>
            </a:extLst>
          </p:cNvPr>
          <p:cNvPicPr>
            <a:picLocks noChangeAspect="1"/>
          </p:cNvPicPr>
          <p:nvPr/>
        </p:nvPicPr>
        <p:blipFill>
          <a:blip r:embed="rId2"/>
          <a:stretch>
            <a:fillRect/>
          </a:stretch>
        </p:blipFill>
        <p:spPr>
          <a:xfrm>
            <a:off x="668157" y="3055182"/>
            <a:ext cx="3371850" cy="2562225"/>
          </a:xfrm>
          <a:prstGeom prst="rect">
            <a:avLst/>
          </a:prstGeom>
        </p:spPr>
      </p:pic>
      <p:pic>
        <p:nvPicPr>
          <p:cNvPr id="8" name="Picture 7">
            <a:extLst>
              <a:ext uri="{FF2B5EF4-FFF2-40B4-BE49-F238E27FC236}">
                <a16:creationId xmlns:a16="http://schemas.microsoft.com/office/drawing/2014/main" id="{5F7C4FE3-919A-402B-A6AE-2B414566B7F4}"/>
              </a:ext>
            </a:extLst>
          </p:cNvPr>
          <p:cNvPicPr>
            <a:picLocks noChangeAspect="1"/>
          </p:cNvPicPr>
          <p:nvPr/>
        </p:nvPicPr>
        <p:blipFill>
          <a:blip r:embed="rId3"/>
          <a:stretch>
            <a:fillRect/>
          </a:stretch>
        </p:blipFill>
        <p:spPr>
          <a:xfrm>
            <a:off x="4147646" y="3036132"/>
            <a:ext cx="4010025" cy="2581275"/>
          </a:xfrm>
          <a:prstGeom prst="rect">
            <a:avLst/>
          </a:prstGeom>
        </p:spPr>
      </p:pic>
      <p:pic>
        <p:nvPicPr>
          <p:cNvPr id="10" name="Picture 9">
            <a:extLst>
              <a:ext uri="{FF2B5EF4-FFF2-40B4-BE49-F238E27FC236}">
                <a16:creationId xmlns:a16="http://schemas.microsoft.com/office/drawing/2014/main" id="{1EFC88DA-1885-4A7F-B5D6-C2CB7551FE11}"/>
              </a:ext>
            </a:extLst>
          </p:cNvPr>
          <p:cNvPicPr>
            <a:picLocks noChangeAspect="1"/>
          </p:cNvPicPr>
          <p:nvPr/>
        </p:nvPicPr>
        <p:blipFill>
          <a:blip r:embed="rId4"/>
          <a:stretch>
            <a:fillRect/>
          </a:stretch>
        </p:blipFill>
        <p:spPr>
          <a:xfrm>
            <a:off x="8457289" y="2867076"/>
            <a:ext cx="3066554" cy="2243522"/>
          </a:xfrm>
          <a:prstGeom prst="rect">
            <a:avLst/>
          </a:prstGeom>
        </p:spPr>
      </p:pic>
    </p:spTree>
    <p:extLst>
      <p:ext uri="{BB962C8B-B14F-4D97-AF65-F5344CB8AC3E}">
        <p14:creationId xmlns:p14="http://schemas.microsoft.com/office/powerpoint/2010/main" val="426023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pack() Attributes</a:t>
            </a:r>
          </a:p>
        </p:txBody>
      </p:sp>
      <p:pic>
        <p:nvPicPr>
          <p:cNvPr id="4" name="Picture 3">
            <a:extLst>
              <a:ext uri="{FF2B5EF4-FFF2-40B4-BE49-F238E27FC236}">
                <a16:creationId xmlns:a16="http://schemas.microsoft.com/office/drawing/2014/main" id="{31540C13-4317-4524-AC21-F68913D2C65C}"/>
              </a:ext>
            </a:extLst>
          </p:cNvPr>
          <p:cNvPicPr>
            <a:picLocks noChangeAspect="1"/>
          </p:cNvPicPr>
          <p:nvPr/>
        </p:nvPicPr>
        <p:blipFill>
          <a:blip r:embed="rId2"/>
          <a:stretch>
            <a:fillRect/>
          </a:stretch>
        </p:blipFill>
        <p:spPr>
          <a:xfrm>
            <a:off x="1952139" y="2940017"/>
            <a:ext cx="3305175" cy="2657475"/>
          </a:xfrm>
          <a:prstGeom prst="rect">
            <a:avLst/>
          </a:prstGeom>
        </p:spPr>
      </p:pic>
      <p:pic>
        <p:nvPicPr>
          <p:cNvPr id="6" name="Picture 5">
            <a:extLst>
              <a:ext uri="{FF2B5EF4-FFF2-40B4-BE49-F238E27FC236}">
                <a16:creationId xmlns:a16="http://schemas.microsoft.com/office/drawing/2014/main" id="{90F2CD44-D99B-4082-95C8-399ADFFD1BD4}"/>
              </a:ext>
            </a:extLst>
          </p:cNvPr>
          <p:cNvPicPr>
            <a:picLocks noChangeAspect="1"/>
          </p:cNvPicPr>
          <p:nvPr/>
        </p:nvPicPr>
        <p:blipFill>
          <a:blip r:embed="rId3"/>
          <a:stretch>
            <a:fillRect/>
          </a:stretch>
        </p:blipFill>
        <p:spPr>
          <a:xfrm>
            <a:off x="6581192" y="2940017"/>
            <a:ext cx="2936033" cy="2471284"/>
          </a:xfrm>
          <a:prstGeom prst="rect">
            <a:avLst/>
          </a:prstGeom>
        </p:spPr>
      </p:pic>
    </p:spTree>
    <p:extLst>
      <p:ext uri="{BB962C8B-B14F-4D97-AF65-F5344CB8AC3E}">
        <p14:creationId xmlns:p14="http://schemas.microsoft.com/office/powerpoint/2010/main" val="141553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5A6AD-F662-4CD4-A5C6-3322DB40EA25}"/>
              </a:ext>
            </a:extLst>
          </p:cNvPr>
          <p:cNvSpPr>
            <a:spLocks noGrp="1"/>
          </p:cNvSpPr>
          <p:nvPr>
            <p:ph type="title"/>
          </p:nvPr>
        </p:nvSpPr>
        <p:spPr/>
        <p:txBody>
          <a:bodyPr/>
          <a:lstStyle/>
          <a:p>
            <a:pPr algn="ctr"/>
            <a:r>
              <a:rPr lang="en-US" dirty="0"/>
              <a:t>Pack Attributes</a:t>
            </a:r>
          </a:p>
        </p:txBody>
      </p:sp>
      <p:pic>
        <p:nvPicPr>
          <p:cNvPr id="4" name="Picture 3">
            <a:extLst>
              <a:ext uri="{FF2B5EF4-FFF2-40B4-BE49-F238E27FC236}">
                <a16:creationId xmlns:a16="http://schemas.microsoft.com/office/drawing/2014/main" id="{70456AD8-BC5D-459C-9664-9680A49217AD}"/>
              </a:ext>
            </a:extLst>
          </p:cNvPr>
          <p:cNvPicPr>
            <a:picLocks noChangeAspect="1"/>
          </p:cNvPicPr>
          <p:nvPr/>
        </p:nvPicPr>
        <p:blipFill>
          <a:blip r:embed="rId2"/>
          <a:stretch>
            <a:fillRect/>
          </a:stretch>
        </p:blipFill>
        <p:spPr>
          <a:xfrm>
            <a:off x="3027134" y="2696475"/>
            <a:ext cx="6781800" cy="3048000"/>
          </a:xfrm>
          <a:prstGeom prst="rect">
            <a:avLst/>
          </a:prstGeom>
        </p:spPr>
      </p:pic>
      <p:sp>
        <p:nvSpPr>
          <p:cNvPr id="5" name="TextBox 4">
            <a:extLst>
              <a:ext uri="{FF2B5EF4-FFF2-40B4-BE49-F238E27FC236}">
                <a16:creationId xmlns:a16="http://schemas.microsoft.com/office/drawing/2014/main" id="{16101111-3D16-4EBC-A186-9D8BC76C4CC5}"/>
              </a:ext>
            </a:extLst>
          </p:cNvPr>
          <p:cNvSpPr txBox="1"/>
          <p:nvPr/>
        </p:nvSpPr>
        <p:spPr>
          <a:xfrm>
            <a:off x="3013788" y="6176865"/>
            <a:ext cx="4749281" cy="246221"/>
          </a:xfrm>
          <a:prstGeom prst="rect">
            <a:avLst/>
          </a:prstGeom>
          <a:noFill/>
        </p:spPr>
        <p:txBody>
          <a:bodyPr wrap="square" rtlCol="0">
            <a:spAutoFit/>
          </a:bodyPr>
          <a:lstStyle/>
          <a:p>
            <a:r>
              <a:rPr lang="en-US" sz="1000" dirty="0"/>
              <a:t>https://www.tutorialspoint.com/python/tk_pack.htm</a:t>
            </a:r>
          </a:p>
        </p:txBody>
      </p:sp>
    </p:spTree>
    <p:extLst>
      <p:ext uri="{BB962C8B-B14F-4D97-AF65-F5344CB8AC3E}">
        <p14:creationId xmlns:p14="http://schemas.microsoft.com/office/powerpoint/2010/main" val="266643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B9C9-D125-4A6D-A3E5-64AAAEC3FBAD}"/>
              </a:ext>
            </a:extLst>
          </p:cNvPr>
          <p:cNvSpPr>
            <a:spLocks noGrp="1"/>
          </p:cNvSpPr>
          <p:nvPr>
            <p:ph type="title"/>
          </p:nvPr>
        </p:nvSpPr>
        <p:spPr/>
        <p:txBody>
          <a:bodyPr/>
          <a:lstStyle/>
          <a:p>
            <a:pPr algn="ctr"/>
            <a:r>
              <a:rPr lang="en-US" dirty="0"/>
              <a:t>Hello  World</a:t>
            </a:r>
            <a:br>
              <a:rPr lang="en-US" dirty="0"/>
            </a:br>
            <a:r>
              <a:rPr lang="en-US" sz="2000" i="1" dirty="0"/>
              <a:t>grid()</a:t>
            </a:r>
          </a:p>
        </p:txBody>
      </p:sp>
      <p:pic>
        <p:nvPicPr>
          <p:cNvPr id="16" name="Picture 15">
            <a:extLst>
              <a:ext uri="{FF2B5EF4-FFF2-40B4-BE49-F238E27FC236}">
                <a16:creationId xmlns:a16="http://schemas.microsoft.com/office/drawing/2014/main" id="{FB5F8A68-145C-4AF8-8484-4D13FDD1CCCA}"/>
              </a:ext>
            </a:extLst>
          </p:cNvPr>
          <p:cNvPicPr>
            <a:picLocks noChangeAspect="1"/>
          </p:cNvPicPr>
          <p:nvPr/>
        </p:nvPicPr>
        <p:blipFill>
          <a:blip r:embed="rId2"/>
          <a:stretch>
            <a:fillRect/>
          </a:stretch>
        </p:blipFill>
        <p:spPr>
          <a:xfrm>
            <a:off x="8873219" y="2544137"/>
            <a:ext cx="3067050" cy="2238375"/>
          </a:xfrm>
          <a:prstGeom prst="rect">
            <a:avLst/>
          </a:prstGeom>
        </p:spPr>
      </p:pic>
      <p:pic>
        <p:nvPicPr>
          <p:cNvPr id="18" name="Picture 17">
            <a:extLst>
              <a:ext uri="{FF2B5EF4-FFF2-40B4-BE49-F238E27FC236}">
                <a16:creationId xmlns:a16="http://schemas.microsoft.com/office/drawing/2014/main" id="{22E8F7E0-3676-494E-B5F1-B7243DBD1B34}"/>
              </a:ext>
            </a:extLst>
          </p:cNvPr>
          <p:cNvPicPr>
            <a:picLocks noChangeAspect="1"/>
          </p:cNvPicPr>
          <p:nvPr/>
        </p:nvPicPr>
        <p:blipFill>
          <a:blip r:embed="rId3"/>
          <a:stretch>
            <a:fillRect/>
          </a:stretch>
        </p:blipFill>
        <p:spPr>
          <a:xfrm>
            <a:off x="666117" y="2476684"/>
            <a:ext cx="3343275" cy="2752725"/>
          </a:xfrm>
          <a:prstGeom prst="rect">
            <a:avLst/>
          </a:prstGeom>
        </p:spPr>
      </p:pic>
      <p:pic>
        <p:nvPicPr>
          <p:cNvPr id="22" name="Picture 21">
            <a:extLst>
              <a:ext uri="{FF2B5EF4-FFF2-40B4-BE49-F238E27FC236}">
                <a16:creationId xmlns:a16="http://schemas.microsoft.com/office/drawing/2014/main" id="{AF0F218F-D8C7-4693-B48C-6871DE23B831}"/>
              </a:ext>
            </a:extLst>
          </p:cNvPr>
          <p:cNvPicPr>
            <a:picLocks noChangeAspect="1"/>
          </p:cNvPicPr>
          <p:nvPr/>
        </p:nvPicPr>
        <p:blipFill>
          <a:blip r:embed="rId4"/>
          <a:stretch>
            <a:fillRect/>
          </a:stretch>
        </p:blipFill>
        <p:spPr>
          <a:xfrm>
            <a:off x="3977369" y="2476684"/>
            <a:ext cx="4895850" cy="2695575"/>
          </a:xfrm>
          <a:prstGeom prst="rect">
            <a:avLst/>
          </a:prstGeom>
        </p:spPr>
      </p:pic>
    </p:spTree>
    <p:extLst>
      <p:ext uri="{BB962C8B-B14F-4D97-AF65-F5344CB8AC3E}">
        <p14:creationId xmlns:p14="http://schemas.microsoft.com/office/powerpoint/2010/main" val="84319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1763</TotalTime>
  <Words>542</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Georgia</vt:lpstr>
      <vt:lpstr>Roboto</vt:lpstr>
      <vt:lpstr>Wingdings 3</vt:lpstr>
      <vt:lpstr>Ion Boardroom</vt:lpstr>
      <vt:lpstr>Tkinter</vt:lpstr>
      <vt:lpstr>Disclaimer</vt:lpstr>
      <vt:lpstr>Tkinter Installation</vt:lpstr>
      <vt:lpstr>Verify Tkinter</vt:lpstr>
      <vt:lpstr>Tkinter Layout Managers</vt:lpstr>
      <vt:lpstr>Hello  World pack()</vt:lpstr>
      <vt:lpstr>Hello  World pack() Attributes</vt:lpstr>
      <vt:lpstr>Pack Attributes</vt:lpstr>
      <vt:lpstr>Hello  World grid()</vt:lpstr>
      <vt:lpstr>Hello  World grid()</vt:lpstr>
      <vt:lpstr>Grid Attributes</vt:lpstr>
      <vt:lpstr>PowerPoint Presentation</vt:lpstr>
      <vt:lpstr>Additional Python Gui Packages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dc:title>
  <dc:creator>Scott Bing</dc:creator>
  <cp:lastModifiedBy>Scott Bing</cp:lastModifiedBy>
  <cp:revision>23</cp:revision>
  <cp:lastPrinted>2020-09-14T01:45:10Z</cp:lastPrinted>
  <dcterms:created xsi:type="dcterms:W3CDTF">2020-09-10T16:41:43Z</dcterms:created>
  <dcterms:modified xsi:type="dcterms:W3CDTF">2020-09-14T01:47:37Z</dcterms:modified>
</cp:coreProperties>
</file>