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1" r:id="rId3"/>
    <p:sldId id="260" r:id="rId4"/>
    <p:sldId id="258" r:id="rId5"/>
    <p:sldId id="265" r:id="rId6"/>
    <p:sldId id="261" r:id="rId7"/>
    <p:sldId id="267" r:id="rId8"/>
    <p:sldId id="266" r:id="rId9"/>
    <p:sldId id="268" r:id="rId10"/>
    <p:sldId id="257" r:id="rId11"/>
    <p:sldId id="275" r:id="rId12"/>
    <p:sldId id="276" r:id="rId13"/>
    <p:sldId id="270" r:id="rId14"/>
    <p:sldId id="269" r:id="rId15"/>
    <p:sldId id="272" r:id="rId16"/>
    <p:sldId id="277" r:id="rId17"/>
    <p:sldId id="263" r:id="rId18"/>
    <p:sldId id="264" r:id="rId19"/>
    <p:sldId id="274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B8A2F5-1FD1-4BB9-9BD1-25A39215E510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EAE4864-8B64-4F34-AFAF-59200D9D54B4}">
      <dgm:prSet/>
      <dgm:spPr/>
      <dgm:t>
        <a:bodyPr/>
        <a:lstStyle/>
        <a:p>
          <a:r>
            <a:rPr lang="en-US" dirty="0"/>
            <a:t>Python – Primary implementation Language</a:t>
          </a:r>
        </a:p>
      </dgm:t>
    </dgm:pt>
    <dgm:pt modelId="{620A9C23-2B3D-43A7-A097-6DDAF0CD89A7}" type="parTrans" cxnId="{836B0342-D0D0-4B0C-9359-A56BFEDA605F}">
      <dgm:prSet/>
      <dgm:spPr/>
      <dgm:t>
        <a:bodyPr/>
        <a:lstStyle/>
        <a:p>
          <a:endParaRPr lang="en-US"/>
        </a:p>
      </dgm:t>
    </dgm:pt>
    <dgm:pt modelId="{DEE1FA9C-2BBF-4E16-BD63-5A1EDEF54FB6}" type="sibTrans" cxnId="{836B0342-D0D0-4B0C-9359-A56BFEDA605F}">
      <dgm:prSet/>
      <dgm:spPr/>
      <dgm:t>
        <a:bodyPr/>
        <a:lstStyle/>
        <a:p>
          <a:endParaRPr lang="en-US"/>
        </a:p>
      </dgm:t>
    </dgm:pt>
    <dgm:pt modelId="{7C6A25C3-E939-4755-A6DC-9754FA8B21D9}">
      <dgm:prSet/>
      <dgm:spPr/>
      <dgm:t>
        <a:bodyPr/>
        <a:lstStyle/>
        <a:p>
          <a:r>
            <a:rPr lang="en-US" dirty="0" err="1"/>
            <a:t>Pytorch</a:t>
          </a:r>
          <a:r>
            <a:rPr lang="en-US" dirty="0"/>
            <a:t>  - Python package for Data Science</a:t>
          </a:r>
        </a:p>
      </dgm:t>
    </dgm:pt>
    <dgm:pt modelId="{1B18BD7B-75CB-4D0A-AB56-B4601A8F7C8E}" type="parTrans" cxnId="{FC004FC4-0B9F-42EF-BCDF-55BDC6E9251E}">
      <dgm:prSet/>
      <dgm:spPr/>
      <dgm:t>
        <a:bodyPr/>
        <a:lstStyle/>
        <a:p>
          <a:endParaRPr lang="en-US"/>
        </a:p>
      </dgm:t>
    </dgm:pt>
    <dgm:pt modelId="{48975830-518D-4C0A-93D7-A55CD3B6B322}" type="sibTrans" cxnId="{FC004FC4-0B9F-42EF-BCDF-55BDC6E9251E}">
      <dgm:prSet/>
      <dgm:spPr/>
      <dgm:t>
        <a:bodyPr/>
        <a:lstStyle/>
        <a:p>
          <a:endParaRPr lang="en-US"/>
        </a:p>
      </dgm:t>
    </dgm:pt>
    <dgm:pt modelId="{4170F373-44A2-46C4-9AE4-36DBF1FCA62A}">
      <dgm:prSet/>
      <dgm:spPr/>
      <dgm:t>
        <a:bodyPr/>
        <a:lstStyle/>
        <a:p>
          <a:r>
            <a:rPr lang="en-US" dirty="0"/>
            <a:t>Bert – Python NLP Package developed by Google</a:t>
          </a:r>
        </a:p>
      </dgm:t>
    </dgm:pt>
    <dgm:pt modelId="{CEE862C6-5612-46DE-805D-A476B08B229A}" type="parTrans" cxnId="{74795E6C-3A45-441C-9561-F908A2096DF4}">
      <dgm:prSet/>
      <dgm:spPr/>
      <dgm:t>
        <a:bodyPr/>
        <a:lstStyle/>
        <a:p>
          <a:endParaRPr lang="en-US"/>
        </a:p>
      </dgm:t>
    </dgm:pt>
    <dgm:pt modelId="{B56D9318-E30E-4215-9578-298561B365C4}" type="sibTrans" cxnId="{74795E6C-3A45-441C-9561-F908A2096DF4}">
      <dgm:prSet/>
      <dgm:spPr/>
      <dgm:t>
        <a:bodyPr/>
        <a:lstStyle/>
        <a:p>
          <a:endParaRPr lang="en-US"/>
        </a:p>
      </dgm:t>
    </dgm:pt>
    <dgm:pt modelId="{EA2644CA-2A1C-4EAF-A3EA-FC8B9EF854D4}">
      <dgm:prSet/>
      <dgm:spPr/>
      <dgm:t>
        <a:bodyPr/>
        <a:lstStyle/>
        <a:p>
          <a:r>
            <a:rPr lang="en-US" dirty="0" err="1"/>
            <a:t>Tkinter</a:t>
          </a:r>
          <a:r>
            <a:rPr lang="en-US" dirty="0"/>
            <a:t> – </a:t>
          </a:r>
          <a:r>
            <a:rPr lang="en-US" dirty="0" err="1"/>
            <a:t>PythonPackage</a:t>
          </a:r>
          <a:r>
            <a:rPr lang="en-US" dirty="0"/>
            <a:t> for GUI development</a:t>
          </a:r>
        </a:p>
      </dgm:t>
    </dgm:pt>
    <dgm:pt modelId="{460CD550-9D66-4298-9C81-436585A2EA6F}" type="parTrans" cxnId="{9A232C84-FE80-4481-8877-B2D1D868EAB0}">
      <dgm:prSet/>
      <dgm:spPr/>
      <dgm:t>
        <a:bodyPr/>
        <a:lstStyle/>
        <a:p>
          <a:endParaRPr lang="en-US"/>
        </a:p>
      </dgm:t>
    </dgm:pt>
    <dgm:pt modelId="{66D54B43-FB9A-47FC-BEE2-CFB80E844C93}" type="sibTrans" cxnId="{9A232C84-FE80-4481-8877-B2D1D868EAB0}">
      <dgm:prSet/>
      <dgm:spPr/>
      <dgm:t>
        <a:bodyPr/>
        <a:lstStyle/>
        <a:p>
          <a:endParaRPr lang="en-US"/>
        </a:p>
      </dgm:t>
    </dgm:pt>
    <dgm:pt modelId="{D8F7A298-8155-4463-92AF-A712D782642A}" type="pres">
      <dgm:prSet presAssocID="{DFB8A2F5-1FD1-4BB9-9BD1-25A39215E510}" presName="vert0" presStyleCnt="0">
        <dgm:presLayoutVars>
          <dgm:dir/>
          <dgm:animOne val="branch"/>
          <dgm:animLvl val="lvl"/>
        </dgm:presLayoutVars>
      </dgm:prSet>
      <dgm:spPr/>
    </dgm:pt>
    <dgm:pt modelId="{20670611-67AC-4A17-81A3-9BF4D8CB0B9F}" type="pres">
      <dgm:prSet presAssocID="{6EAE4864-8B64-4F34-AFAF-59200D9D54B4}" presName="thickLine" presStyleLbl="alignNode1" presStyleIdx="0" presStyleCnt="4"/>
      <dgm:spPr/>
    </dgm:pt>
    <dgm:pt modelId="{43B79DEE-9F64-4E40-9884-E0E891D6FB56}" type="pres">
      <dgm:prSet presAssocID="{6EAE4864-8B64-4F34-AFAF-59200D9D54B4}" presName="horz1" presStyleCnt="0"/>
      <dgm:spPr/>
    </dgm:pt>
    <dgm:pt modelId="{58ACB63D-0676-413B-B305-35FB2753FC8F}" type="pres">
      <dgm:prSet presAssocID="{6EAE4864-8B64-4F34-AFAF-59200D9D54B4}" presName="tx1" presStyleLbl="revTx" presStyleIdx="0" presStyleCnt="4"/>
      <dgm:spPr/>
    </dgm:pt>
    <dgm:pt modelId="{74D223C9-C44B-4399-B95C-451DC79DBA4A}" type="pres">
      <dgm:prSet presAssocID="{6EAE4864-8B64-4F34-AFAF-59200D9D54B4}" presName="vert1" presStyleCnt="0"/>
      <dgm:spPr/>
    </dgm:pt>
    <dgm:pt modelId="{33E32B71-5C3C-46A9-8787-1F87558E0F81}" type="pres">
      <dgm:prSet presAssocID="{7C6A25C3-E939-4755-A6DC-9754FA8B21D9}" presName="thickLine" presStyleLbl="alignNode1" presStyleIdx="1" presStyleCnt="4"/>
      <dgm:spPr/>
    </dgm:pt>
    <dgm:pt modelId="{B714B64F-22AD-4557-BF76-E2F51FC71064}" type="pres">
      <dgm:prSet presAssocID="{7C6A25C3-E939-4755-A6DC-9754FA8B21D9}" presName="horz1" presStyleCnt="0"/>
      <dgm:spPr/>
    </dgm:pt>
    <dgm:pt modelId="{8AE067A6-A9F0-4D54-8581-053D3D509444}" type="pres">
      <dgm:prSet presAssocID="{7C6A25C3-E939-4755-A6DC-9754FA8B21D9}" presName="tx1" presStyleLbl="revTx" presStyleIdx="1" presStyleCnt="4"/>
      <dgm:spPr/>
    </dgm:pt>
    <dgm:pt modelId="{0A853356-25BD-46C1-901B-EA7DF8DD3504}" type="pres">
      <dgm:prSet presAssocID="{7C6A25C3-E939-4755-A6DC-9754FA8B21D9}" presName="vert1" presStyleCnt="0"/>
      <dgm:spPr/>
    </dgm:pt>
    <dgm:pt modelId="{676B9F2A-711A-4D2E-A049-3FBB09B19DD2}" type="pres">
      <dgm:prSet presAssocID="{4170F373-44A2-46C4-9AE4-36DBF1FCA62A}" presName="thickLine" presStyleLbl="alignNode1" presStyleIdx="2" presStyleCnt="4"/>
      <dgm:spPr/>
    </dgm:pt>
    <dgm:pt modelId="{3EE571DD-BB63-4E6B-9E6E-0D6A18F42AD9}" type="pres">
      <dgm:prSet presAssocID="{4170F373-44A2-46C4-9AE4-36DBF1FCA62A}" presName="horz1" presStyleCnt="0"/>
      <dgm:spPr/>
    </dgm:pt>
    <dgm:pt modelId="{8ED2B0B6-2D42-4AED-A299-01ABC4C3868C}" type="pres">
      <dgm:prSet presAssocID="{4170F373-44A2-46C4-9AE4-36DBF1FCA62A}" presName="tx1" presStyleLbl="revTx" presStyleIdx="2" presStyleCnt="4"/>
      <dgm:spPr/>
    </dgm:pt>
    <dgm:pt modelId="{3A64286E-AA19-4EA5-9D38-A658216787F7}" type="pres">
      <dgm:prSet presAssocID="{4170F373-44A2-46C4-9AE4-36DBF1FCA62A}" presName="vert1" presStyleCnt="0"/>
      <dgm:spPr/>
    </dgm:pt>
    <dgm:pt modelId="{C9F9C5B7-DFF2-42D0-AAB3-EFFD1C40A5FF}" type="pres">
      <dgm:prSet presAssocID="{EA2644CA-2A1C-4EAF-A3EA-FC8B9EF854D4}" presName="thickLine" presStyleLbl="alignNode1" presStyleIdx="3" presStyleCnt="4"/>
      <dgm:spPr/>
    </dgm:pt>
    <dgm:pt modelId="{B208CEDB-A735-40FF-BC62-6CC66F7DEE1B}" type="pres">
      <dgm:prSet presAssocID="{EA2644CA-2A1C-4EAF-A3EA-FC8B9EF854D4}" presName="horz1" presStyleCnt="0"/>
      <dgm:spPr/>
    </dgm:pt>
    <dgm:pt modelId="{9D58399F-8091-4780-A174-01E630089309}" type="pres">
      <dgm:prSet presAssocID="{EA2644CA-2A1C-4EAF-A3EA-FC8B9EF854D4}" presName="tx1" presStyleLbl="revTx" presStyleIdx="3" presStyleCnt="4"/>
      <dgm:spPr/>
    </dgm:pt>
    <dgm:pt modelId="{99BA2702-61CF-42EC-AC18-9EF5AF66E5FF}" type="pres">
      <dgm:prSet presAssocID="{EA2644CA-2A1C-4EAF-A3EA-FC8B9EF854D4}" presName="vert1" presStyleCnt="0"/>
      <dgm:spPr/>
    </dgm:pt>
  </dgm:ptLst>
  <dgm:cxnLst>
    <dgm:cxn modelId="{E6FDF42B-3544-4492-9766-B6BB701224A4}" type="presOf" srcId="{6EAE4864-8B64-4F34-AFAF-59200D9D54B4}" destId="{58ACB63D-0676-413B-B305-35FB2753FC8F}" srcOrd="0" destOrd="0" presId="urn:microsoft.com/office/officeart/2008/layout/LinedList"/>
    <dgm:cxn modelId="{3BEBE633-1327-46DF-819D-CE5853341C63}" type="presOf" srcId="{EA2644CA-2A1C-4EAF-A3EA-FC8B9EF854D4}" destId="{9D58399F-8091-4780-A174-01E630089309}" srcOrd="0" destOrd="0" presId="urn:microsoft.com/office/officeart/2008/layout/LinedList"/>
    <dgm:cxn modelId="{9A73855B-E553-4ACA-B9A1-9312D2E56E55}" type="presOf" srcId="{DFB8A2F5-1FD1-4BB9-9BD1-25A39215E510}" destId="{D8F7A298-8155-4463-92AF-A712D782642A}" srcOrd="0" destOrd="0" presId="urn:microsoft.com/office/officeart/2008/layout/LinedList"/>
    <dgm:cxn modelId="{836B0342-D0D0-4B0C-9359-A56BFEDA605F}" srcId="{DFB8A2F5-1FD1-4BB9-9BD1-25A39215E510}" destId="{6EAE4864-8B64-4F34-AFAF-59200D9D54B4}" srcOrd="0" destOrd="0" parTransId="{620A9C23-2B3D-43A7-A097-6DDAF0CD89A7}" sibTransId="{DEE1FA9C-2BBF-4E16-BD63-5A1EDEF54FB6}"/>
    <dgm:cxn modelId="{74795E6C-3A45-441C-9561-F908A2096DF4}" srcId="{DFB8A2F5-1FD1-4BB9-9BD1-25A39215E510}" destId="{4170F373-44A2-46C4-9AE4-36DBF1FCA62A}" srcOrd="2" destOrd="0" parTransId="{CEE862C6-5612-46DE-805D-A476B08B229A}" sibTransId="{B56D9318-E30E-4215-9578-298561B365C4}"/>
    <dgm:cxn modelId="{9A232C84-FE80-4481-8877-B2D1D868EAB0}" srcId="{DFB8A2F5-1FD1-4BB9-9BD1-25A39215E510}" destId="{EA2644CA-2A1C-4EAF-A3EA-FC8B9EF854D4}" srcOrd="3" destOrd="0" parTransId="{460CD550-9D66-4298-9C81-436585A2EA6F}" sibTransId="{66D54B43-FB9A-47FC-BEE2-CFB80E844C93}"/>
    <dgm:cxn modelId="{FC004FC4-0B9F-42EF-BCDF-55BDC6E9251E}" srcId="{DFB8A2F5-1FD1-4BB9-9BD1-25A39215E510}" destId="{7C6A25C3-E939-4755-A6DC-9754FA8B21D9}" srcOrd="1" destOrd="0" parTransId="{1B18BD7B-75CB-4D0A-AB56-B4601A8F7C8E}" sibTransId="{48975830-518D-4C0A-93D7-A55CD3B6B322}"/>
    <dgm:cxn modelId="{4E7AB7D4-A091-465B-A3BE-1EAEBB1E7B0F}" type="presOf" srcId="{4170F373-44A2-46C4-9AE4-36DBF1FCA62A}" destId="{8ED2B0B6-2D42-4AED-A299-01ABC4C3868C}" srcOrd="0" destOrd="0" presId="urn:microsoft.com/office/officeart/2008/layout/LinedList"/>
    <dgm:cxn modelId="{07B266D8-D423-4EBF-AFFD-A440B74342BA}" type="presOf" srcId="{7C6A25C3-E939-4755-A6DC-9754FA8B21D9}" destId="{8AE067A6-A9F0-4D54-8581-053D3D509444}" srcOrd="0" destOrd="0" presId="urn:microsoft.com/office/officeart/2008/layout/LinedList"/>
    <dgm:cxn modelId="{56CFA502-575C-46D3-AD21-B4408A01EFA0}" type="presParOf" srcId="{D8F7A298-8155-4463-92AF-A712D782642A}" destId="{20670611-67AC-4A17-81A3-9BF4D8CB0B9F}" srcOrd="0" destOrd="0" presId="urn:microsoft.com/office/officeart/2008/layout/LinedList"/>
    <dgm:cxn modelId="{D881B6C2-2C49-4F21-A4D5-C0EAC5F162E5}" type="presParOf" srcId="{D8F7A298-8155-4463-92AF-A712D782642A}" destId="{43B79DEE-9F64-4E40-9884-E0E891D6FB56}" srcOrd="1" destOrd="0" presId="urn:microsoft.com/office/officeart/2008/layout/LinedList"/>
    <dgm:cxn modelId="{1EA524A6-778F-4B1E-B414-96D286F308C3}" type="presParOf" srcId="{43B79DEE-9F64-4E40-9884-E0E891D6FB56}" destId="{58ACB63D-0676-413B-B305-35FB2753FC8F}" srcOrd="0" destOrd="0" presId="urn:microsoft.com/office/officeart/2008/layout/LinedList"/>
    <dgm:cxn modelId="{604A30DA-C495-45F8-BA24-161CCD8A2B8E}" type="presParOf" srcId="{43B79DEE-9F64-4E40-9884-E0E891D6FB56}" destId="{74D223C9-C44B-4399-B95C-451DC79DBA4A}" srcOrd="1" destOrd="0" presId="urn:microsoft.com/office/officeart/2008/layout/LinedList"/>
    <dgm:cxn modelId="{54B5E0B9-3F04-4D71-AE19-74021675C02B}" type="presParOf" srcId="{D8F7A298-8155-4463-92AF-A712D782642A}" destId="{33E32B71-5C3C-46A9-8787-1F87558E0F81}" srcOrd="2" destOrd="0" presId="urn:microsoft.com/office/officeart/2008/layout/LinedList"/>
    <dgm:cxn modelId="{A46E26C3-1CB0-48F4-8657-3043473546C6}" type="presParOf" srcId="{D8F7A298-8155-4463-92AF-A712D782642A}" destId="{B714B64F-22AD-4557-BF76-E2F51FC71064}" srcOrd="3" destOrd="0" presId="urn:microsoft.com/office/officeart/2008/layout/LinedList"/>
    <dgm:cxn modelId="{A567D1A8-1934-4333-925D-EADF85B2D667}" type="presParOf" srcId="{B714B64F-22AD-4557-BF76-E2F51FC71064}" destId="{8AE067A6-A9F0-4D54-8581-053D3D509444}" srcOrd="0" destOrd="0" presId="urn:microsoft.com/office/officeart/2008/layout/LinedList"/>
    <dgm:cxn modelId="{DB4F9BAB-8BA9-438E-9D16-BC8FFE5DAEB8}" type="presParOf" srcId="{B714B64F-22AD-4557-BF76-E2F51FC71064}" destId="{0A853356-25BD-46C1-901B-EA7DF8DD3504}" srcOrd="1" destOrd="0" presId="urn:microsoft.com/office/officeart/2008/layout/LinedList"/>
    <dgm:cxn modelId="{61B5F88A-BE0A-4D6F-8C1A-133A2B092632}" type="presParOf" srcId="{D8F7A298-8155-4463-92AF-A712D782642A}" destId="{676B9F2A-711A-4D2E-A049-3FBB09B19DD2}" srcOrd="4" destOrd="0" presId="urn:microsoft.com/office/officeart/2008/layout/LinedList"/>
    <dgm:cxn modelId="{D989724D-2398-4D09-8C03-3CFAE5774FCB}" type="presParOf" srcId="{D8F7A298-8155-4463-92AF-A712D782642A}" destId="{3EE571DD-BB63-4E6B-9E6E-0D6A18F42AD9}" srcOrd="5" destOrd="0" presId="urn:microsoft.com/office/officeart/2008/layout/LinedList"/>
    <dgm:cxn modelId="{CAD710E4-8771-4360-A3DE-5420F54289D6}" type="presParOf" srcId="{3EE571DD-BB63-4E6B-9E6E-0D6A18F42AD9}" destId="{8ED2B0B6-2D42-4AED-A299-01ABC4C3868C}" srcOrd="0" destOrd="0" presId="urn:microsoft.com/office/officeart/2008/layout/LinedList"/>
    <dgm:cxn modelId="{046E341F-EF6B-44B4-B0F8-01CC954B2F9C}" type="presParOf" srcId="{3EE571DD-BB63-4E6B-9E6E-0D6A18F42AD9}" destId="{3A64286E-AA19-4EA5-9D38-A658216787F7}" srcOrd="1" destOrd="0" presId="urn:microsoft.com/office/officeart/2008/layout/LinedList"/>
    <dgm:cxn modelId="{461701E9-C475-4808-B731-88753C4DAB5F}" type="presParOf" srcId="{D8F7A298-8155-4463-92AF-A712D782642A}" destId="{C9F9C5B7-DFF2-42D0-AAB3-EFFD1C40A5FF}" srcOrd="6" destOrd="0" presId="urn:microsoft.com/office/officeart/2008/layout/LinedList"/>
    <dgm:cxn modelId="{CB00125D-E7A6-4A71-B001-0455C32298DE}" type="presParOf" srcId="{D8F7A298-8155-4463-92AF-A712D782642A}" destId="{B208CEDB-A735-40FF-BC62-6CC66F7DEE1B}" srcOrd="7" destOrd="0" presId="urn:microsoft.com/office/officeart/2008/layout/LinedList"/>
    <dgm:cxn modelId="{B1B70E36-2C65-45FC-9906-8E718DDC70C7}" type="presParOf" srcId="{B208CEDB-A735-40FF-BC62-6CC66F7DEE1B}" destId="{9D58399F-8091-4780-A174-01E630089309}" srcOrd="0" destOrd="0" presId="urn:microsoft.com/office/officeart/2008/layout/LinedList"/>
    <dgm:cxn modelId="{95CDB8B7-B8BD-4D4A-8534-F2FEF8017E05}" type="presParOf" srcId="{B208CEDB-A735-40FF-BC62-6CC66F7DEE1B}" destId="{99BA2702-61CF-42EC-AC18-9EF5AF66E5F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670611-67AC-4A17-81A3-9BF4D8CB0B9F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8ACB63D-0676-413B-B305-35FB2753FC8F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Python – Primary implementation Language</a:t>
          </a:r>
        </a:p>
      </dsp:txBody>
      <dsp:txXfrm>
        <a:off x="0" y="0"/>
        <a:ext cx="10515600" cy="1087834"/>
      </dsp:txXfrm>
    </dsp:sp>
    <dsp:sp modelId="{33E32B71-5C3C-46A9-8787-1F87558E0F81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AE067A6-A9F0-4D54-8581-053D3D509444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Pytorch</a:t>
          </a:r>
          <a:r>
            <a:rPr lang="en-US" sz="4000" kern="1200" dirty="0"/>
            <a:t>  - Python package for Data Science</a:t>
          </a:r>
        </a:p>
      </dsp:txBody>
      <dsp:txXfrm>
        <a:off x="0" y="1087834"/>
        <a:ext cx="10515600" cy="1087834"/>
      </dsp:txXfrm>
    </dsp:sp>
    <dsp:sp modelId="{676B9F2A-711A-4D2E-A049-3FBB09B19DD2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ED2B0B6-2D42-4AED-A299-01ABC4C3868C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Bert – Python NLP Package developed by Google</a:t>
          </a:r>
        </a:p>
      </dsp:txBody>
      <dsp:txXfrm>
        <a:off x="0" y="2175669"/>
        <a:ext cx="10515600" cy="1087834"/>
      </dsp:txXfrm>
    </dsp:sp>
    <dsp:sp modelId="{C9F9C5B7-DFF2-42D0-AAB3-EFFD1C40A5FF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D58399F-8091-4780-A174-01E630089309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Tkinter</a:t>
          </a:r>
          <a:r>
            <a:rPr lang="en-US" sz="4000" kern="1200" dirty="0"/>
            <a:t> – </a:t>
          </a:r>
          <a:r>
            <a:rPr lang="en-US" sz="4000" kern="1200" dirty="0" err="1"/>
            <a:t>PythonPackage</a:t>
          </a:r>
          <a:r>
            <a:rPr lang="en-US" sz="4000" kern="1200" dirty="0"/>
            <a:t> for GUI development</a:t>
          </a:r>
        </a:p>
      </dsp:txBody>
      <dsp:txXfrm>
        <a:off x="0" y="3263503"/>
        <a:ext cx="1051560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18C18-EFF3-498D-A375-91324B3BC0CB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46450-6435-4DA7-B1B5-7112AD45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25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46450-6435-4DA7-B1B5-7112AD457B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29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46450-6435-4DA7-B1B5-7112AD457B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70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46450-6435-4DA7-B1B5-7112AD457B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83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46450-6435-4DA7-B1B5-7112AD457B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49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46450-6435-4DA7-B1B5-7112AD457B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25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46450-6435-4DA7-B1B5-7112AD457B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92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46450-6435-4DA7-B1B5-7112AD457B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50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46450-6435-4DA7-B1B5-7112AD457B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4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46450-6435-4DA7-B1B5-7112AD457B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40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46450-6435-4DA7-B1B5-7112AD457B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00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46450-6435-4DA7-B1B5-7112AD457B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90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46450-6435-4DA7-B1B5-7112AD457B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54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46450-6435-4DA7-B1B5-7112AD457B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1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3235F-AEA3-4CAB-9AB4-8E35CA7B4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A9F11F-717F-4C74-BB65-01CF588F1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8B722-251E-4962-B540-F971DF902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7FDF-6F6E-46AC-8E41-A5405B4004F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72D09-9AF4-4B4D-84A3-EE2194C28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C1020-DED9-44BE-90AB-D19B9E6F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EC0D-F501-443D-993B-8FC778CE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6D21-B73A-48D8-BCEF-4C48248A8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CF577-1ED2-411E-9817-A8E4D8DEB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62711-1AB6-465A-8292-407D30F3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7FDF-6F6E-46AC-8E41-A5405B4004F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BA530-AAA3-45DB-B47C-98A58BF7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75B06-6D18-4311-AAF6-16A9597B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EC0D-F501-443D-993B-8FC778CE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8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A5C8F8-F426-429C-91E7-31DBA7831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D6ED4-42F6-4E62-95ED-029B881D8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CE289-53DF-4018-9D7F-9B6DAF9A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7FDF-6F6E-46AC-8E41-A5405B4004F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F1888-F07A-40A2-897C-AB831105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2DF28-B4DD-461C-9936-B2479978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EC0D-F501-443D-993B-8FC778CE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4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6515-9CB8-4494-921F-AAE945A5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E203E-FA42-4EFC-B467-92FA35109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92237-6956-4685-8F28-F0C2E5D3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7FDF-6F6E-46AC-8E41-A5405B4004F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C8553-5EF5-4CC8-ABE1-163A3679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CAA38-8988-444A-BE6A-89194666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EC0D-F501-443D-993B-8FC778CE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3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55E1-66C7-4DBB-8ACC-EDFF2F87E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39E11-458A-4B5D-9CF5-74F3EC88D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0DA36-AB6B-4E6A-B264-6878015D1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7FDF-6F6E-46AC-8E41-A5405B4004F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26C79-B061-4415-A7D9-87AC9DCD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C4996-9B09-4BA4-834B-F40BEFE6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EC0D-F501-443D-993B-8FC778CE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4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097C3-AB2A-49AF-B2C1-A95982C9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B7A3E-B2C2-4F0C-97A7-DD1F45412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7CA9C-7AA7-4F2A-999C-D3B272275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8EA4F-58CE-484B-92F5-EAF41B0B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7FDF-6F6E-46AC-8E41-A5405B4004F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98238-CA16-451C-853A-90C06557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A07D9-17A1-43DD-86A9-0B90A6D8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EC0D-F501-443D-993B-8FC778CE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5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3F4C-2224-47E8-A18A-7C6569467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2221D-CB5A-496A-A8F2-462AD1134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54670-4D64-46DA-8E56-9F3D7ABBF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49450-26CC-4EB7-9BDD-00B4261FC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22106-F5FC-429F-9375-E697DF1F8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C08460-79E1-45F3-9605-44213D5BC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7FDF-6F6E-46AC-8E41-A5405B4004F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4A397C-CD54-446D-9E42-A2F3E497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0A6B32-4022-4E1E-8330-30740377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EC0D-F501-443D-993B-8FC778CE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1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F766-69DB-4CD4-91FE-99D0E661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C530F-49E3-4E49-992E-CDB48D6BA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7FDF-6F6E-46AC-8E41-A5405B4004F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BA2F4-E3B5-4A47-8034-13B587F4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59F35-BF05-4333-A91D-787F9470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EC0D-F501-443D-993B-8FC778CE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4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1B3EF-86D9-4855-964E-3CE5B92A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7FDF-6F6E-46AC-8E41-A5405B4004F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CCE57-D2B5-43D0-AFAE-41C6F14C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D083D-064E-446A-A7BD-6C719114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EC0D-F501-443D-993B-8FC778CE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3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B5D0F-7927-423E-B8EC-01612AC2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6C0BE-B6E5-47EE-9676-93BCE6D96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FC424-4A0E-4BCF-9602-8202B1EBB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83AE0-A145-464F-855C-5A43510D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7FDF-6F6E-46AC-8E41-A5405B4004F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83B82-6494-48CE-9BB2-6B547368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755E7-857D-43A4-9BFB-AA73F500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EC0D-F501-443D-993B-8FC778CE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0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D31B-BD15-450D-A2BC-33C54290B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F69A7-143C-4EAE-BF7E-48067B703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EC52E-0C5B-4655-9B82-E8C9C87F2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7871D-04FD-42D6-B134-4E8A061E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7FDF-6F6E-46AC-8E41-A5405B4004F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37E50-B4D8-448F-A0E4-939428EF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8E874-A34F-41E5-9EE3-BDD68DA1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EC0D-F501-443D-993B-8FC778CE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8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6CED8C-7755-4E51-BC24-F0FB7D696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9F2D1-3241-4C1F-BD7E-871A351AC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C8B5A-EB50-4E72-9850-3EDBF191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A7FDF-6F6E-46AC-8E41-A5405B4004F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07666-1199-4FF8-9F95-6DDC2F628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4C1FD-5B2D-47F5-844F-B654B7F9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EC0D-F501-443D-993B-8FC778CE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7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DA4D-84DB-4C78-89B7-AF3DE0596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6" y="3323452"/>
            <a:ext cx="9144000" cy="2387600"/>
          </a:xfrm>
        </p:spPr>
        <p:txBody>
          <a:bodyPr/>
          <a:lstStyle/>
          <a:p>
            <a:r>
              <a:rPr lang="en-US" b="1" dirty="0"/>
              <a:t>Reverse Mad Libs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73FD9-7C57-4EE8-82A1-E2F775F87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0678" y="5580424"/>
            <a:ext cx="9144000" cy="1655762"/>
          </a:xfrm>
        </p:spPr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7A612-9B87-43F4-8A09-48E48C35AF35}"/>
              </a:ext>
            </a:extLst>
          </p:cNvPr>
          <p:cNvSpPr txBox="1"/>
          <p:nvPr/>
        </p:nvSpPr>
        <p:spPr>
          <a:xfrm>
            <a:off x="6641904" y="5992220"/>
            <a:ext cx="400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Scott Bing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E594BC-C77F-472E-B9A6-30279B2818DA}"/>
              </a:ext>
            </a:extLst>
          </p:cNvPr>
          <p:cNvSpPr txBox="1"/>
          <p:nvPr/>
        </p:nvSpPr>
        <p:spPr>
          <a:xfrm>
            <a:off x="728133" y="6231467"/>
            <a:ext cx="8906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https://www.quantilus.com/artificial-intelligence-explained-2-2/</a:t>
            </a:r>
          </a:p>
        </p:txBody>
      </p:sp>
    </p:spTree>
    <p:extLst>
      <p:ext uri="{BB962C8B-B14F-4D97-AF65-F5344CB8AC3E}">
        <p14:creationId xmlns:p14="http://schemas.microsoft.com/office/powerpoint/2010/main" val="3894910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7345-8522-4B25-A377-B22001F1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111" y="640081"/>
            <a:ext cx="5138808" cy="359276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Not this Bert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D13924-DC7C-4339-B194-8A4EFFBF2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6107584" cy="6858000"/>
          </a:xfrm>
          <a:prstGeom prst="rect">
            <a:avLst/>
          </a:prstGeom>
          <a:solidFill>
            <a:srgbClr val="55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6">
            <a:extLst>
              <a:ext uri="{FF2B5EF4-FFF2-40B4-BE49-F238E27FC236}">
                <a16:creationId xmlns:a16="http://schemas.microsoft.com/office/drawing/2014/main" id="{72458505-C9BA-445F-AE75-CFC7FF04F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toy doll&#10;&#10;Description automatically generated">
            <a:extLst>
              <a:ext uri="{FF2B5EF4-FFF2-40B4-BE49-F238E27FC236}">
                <a16:creationId xmlns:a16="http://schemas.microsoft.com/office/drawing/2014/main" id="{F5BDB91D-B9DA-4066-938C-35249DDCE7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3" r="1" b="1"/>
          <a:stretch/>
        </p:blipFill>
        <p:spPr>
          <a:xfrm>
            <a:off x="1120701" y="1112060"/>
            <a:ext cx="3861262" cy="4633859"/>
          </a:xfrm>
          <a:prstGeom prst="rect">
            <a:avLst/>
          </a:prstGeom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57CDE8-7674-48AE-85B0-27CB93D28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766" y="847703"/>
            <a:ext cx="2915727" cy="49450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8B2391-98D9-46B1-83F9-552211D7A827}"/>
              </a:ext>
            </a:extLst>
          </p:cNvPr>
          <p:cNvSpPr txBox="1"/>
          <p:nvPr/>
        </p:nvSpPr>
        <p:spPr>
          <a:xfrm>
            <a:off x="1404011" y="5826301"/>
            <a:ext cx="42046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https://medium.com/@noa.kel/using-bert-with-pytorch-b9624edcda4e</a:t>
            </a:r>
          </a:p>
        </p:txBody>
      </p:sp>
    </p:spTree>
    <p:extLst>
      <p:ext uri="{BB962C8B-B14F-4D97-AF65-F5344CB8AC3E}">
        <p14:creationId xmlns:p14="http://schemas.microsoft.com/office/powerpoint/2010/main" val="652788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D7D1-BE0B-4C24-BF77-A0C8EB77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Google Search Conundrum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1145CD-A098-4ABB-AD7B-779725CEA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90688"/>
            <a:ext cx="10210800" cy="47765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B8F490-0607-4D73-844E-D64F6C0E8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29" y="6543465"/>
            <a:ext cx="6425741" cy="2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30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D7D1-BE0B-4C24-BF77-A0C8EB77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Google Search Conundrum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8CCFB3-0813-4C03-9EDB-9F4B9A06B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1481492"/>
            <a:ext cx="10693400" cy="4707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CD4254-1500-4153-8AAE-98FAE88990B8}"/>
              </a:ext>
            </a:extLst>
          </p:cNvPr>
          <p:cNvSpPr txBox="1"/>
          <p:nvPr/>
        </p:nvSpPr>
        <p:spPr>
          <a:xfrm>
            <a:off x="431800" y="6492875"/>
            <a:ext cx="6426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https://www.lockedownseo.com/google-bert-update/</a:t>
            </a:r>
          </a:p>
        </p:txBody>
      </p:sp>
    </p:spTree>
    <p:extLst>
      <p:ext uri="{BB962C8B-B14F-4D97-AF65-F5344CB8AC3E}">
        <p14:creationId xmlns:p14="http://schemas.microsoft.com/office/powerpoint/2010/main" val="625010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9E1F-6C2A-444A-90BD-2F22B35D8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What is BERT?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7B1D8-B3BC-4625-BE4D-5F3899A69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Bidirectional Encoder Representations from Transformers</a:t>
            </a:r>
          </a:p>
          <a:p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BERT is a Natural Language Processor facility</a:t>
            </a:r>
          </a:p>
          <a:p>
            <a:r>
              <a: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Developed by Google</a:t>
            </a:r>
          </a:p>
          <a:p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A Transformer an object that holds the Encoder and Decoder</a:t>
            </a:r>
          </a:p>
          <a:p>
            <a:r>
              <a: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 innovation is bidirectional scanning procedure</a:t>
            </a:r>
          </a:p>
          <a:p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41EDD-82BF-45E3-A842-FAD23E0A6E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80" r="3519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60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608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C1DF89-F88B-4DBB-AF3B-06ED81590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Bert 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A35D2-A6A3-40C7-B05F-3AA7B10E6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text to tokens (words)</a:t>
            </a:r>
          </a:p>
          <a:p>
            <a:r>
              <a:rPr lang="en-US" dirty="0"/>
              <a:t>Break words into </a:t>
            </a:r>
            <a:r>
              <a:rPr lang="en-US" dirty="0" err="1"/>
              <a:t>WordPieces</a:t>
            </a:r>
            <a:endParaRPr lang="en-US" dirty="0"/>
          </a:p>
          <a:p>
            <a:pPr lvl="1"/>
            <a:r>
              <a:rPr lang="en-US" dirty="0"/>
              <a:t>‘calling’ becomes ‘call’, ‘##</a:t>
            </a:r>
            <a:r>
              <a:rPr lang="en-US" dirty="0" err="1"/>
              <a:t>ing</a:t>
            </a:r>
            <a:r>
              <a:rPr lang="en-US" dirty="0"/>
              <a:t>’  ‘preview’ becomes ‘pre##’, ‘view’</a:t>
            </a:r>
          </a:p>
          <a:p>
            <a:r>
              <a:rPr lang="en-US" dirty="0"/>
              <a:t>Map words to indexes using a vocab file that BERT provides</a:t>
            </a:r>
          </a:p>
          <a:p>
            <a:r>
              <a:rPr lang="en-US" dirty="0"/>
              <a:t>Add special "CLS" and "SEP" tokens (see the readme) CLS is a beginning of the first </a:t>
            </a:r>
            <a:r>
              <a:rPr lang="en-US" dirty="0" err="1"/>
              <a:t>sentence;.SEP</a:t>
            </a:r>
            <a:r>
              <a:rPr lang="en-US" dirty="0"/>
              <a:t> is an end of sentence marker</a:t>
            </a:r>
          </a:p>
          <a:p>
            <a:r>
              <a:rPr lang="en-US" dirty="0"/>
              <a:t>Append "index" and "segment" tokens to each input </a:t>
            </a:r>
          </a:p>
          <a:p>
            <a:r>
              <a:rPr lang="en-US" dirty="0"/>
              <a:t>Creates a vector representation of each word</a:t>
            </a:r>
          </a:p>
        </p:txBody>
      </p:sp>
    </p:spTree>
    <p:extLst>
      <p:ext uri="{BB962C8B-B14F-4D97-AF65-F5344CB8AC3E}">
        <p14:creationId xmlns:p14="http://schemas.microsoft.com/office/powerpoint/2010/main" val="3276486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A4A669-0842-47CD-BE65-5011D6B41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Tranformers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C53E-562B-4098-ACD5-A5527FA1B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Connects word tokens to context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Composed of:	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Encoder - decomposes txt to tokens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Decoder – connects words to context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Uses a continual internal training model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Words and sentences are masked forcing the transformers to predict the correct words and </a:t>
            </a:r>
            <a:r>
              <a:rPr lang="en-US" sz="2400" dirty="0" err="1">
                <a:solidFill>
                  <a:srgbClr val="000000"/>
                </a:solidFill>
              </a:rPr>
              <a:t>prhrases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9766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A629-8D2F-4A82-AE9A-1CD6051B8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86377-018A-4E7D-9F6B-135D3B718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95858"/>
                </a:solidFill>
                <a:effectLst/>
                <a:latin typeface="roboto"/>
              </a:rPr>
              <a:t>BERT is pre-trained on a large corpus of </a:t>
            </a:r>
            <a:r>
              <a:rPr lang="en-US" b="0" i="0" dirty="0" err="1">
                <a:solidFill>
                  <a:srgbClr val="595858"/>
                </a:solidFill>
                <a:effectLst/>
                <a:latin typeface="roboto"/>
              </a:rPr>
              <a:t>unlabelled</a:t>
            </a:r>
            <a:r>
              <a:rPr lang="en-US" b="0" i="0" dirty="0">
                <a:solidFill>
                  <a:srgbClr val="595858"/>
                </a:solidFill>
                <a:effectLst/>
                <a:latin typeface="roboto"/>
              </a:rPr>
              <a:t> text including the entire Wikipedia(that’s 2,500 million words!)</a:t>
            </a:r>
          </a:p>
          <a:p>
            <a:r>
              <a:rPr lang="en-US" b="0" i="0" dirty="0">
                <a:solidFill>
                  <a:srgbClr val="595858"/>
                </a:solidFill>
                <a:effectLst/>
                <a:latin typeface="roboto"/>
              </a:rPr>
              <a:t>and Book Corpus (800 million words).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780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4A5243-55F3-41DD-B857-DFAC7AF9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NLP Resources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0CBB60-0D80-40F5-9B1C-30945534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862" y="1690689"/>
            <a:ext cx="4748471" cy="44943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9FFA5B-0459-406D-B529-2D1D521448B0}"/>
              </a:ext>
            </a:extLst>
          </p:cNvPr>
          <p:cNvSpPr txBox="1"/>
          <p:nvPr/>
        </p:nvSpPr>
        <p:spPr>
          <a:xfrm>
            <a:off x="3294862" y="6492875"/>
            <a:ext cx="3045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https://www.g2.com/categories/natural-language-processing-nlp</a:t>
            </a:r>
          </a:p>
        </p:txBody>
      </p:sp>
    </p:spTree>
    <p:extLst>
      <p:ext uri="{BB962C8B-B14F-4D97-AF65-F5344CB8AC3E}">
        <p14:creationId xmlns:p14="http://schemas.microsoft.com/office/powerpoint/2010/main" val="2098252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06BEF1-C075-4843-A9F8-1569DE89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 did I choose 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27CBF-70FE-4280-A09F-1C06FD1F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Ease of installation and use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Unique Parsing Facility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Works well with Python</a:t>
            </a:r>
          </a:p>
        </p:txBody>
      </p:sp>
    </p:spTree>
    <p:extLst>
      <p:ext uri="{BB962C8B-B14F-4D97-AF65-F5344CB8AC3E}">
        <p14:creationId xmlns:p14="http://schemas.microsoft.com/office/powerpoint/2010/main" val="1380522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713DEA-AA8B-4147-BF58-108EAD1CD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1"/>
            <a:ext cx="9833548" cy="119523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4F457-722D-4DD5-AD63-8A463D948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376503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Roni </a:t>
            </a:r>
            <a:r>
              <a:rPr lang="en-US" sz="2000" dirty="0" err="1">
                <a:solidFill>
                  <a:srgbClr val="000000"/>
                </a:solidFill>
              </a:rPr>
              <a:t>Vorev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medium-content-title-font"/>
              </a:rPr>
              <a:t>BERT Explained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dium-content-title-font"/>
              </a:rPr>
              <a:t>: State of the art language model for NLP</a:t>
            </a:r>
          </a:p>
          <a:p>
            <a:r>
              <a:rPr lang="en-US" sz="2000" dirty="0">
                <a:solidFill>
                  <a:srgbClr val="000000"/>
                </a:solidFill>
                <a:latin typeface="medium-content-title-font"/>
              </a:rPr>
              <a:t>Sarthak Vajpayee, Understanding BERT — (Bidirectional Encoder Representations from Transformers)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medium-content-title-font"/>
              </a:rPr>
              <a:t>Dipanjan</a:t>
            </a:r>
            <a:r>
              <a:rPr lang="en-US" sz="2000" dirty="0">
                <a:solidFill>
                  <a:srgbClr val="000000"/>
                </a:solidFill>
                <a:latin typeface="medium-content-title-font"/>
              </a:rPr>
              <a:t> Sarkar, Understanding Feature Engineering: Deep Learning Methods for Text Data</a:t>
            </a:r>
          </a:p>
          <a:p>
            <a:r>
              <a:rPr lang="en-US" sz="2000" dirty="0">
                <a:solidFill>
                  <a:srgbClr val="000000"/>
                </a:solidFill>
                <a:latin typeface="medium-content-title-font"/>
              </a:rPr>
              <a:t>Jacob Devlin, Ming-Wei Chang, Kenton Lee, Kristina Toutanova, BERT: Pre-training of Deep Bidirectional Transformers for Language Understanding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medium-content-title-font"/>
              </a:rPr>
              <a:t>Mohd</a:t>
            </a:r>
            <a:r>
              <a:rPr lang="en-US" sz="2000" dirty="0">
                <a:solidFill>
                  <a:srgbClr val="000000"/>
                </a:solidFill>
                <a:latin typeface="medium-content-title-font"/>
              </a:rPr>
              <a:t> Sanad </a:t>
            </a:r>
            <a:r>
              <a:rPr lang="en-US" sz="2000" dirty="0" err="1">
                <a:solidFill>
                  <a:srgbClr val="000000"/>
                </a:solidFill>
                <a:latin typeface="medium-content-title-font"/>
              </a:rPr>
              <a:t>Zaki</a:t>
            </a:r>
            <a:r>
              <a:rPr lang="en-US" sz="2000" dirty="0">
                <a:solidFill>
                  <a:srgbClr val="000000"/>
                </a:solidFill>
                <a:latin typeface="medium-content-title-font"/>
              </a:rPr>
              <a:t> Rizvi, Demystifying BERT: A Comprehensive Guide to the Groundbreaking NLP Framework</a:t>
            </a:r>
          </a:p>
          <a:p>
            <a:r>
              <a:rPr lang="en-US" sz="2000" dirty="0">
                <a:solidFill>
                  <a:srgbClr val="000000"/>
                </a:solidFill>
                <a:latin typeface="medium-content-title-font"/>
              </a:rPr>
              <a:t>https://www.lockedownseo.com/google-bert-update/</a:t>
            </a:r>
          </a:p>
          <a:p>
            <a:endParaRPr lang="en-US" sz="2000" dirty="0">
              <a:solidFill>
                <a:srgbClr val="000000"/>
              </a:solidFill>
              <a:latin typeface="medium-content-title-font"/>
            </a:endParaRPr>
          </a:p>
          <a:p>
            <a:endParaRPr lang="en-US" sz="2000" dirty="0">
              <a:solidFill>
                <a:srgbClr val="000000"/>
              </a:solidFill>
              <a:latin typeface="medium-content-title-font"/>
            </a:endParaRPr>
          </a:p>
          <a:p>
            <a:endParaRPr lang="en-US" sz="2000" dirty="0">
              <a:solidFill>
                <a:srgbClr val="000000"/>
              </a:solidFill>
              <a:latin typeface="medium-content-title-font"/>
            </a:endParaRPr>
          </a:p>
          <a:p>
            <a:endParaRPr lang="en-US" sz="2000" dirty="0">
              <a:solidFill>
                <a:srgbClr val="000000"/>
              </a:solidFill>
              <a:latin typeface="medium-content-title-font"/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014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5390-B5B1-4AF3-83F9-2F6B3C7E7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0" y="1122363"/>
            <a:ext cx="5842000" cy="2387600"/>
          </a:xfrm>
        </p:spPr>
        <p:txBody>
          <a:bodyPr/>
          <a:lstStyle/>
          <a:p>
            <a:r>
              <a:rPr lang="en-US" dirty="0"/>
              <a:t>Reverse Mad Libs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08124-30AD-4617-A604-94542F558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0" y="3602038"/>
            <a:ext cx="5842000" cy="1655762"/>
          </a:xfrm>
        </p:spPr>
        <p:txBody>
          <a:bodyPr/>
          <a:lstStyle/>
          <a:p>
            <a:r>
              <a:rPr lang="en-US" dirty="0"/>
              <a:t>Natural Language Processing</a:t>
            </a:r>
          </a:p>
          <a:p>
            <a:r>
              <a:rPr lang="en-US" dirty="0"/>
              <a:t>Scott Bing</a:t>
            </a:r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B0652A0-A600-4B17-915D-27E2C81BD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317500"/>
            <a:ext cx="2819400" cy="5715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4F8CCE-EEFD-440D-9CCB-AE4B4A44416F}"/>
              </a:ext>
            </a:extLst>
          </p:cNvPr>
          <p:cNvSpPr txBox="1"/>
          <p:nvPr/>
        </p:nvSpPr>
        <p:spPr>
          <a:xfrm>
            <a:off x="260350" y="6269493"/>
            <a:ext cx="8826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https://web.stanford.edu/class/archive/cs/cs224n/cs224n.1162/handouts/MaxentTutorial-16x9-FeatureClassifiers.pdf</a:t>
            </a:r>
          </a:p>
        </p:txBody>
      </p:sp>
    </p:spTree>
    <p:extLst>
      <p:ext uri="{BB962C8B-B14F-4D97-AF65-F5344CB8AC3E}">
        <p14:creationId xmlns:p14="http://schemas.microsoft.com/office/powerpoint/2010/main" val="3898234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E3BE5A-208F-4866-949B-A1340C61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6023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DA4D-84DB-4C78-89B7-AF3DE0596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9731" y="1931436"/>
            <a:ext cx="5467739" cy="92953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b="1" dirty="0"/>
              <a:t>Reverse Mad Libs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73FD9-7C57-4EE8-82A1-E2F775F87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0607" y="3093258"/>
            <a:ext cx="4170785" cy="503532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7A612-9B87-43F4-8A09-48E48C35AF35}"/>
              </a:ext>
            </a:extLst>
          </p:cNvPr>
          <p:cNvSpPr txBox="1"/>
          <p:nvPr/>
        </p:nvSpPr>
        <p:spPr>
          <a:xfrm>
            <a:off x="4486534" y="3829077"/>
            <a:ext cx="27166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Scott Bing</a:t>
            </a:r>
          </a:p>
        </p:txBody>
      </p:sp>
    </p:spTree>
    <p:extLst>
      <p:ext uri="{BB962C8B-B14F-4D97-AF65-F5344CB8AC3E}">
        <p14:creationId xmlns:p14="http://schemas.microsoft.com/office/powerpoint/2010/main" val="88585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727CD6-5E44-4700-8F84-359635B81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FF2E11-ABF3-4C2B-9DFD-318F94506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Introduction</a:t>
            </a:r>
          </a:p>
          <a:p>
            <a:r>
              <a:rPr lang="en-US" sz="2400" dirty="0">
                <a:solidFill>
                  <a:srgbClr val="FEFFFF"/>
                </a:solidFill>
              </a:rPr>
              <a:t>What is Natural Language Processing</a:t>
            </a:r>
          </a:p>
          <a:p>
            <a:r>
              <a:rPr lang="en-US" sz="2400" dirty="0">
                <a:solidFill>
                  <a:srgbClr val="FEFFFF"/>
                </a:solidFill>
              </a:rPr>
              <a:t>A Brief History of NLP</a:t>
            </a:r>
          </a:p>
          <a:p>
            <a:r>
              <a:rPr lang="en-US" sz="2400" dirty="0">
                <a:solidFill>
                  <a:srgbClr val="FEFFFF"/>
                </a:solidFill>
              </a:rPr>
              <a:t>My Project: Reverse Mad Libs Game</a:t>
            </a:r>
          </a:p>
          <a:p>
            <a:r>
              <a:rPr lang="en-US" sz="2400" dirty="0">
                <a:solidFill>
                  <a:srgbClr val="FEFFFF"/>
                </a:solidFill>
              </a:rPr>
              <a:t>Resources used</a:t>
            </a:r>
          </a:p>
          <a:p>
            <a:r>
              <a:rPr lang="en-US" sz="2400" dirty="0">
                <a:solidFill>
                  <a:srgbClr val="FEFFFF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24300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8B044-5C59-4C08-A0A2-9318E9D7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is Reverse Mad Libs?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BA02D-096C-43AD-BD3C-DB87077A7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 twist on the popular game</a:t>
            </a:r>
          </a:p>
          <a:p>
            <a:r>
              <a:rPr lang="en-US" sz="2400" dirty="0"/>
              <a:t>Player one is asked for a list of arbitrary words</a:t>
            </a:r>
          </a:p>
          <a:p>
            <a:r>
              <a:rPr lang="en-US" sz="2400" dirty="0"/>
              <a:t>Player two inserts the words into a story</a:t>
            </a:r>
          </a:p>
          <a:p>
            <a:r>
              <a:rPr lang="en-US" sz="2400" dirty="0"/>
              <a:t>Player one typically does not see the story until the words are filled in</a:t>
            </a:r>
          </a:p>
          <a:p>
            <a:r>
              <a:rPr lang="en-US" sz="2400" dirty="0"/>
              <a:t>Machine uses NLP Algorithms to predict the missing words</a:t>
            </a:r>
          </a:p>
        </p:txBody>
      </p:sp>
    </p:spTree>
    <p:extLst>
      <p:ext uri="{BB962C8B-B14F-4D97-AF65-F5344CB8AC3E}">
        <p14:creationId xmlns:p14="http://schemas.microsoft.com/office/powerpoint/2010/main" val="169100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B210-B469-4993-96CF-3AE6BE6AA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100"/>
              <a:t>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02A56-0A30-4AFA-ACED-E42D24C31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An attempt to meld human language with computer language.</a:t>
            </a:r>
          </a:p>
          <a:p>
            <a:r>
              <a:rPr lang="en-US" sz="2000"/>
              <a:t>Teach a computer how to converse with a human</a:t>
            </a:r>
          </a:p>
          <a:p>
            <a:r>
              <a:rPr lang="en-US" sz="2000"/>
              <a:t>Recognize human language</a:t>
            </a:r>
          </a:p>
          <a:p>
            <a:r>
              <a:rPr lang="en-US" sz="2000"/>
              <a:t>Computer converse with human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FF03E7C1-AD88-4A76-86FA-E83D7A4986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54" r="4732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4D3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3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A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17087-26BC-4BAE-BBC4-0D930E4FE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Reverse Mad Libs Application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4BD44A-6655-4656-9F1C-B445C1E68F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" r="-1" b="-1"/>
          <a:stretch/>
        </p:blipFill>
        <p:spPr>
          <a:xfrm>
            <a:off x="3018649" y="1786436"/>
            <a:ext cx="6151651" cy="430346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9C2375-D2F2-4E15-9866-04EB95519975}"/>
              </a:ext>
            </a:extLst>
          </p:cNvPr>
          <p:cNvCxnSpPr/>
          <p:nvPr/>
        </p:nvCxnSpPr>
        <p:spPr>
          <a:xfrm>
            <a:off x="2011680" y="2312126"/>
            <a:ext cx="86214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DAF210-17E9-4DF5-B6C8-973C981F89B0}"/>
              </a:ext>
            </a:extLst>
          </p:cNvPr>
          <p:cNvCxnSpPr/>
          <p:nvPr/>
        </p:nvCxnSpPr>
        <p:spPr>
          <a:xfrm>
            <a:off x="1961128" y="3768109"/>
            <a:ext cx="86214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439E7E-33A3-4B31-9A6D-8E785A8045E6}"/>
              </a:ext>
            </a:extLst>
          </p:cNvPr>
          <p:cNvCxnSpPr/>
          <p:nvPr/>
        </p:nvCxnSpPr>
        <p:spPr>
          <a:xfrm>
            <a:off x="1961128" y="6019774"/>
            <a:ext cx="86214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9C05BC5-398A-47CC-B2C2-02F768F32501}"/>
              </a:ext>
            </a:extLst>
          </p:cNvPr>
          <p:cNvCxnSpPr>
            <a:cxnSpLocks/>
          </p:cNvCxnSpPr>
          <p:nvPr/>
        </p:nvCxnSpPr>
        <p:spPr>
          <a:xfrm flipH="1">
            <a:off x="9348725" y="3768109"/>
            <a:ext cx="92964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59D27-378C-4154-9F87-E9D953A71915}"/>
              </a:ext>
            </a:extLst>
          </p:cNvPr>
          <p:cNvCxnSpPr>
            <a:cxnSpLocks/>
          </p:cNvCxnSpPr>
          <p:nvPr/>
        </p:nvCxnSpPr>
        <p:spPr>
          <a:xfrm flipH="1">
            <a:off x="9348725" y="5960950"/>
            <a:ext cx="92964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DA931D8-FA45-4674-B9F9-02E35F044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19" y="53556"/>
            <a:ext cx="1417001" cy="225857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8D22FF0-B24D-4A7D-B7E4-93AAEE43BCA8}"/>
              </a:ext>
            </a:extLst>
          </p:cNvPr>
          <p:cNvSpPr txBox="1"/>
          <p:nvPr/>
        </p:nvSpPr>
        <p:spPr>
          <a:xfrm>
            <a:off x="299393" y="6404004"/>
            <a:ext cx="5795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https://www.amazon.com/Original-1-Mad-Libs/dp/0843100559</a:t>
            </a:r>
          </a:p>
        </p:txBody>
      </p:sp>
    </p:spTree>
    <p:extLst>
      <p:ext uri="{BB962C8B-B14F-4D97-AF65-F5344CB8AC3E}">
        <p14:creationId xmlns:p14="http://schemas.microsoft.com/office/powerpoint/2010/main" val="2181052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0C7658-63E9-444B-B8FD-E673B3FD3D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3433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F44B97-4E1A-4B8B-BAA1-18995152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Project Resources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53EBB4-2AED-4EA2-B2B2-BB59BB72E5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3724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61242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FCABAB-2980-4306-A7D1-73973FA0E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Improvements to the Application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C39B1D22-6AE8-4DE4-A721-A5ACFBFEC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Make substitution words more discernable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Allow the user to select stories from a local file system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Allow the user to edit the input text file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Provide a ‘Prepare” routine that randomly selects substitution locations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Investigate using a more robust trained dataset </a:t>
            </a:r>
          </a:p>
        </p:txBody>
      </p:sp>
    </p:spTree>
    <p:extLst>
      <p:ext uri="{BB962C8B-B14F-4D97-AF65-F5344CB8AC3E}">
        <p14:creationId xmlns:p14="http://schemas.microsoft.com/office/powerpoint/2010/main" val="2076312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625</Words>
  <Application>Microsoft Office PowerPoint</Application>
  <PresentationFormat>Widescreen</PresentationFormat>
  <Paragraphs>101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medium-content-title-font</vt:lpstr>
      <vt:lpstr>roboto</vt:lpstr>
      <vt:lpstr>Times New Roman</vt:lpstr>
      <vt:lpstr>Office Theme</vt:lpstr>
      <vt:lpstr>Reverse Mad Libs</vt:lpstr>
      <vt:lpstr>Reverse Mad Libs</vt:lpstr>
      <vt:lpstr>Reverse Mad Libs</vt:lpstr>
      <vt:lpstr>Agenda</vt:lpstr>
      <vt:lpstr>What is Reverse Mad Libs?</vt:lpstr>
      <vt:lpstr>Natural Language Processing</vt:lpstr>
      <vt:lpstr>Reverse Mad Libs Application</vt:lpstr>
      <vt:lpstr>Project Resources</vt:lpstr>
      <vt:lpstr>Improvements to the Application</vt:lpstr>
      <vt:lpstr>Not this Bert</vt:lpstr>
      <vt:lpstr>The Google Search Conundrum</vt:lpstr>
      <vt:lpstr>The Google Search Conundrum</vt:lpstr>
      <vt:lpstr>What is BERT?</vt:lpstr>
      <vt:lpstr>How Bert Works</vt:lpstr>
      <vt:lpstr>Tranformers</vt:lpstr>
      <vt:lpstr>Training</vt:lpstr>
      <vt:lpstr>Other NLP Resources</vt:lpstr>
      <vt:lpstr>Why did I choose Bert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Mad Libs</dc:title>
  <dc:creator>Scott Bing</dc:creator>
  <cp:lastModifiedBy>Scott Bing</cp:lastModifiedBy>
  <cp:revision>7</cp:revision>
  <dcterms:created xsi:type="dcterms:W3CDTF">2020-09-08T00:39:59Z</dcterms:created>
  <dcterms:modified xsi:type="dcterms:W3CDTF">2020-09-08T14:13:46Z</dcterms:modified>
</cp:coreProperties>
</file>