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0" r:id="rId4"/>
    <p:sldId id="261" r:id="rId5"/>
    <p:sldId id="278" r:id="rId6"/>
    <p:sldId id="257" r:id="rId7"/>
    <p:sldId id="279" r:id="rId8"/>
    <p:sldId id="275" r:id="rId9"/>
    <p:sldId id="270" r:id="rId10"/>
    <p:sldId id="269" r:id="rId11"/>
    <p:sldId id="272" r:id="rId12"/>
    <p:sldId id="277" r:id="rId13"/>
    <p:sldId id="265" r:id="rId14"/>
    <p:sldId id="267" r:id="rId15"/>
    <p:sldId id="266" r:id="rId16"/>
    <p:sldId id="268" r:id="rId17"/>
    <p:sldId id="264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8A2F5-1FD1-4BB9-9BD1-25A39215E51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AE4864-8B64-4F34-AFAF-59200D9D54B4}">
      <dgm:prSet/>
      <dgm:spPr/>
      <dgm:t>
        <a:bodyPr/>
        <a:lstStyle/>
        <a:p>
          <a:r>
            <a:rPr lang="en-US" dirty="0"/>
            <a:t>Python – Primary implementation Language</a:t>
          </a:r>
        </a:p>
      </dgm:t>
    </dgm:pt>
    <dgm:pt modelId="{620A9C23-2B3D-43A7-A097-6DDAF0CD89A7}" type="parTrans" cxnId="{836B0342-D0D0-4B0C-9359-A56BFEDA605F}">
      <dgm:prSet/>
      <dgm:spPr/>
      <dgm:t>
        <a:bodyPr/>
        <a:lstStyle/>
        <a:p>
          <a:endParaRPr lang="en-US"/>
        </a:p>
      </dgm:t>
    </dgm:pt>
    <dgm:pt modelId="{DEE1FA9C-2BBF-4E16-BD63-5A1EDEF54FB6}" type="sibTrans" cxnId="{836B0342-D0D0-4B0C-9359-A56BFEDA605F}">
      <dgm:prSet/>
      <dgm:spPr/>
      <dgm:t>
        <a:bodyPr/>
        <a:lstStyle/>
        <a:p>
          <a:endParaRPr lang="en-US"/>
        </a:p>
      </dgm:t>
    </dgm:pt>
    <dgm:pt modelId="{7C6A25C3-E939-4755-A6DC-9754FA8B21D9}">
      <dgm:prSet/>
      <dgm:spPr/>
      <dgm:t>
        <a:bodyPr/>
        <a:lstStyle/>
        <a:p>
          <a:r>
            <a:rPr lang="en-US" dirty="0" err="1"/>
            <a:t>Pytorch</a:t>
          </a:r>
          <a:r>
            <a:rPr lang="en-US" dirty="0"/>
            <a:t>  - Python package for Data Science</a:t>
          </a:r>
        </a:p>
      </dgm:t>
    </dgm:pt>
    <dgm:pt modelId="{1B18BD7B-75CB-4D0A-AB56-B4601A8F7C8E}" type="parTrans" cxnId="{FC004FC4-0B9F-42EF-BCDF-55BDC6E9251E}">
      <dgm:prSet/>
      <dgm:spPr/>
      <dgm:t>
        <a:bodyPr/>
        <a:lstStyle/>
        <a:p>
          <a:endParaRPr lang="en-US"/>
        </a:p>
      </dgm:t>
    </dgm:pt>
    <dgm:pt modelId="{48975830-518D-4C0A-93D7-A55CD3B6B322}" type="sibTrans" cxnId="{FC004FC4-0B9F-42EF-BCDF-55BDC6E9251E}">
      <dgm:prSet/>
      <dgm:spPr/>
      <dgm:t>
        <a:bodyPr/>
        <a:lstStyle/>
        <a:p>
          <a:endParaRPr lang="en-US"/>
        </a:p>
      </dgm:t>
    </dgm:pt>
    <dgm:pt modelId="{4170F373-44A2-46C4-9AE4-36DBF1FCA62A}">
      <dgm:prSet/>
      <dgm:spPr/>
      <dgm:t>
        <a:bodyPr/>
        <a:lstStyle/>
        <a:p>
          <a:r>
            <a:rPr lang="en-US" dirty="0"/>
            <a:t>Bert – Python NLP Package developed by Google</a:t>
          </a:r>
        </a:p>
      </dgm:t>
    </dgm:pt>
    <dgm:pt modelId="{CEE862C6-5612-46DE-805D-A476B08B229A}" type="parTrans" cxnId="{74795E6C-3A45-441C-9561-F908A2096DF4}">
      <dgm:prSet/>
      <dgm:spPr/>
      <dgm:t>
        <a:bodyPr/>
        <a:lstStyle/>
        <a:p>
          <a:endParaRPr lang="en-US"/>
        </a:p>
      </dgm:t>
    </dgm:pt>
    <dgm:pt modelId="{B56D9318-E30E-4215-9578-298561B365C4}" type="sibTrans" cxnId="{74795E6C-3A45-441C-9561-F908A2096DF4}">
      <dgm:prSet/>
      <dgm:spPr/>
      <dgm:t>
        <a:bodyPr/>
        <a:lstStyle/>
        <a:p>
          <a:endParaRPr lang="en-US"/>
        </a:p>
      </dgm:t>
    </dgm:pt>
    <dgm:pt modelId="{EA2644CA-2A1C-4EAF-A3EA-FC8B9EF854D4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– </a:t>
          </a:r>
          <a:r>
            <a:rPr lang="en-US" dirty="0" err="1"/>
            <a:t>PythonPackage</a:t>
          </a:r>
          <a:r>
            <a:rPr lang="en-US" dirty="0"/>
            <a:t> for GUI development</a:t>
          </a:r>
        </a:p>
      </dgm:t>
    </dgm:pt>
    <dgm:pt modelId="{460CD550-9D66-4298-9C81-436585A2EA6F}" type="parTrans" cxnId="{9A232C84-FE80-4481-8877-B2D1D868EAB0}">
      <dgm:prSet/>
      <dgm:spPr/>
      <dgm:t>
        <a:bodyPr/>
        <a:lstStyle/>
        <a:p>
          <a:endParaRPr lang="en-US"/>
        </a:p>
      </dgm:t>
    </dgm:pt>
    <dgm:pt modelId="{66D54B43-FB9A-47FC-BEE2-CFB80E844C93}" type="sibTrans" cxnId="{9A232C84-FE80-4481-8877-B2D1D868EAB0}">
      <dgm:prSet/>
      <dgm:spPr/>
      <dgm:t>
        <a:bodyPr/>
        <a:lstStyle/>
        <a:p>
          <a:endParaRPr lang="en-US"/>
        </a:p>
      </dgm:t>
    </dgm:pt>
    <dgm:pt modelId="{D8F7A298-8155-4463-92AF-A712D782642A}" type="pres">
      <dgm:prSet presAssocID="{DFB8A2F5-1FD1-4BB9-9BD1-25A39215E510}" presName="vert0" presStyleCnt="0">
        <dgm:presLayoutVars>
          <dgm:dir/>
          <dgm:animOne val="branch"/>
          <dgm:animLvl val="lvl"/>
        </dgm:presLayoutVars>
      </dgm:prSet>
      <dgm:spPr/>
    </dgm:pt>
    <dgm:pt modelId="{20670611-67AC-4A17-81A3-9BF4D8CB0B9F}" type="pres">
      <dgm:prSet presAssocID="{6EAE4864-8B64-4F34-AFAF-59200D9D54B4}" presName="thickLine" presStyleLbl="alignNode1" presStyleIdx="0" presStyleCnt="4"/>
      <dgm:spPr/>
    </dgm:pt>
    <dgm:pt modelId="{43B79DEE-9F64-4E40-9884-E0E891D6FB56}" type="pres">
      <dgm:prSet presAssocID="{6EAE4864-8B64-4F34-AFAF-59200D9D54B4}" presName="horz1" presStyleCnt="0"/>
      <dgm:spPr/>
    </dgm:pt>
    <dgm:pt modelId="{58ACB63D-0676-413B-B305-35FB2753FC8F}" type="pres">
      <dgm:prSet presAssocID="{6EAE4864-8B64-4F34-AFAF-59200D9D54B4}" presName="tx1" presStyleLbl="revTx" presStyleIdx="0" presStyleCnt="4"/>
      <dgm:spPr/>
    </dgm:pt>
    <dgm:pt modelId="{74D223C9-C44B-4399-B95C-451DC79DBA4A}" type="pres">
      <dgm:prSet presAssocID="{6EAE4864-8B64-4F34-AFAF-59200D9D54B4}" presName="vert1" presStyleCnt="0"/>
      <dgm:spPr/>
    </dgm:pt>
    <dgm:pt modelId="{33E32B71-5C3C-46A9-8787-1F87558E0F81}" type="pres">
      <dgm:prSet presAssocID="{7C6A25C3-E939-4755-A6DC-9754FA8B21D9}" presName="thickLine" presStyleLbl="alignNode1" presStyleIdx="1" presStyleCnt="4"/>
      <dgm:spPr/>
    </dgm:pt>
    <dgm:pt modelId="{B714B64F-22AD-4557-BF76-E2F51FC71064}" type="pres">
      <dgm:prSet presAssocID="{7C6A25C3-E939-4755-A6DC-9754FA8B21D9}" presName="horz1" presStyleCnt="0"/>
      <dgm:spPr/>
    </dgm:pt>
    <dgm:pt modelId="{8AE067A6-A9F0-4D54-8581-053D3D509444}" type="pres">
      <dgm:prSet presAssocID="{7C6A25C3-E939-4755-A6DC-9754FA8B21D9}" presName="tx1" presStyleLbl="revTx" presStyleIdx="1" presStyleCnt="4"/>
      <dgm:spPr/>
    </dgm:pt>
    <dgm:pt modelId="{0A853356-25BD-46C1-901B-EA7DF8DD3504}" type="pres">
      <dgm:prSet presAssocID="{7C6A25C3-E939-4755-A6DC-9754FA8B21D9}" presName="vert1" presStyleCnt="0"/>
      <dgm:spPr/>
    </dgm:pt>
    <dgm:pt modelId="{676B9F2A-711A-4D2E-A049-3FBB09B19DD2}" type="pres">
      <dgm:prSet presAssocID="{4170F373-44A2-46C4-9AE4-36DBF1FCA62A}" presName="thickLine" presStyleLbl="alignNode1" presStyleIdx="2" presStyleCnt="4"/>
      <dgm:spPr/>
    </dgm:pt>
    <dgm:pt modelId="{3EE571DD-BB63-4E6B-9E6E-0D6A18F42AD9}" type="pres">
      <dgm:prSet presAssocID="{4170F373-44A2-46C4-9AE4-36DBF1FCA62A}" presName="horz1" presStyleCnt="0"/>
      <dgm:spPr/>
    </dgm:pt>
    <dgm:pt modelId="{8ED2B0B6-2D42-4AED-A299-01ABC4C3868C}" type="pres">
      <dgm:prSet presAssocID="{4170F373-44A2-46C4-9AE4-36DBF1FCA62A}" presName="tx1" presStyleLbl="revTx" presStyleIdx="2" presStyleCnt="4"/>
      <dgm:spPr/>
    </dgm:pt>
    <dgm:pt modelId="{3A64286E-AA19-4EA5-9D38-A658216787F7}" type="pres">
      <dgm:prSet presAssocID="{4170F373-44A2-46C4-9AE4-36DBF1FCA62A}" presName="vert1" presStyleCnt="0"/>
      <dgm:spPr/>
    </dgm:pt>
    <dgm:pt modelId="{C9F9C5B7-DFF2-42D0-AAB3-EFFD1C40A5FF}" type="pres">
      <dgm:prSet presAssocID="{EA2644CA-2A1C-4EAF-A3EA-FC8B9EF854D4}" presName="thickLine" presStyleLbl="alignNode1" presStyleIdx="3" presStyleCnt="4"/>
      <dgm:spPr/>
    </dgm:pt>
    <dgm:pt modelId="{B208CEDB-A735-40FF-BC62-6CC66F7DEE1B}" type="pres">
      <dgm:prSet presAssocID="{EA2644CA-2A1C-4EAF-A3EA-FC8B9EF854D4}" presName="horz1" presStyleCnt="0"/>
      <dgm:spPr/>
    </dgm:pt>
    <dgm:pt modelId="{9D58399F-8091-4780-A174-01E630089309}" type="pres">
      <dgm:prSet presAssocID="{EA2644CA-2A1C-4EAF-A3EA-FC8B9EF854D4}" presName="tx1" presStyleLbl="revTx" presStyleIdx="3" presStyleCnt="4"/>
      <dgm:spPr/>
    </dgm:pt>
    <dgm:pt modelId="{99BA2702-61CF-42EC-AC18-9EF5AF66E5FF}" type="pres">
      <dgm:prSet presAssocID="{EA2644CA-2A1C-4EAF-A3EA-FC8B9EF854D4}" presName="vert1" presStyleCnt="0"/>
      <dgm:spPr/>
    </dgm:pt>
  </dgm:ptLst>
  <dgm:cxnLst>
    <dgm:cxn modelId="{E6FDF42B-3544-4492-9766-B6BB701224A4}" type="presOf" srcId="{6EAE4864-8B64-4F34-AFAF-59200D9D54B4}" destId="{58ACB63D-0676-413B-B305-35FB2753FC8F}" srcOrd="0" destOrd="0" presId="urn:microsoft.com/office/officeart/2008/layout/LinedList"/>
    <dgm:cxn modelId="{3BEBE633-1327-46DF-819D-CE5853341C63}" type="presOf" srcId="{EA2644CA-2A1C-4EAF-A3EA-FC8B9EF854D4}" destId="{9D58399F-8091-4780-A174-01E630089309}" srcOrd="0" destOrd="0" presId="urn:microsoft.com/office/officeart/2008/layout/LinedList"/>
    <dgm:cxn modelId="{9A73855B-E553-4ACA-B9A1-9312D2E56E55}" type="presOf" srcId="{DFB8A2F5-1FD1-4BB9-9BD1-25A39215E510}" destId="{D8F7A298-8155-4463-92AF-A712D782642A}" srcOrd="0" destOrd="0" presId="urn:microsoft.com/office/officeart/2008/layout/LinedList"/>
    <dgm:cxn modelId="{836B0342-D0D0-4B0C-9359-A56BFEDA605F}" srcId="{DFB8A2F5-1FD1-4BB9-9BD1-25A39215E510}" destId="{6EAE4864-8B64-4F34-AFAF-59200D9D54B4}" srcOrd="0" destOrd="0" parTransId="{620A9C23-2B3D-43A7-A097-6DDAF0CD89A7}" sibTransId="{DEE1FA9C-2BBF-4E16-BD63-5A1EDEF54FB6}"/>
    <dgm:cxn modelId="{74795E6C-3A45-441C-9561-F908A2096DF4}" srcId="{DFB8A2F5-1FD1-4BB9-9BD1-25A39215E510}" destId="{4170F373-44A2-46C4-9AE4-36DBF1FCA62A}" srcOrd="2" destOrd="0" parTransId="{CEE862C6-5612-46DE-805D-A476B08B229A}" sibTransId="{B56D9318-E30E-4215-9578-298561B365C4}"/>
    <dgm:cxn modelId="{9A232C84-FE80-4481-8877-B2D1D868EAB0}" srcId="{DFB8A2F5-1FD1-4BB9-9BD1-25A39215E510}" destId="{EA2644CA-2A1C-4EAF-A3EA-FC8B9EF854D4}" srcOrd="3" destOrd="0" parTransId="{460CD550-9D66-4298-9C81-436585A2EA6F}" sibTransId="{66D54B43-FB9A-47FC-BEE2-CFB80E844C93}"/>
    <dgm:cxn modelId="{FC004FC4-0B9F-42EF-BCDF-55BDC6E9251E}" srcId="{DFB8A2F5-1FD1-4BB9-9BD1-25A39215E510}" destId="{7C6A25C3-E939-4755-A6DC-9754FA8B21D9}" srcOrd="1" destOrd="0" parTransId="{1B18BD7B-75CB-4D0A-AB56-B4601A8F7C8E}" sibTransId="{48975830-518D-4C0A-93D7-A55CD3B6B322}"/>
    <dgm:cxn modelId="{4E7AB7D4-A091-465B-A3BE-1EAEBB1E7B0F}" type="presOf" srcId="{4170F373-44A2-46C4-9AE4-36DBF1FCA62A}" destId="{8ED2B0B6-2D42-4AED-A299-01ABC4C3868C}" srcOrd="0" destOrd="0" presId="urn:microsoft.com/office/officeart/2008/layout/LinedList"/>
    <dgm:cxn modelId="{07B266D8-D423-4EBF-AFFD-A440B74342BA}" type="presOf" srcId="{7C6A25C3-E939-4755-A6DC-9754FA8B21D9}" destId="{8AE067A6-A9F0-4D54-8581-053D3D509444}" srcOrd="0" destOrd="0" presId="urn:microsoft.com/office/officeart/2008/layout/LinedList"/>
    <dgm:cxn modelId="{56CFA502-575C-46D3-AD21-B4408A01EFA0}" type="presParOf" srcId="{D8F7A298-8155-4463-92AF-A712D782642A}" destId="{20670611-67AC-4A17-81A3-9BF4D8CB0B9F}" srcOrd="0" destOrd="0" presId="urn:microsoft.com/office/officeart/2008/layout/LinedList"/>
    <dgm:cxn modelId="{D881B6C2-2C49-4F21-A4D5-C0EAC5F162E5}" type="presParOf" srcId="{D8F7A298-8155-4463-92AF-A712D782642A}" destId="{43B79DEE-9F64-4E40-9884-E0E891D6FB56}" srcOrd="1" destOrd="0" presId="urn:microsoft.com/office/officeart/2008/layout/LinedList"/>
    <dgm:cxn modelId="{1EA524A6-778F-4B1E-B414-96D286F308C3}" type="presParOf" srcId="{43B79DEE-9F64-4E40-9884-E0E891D6FB56}" destId="{58ACB63D-0676-413B-B305-35FB2753FC8F}" srcOrd="0" destOrd="0" presId="urn:microsoft.com/office/officeart/2008/layout/LinedList"/>
    <dgm:cxn modelId="{604A30DA-C495-45F8-BA24-161CCD8A2B8E}" type="presParOf" srcId="{43B79DEE-9F64-4E40-9884-E0E891D6FB56}" destId="{74D223C9-C44B-4399-B95C-451DC79DBA4A}" srcOrd="1" destOrd="0" presId="urn:microsoft.com/office/officeart/2008/layout/LinedList"/>
    <dgm:cxn modelId="{54B5E0B9-3F04-4D71-AE19-74021675C02B}" type="presParOf" srcId="{D8F7A298-8155-4463-92AF-A712D782642A}" destId="{33E32B71-5C3C-46A9-8787-1F87558E0F81}" srcOrd="2" destOrd="0" presId="urn:microsoft.com/office/officeart/2008/layout/LinedList"/>
    <dgm:cxn modelId="{A46E26C3-1CB0-48F4-8657-3043473546C6}" type="presParOf" srcId="{D8F7A298-8155-4463-92AF-A712D782642A}" destId="{B714B64F-22AD-4557-BF76-E2F51FC71064}" srcOrd="3" destOrd="0" presId="urn:microsoft.com/office/officeart/2008/layout/LinedList"/>
    <dgm:cxn modelId="{A567D1A8-1934-4333-925D-EADF85B2D667}" type="presParOf" srcId="{B714B64F-22AD-4557-BF76-E2F51FC71064}" destId="{8AE067A6-A9F0-4D54-8581-053D3D509444}" srcOrd="0" destOrd="0" presId="urn:microsoft.com/office/officeart/2008/layout/LinedList"/>
    <dgm:cxn modelId="{DB4F9BAB-8BA9-438E-9D16-BC8FFE5DAEB8}" type="presParOf" srcId="{B714B64F-22AD-4557-BF76-E2F51FC71064}" destId="{0A853356-25BD-46C1-901B-EA7DF8DD3504}" srcOrd="1" destOrd="0" presId="urn:microsoft.com/office/officeart/2008/layout/LinedList"/>
    <dgm:cxn modelId="{61B5F88A-BE0A-4D6F-8C1A-133A2B092632}" type="presParOf" srcId="{D8F7A298-8155-4463-92AF-A712D782642A}" destId="{676B9F2A-711A-4D2E-A049-3FBB09B19DD2}" srcOrd="4" destOrd="0" presId="urn:microsoft.com/office/officeart/2008/layout/LinedList"/>
    <dgm:cxn modelId="{D989724D-2398-4D09-8C03-3CFAE5774FCB}" type="presParOf" srcId="{D8F7A298-8155-4463-92AF-A712D782642A}" destId="{3EE571DD-BB63-4E6B-9E6E-0D6A18F42AD9}" srcOrd="5" destOrd="0" presId="urn:microsoft.com/office/officeart/2008/layout/LinedList"/>
    <dgm:cxn modelId="{CAD710E4-8771-4360-A3DE-5420F54289D6}" type="presParOf" srcId="{3EE571DD-BB63-4E6B-9E6E-0D6A18F42AD9}" destId="{8ED2B0B6-2D42-4AED-A299-01ABC4C3868C}" srcOrd="0" destOrd="0" presId="urn:microsoft.com/office/officeart/2008/layout/LinedList"/>
    <dgm:cxn modelId="{046E341F-EF6B-44B4-B0F8-01CC954B2F9C}" type="presParOf" srcId="{3EE571DD-BB63-4E6B-9E6E-0D6A18F42AD9}" destId="{3A64286E-AA19-4EA5-9D38-A658216787F7}" srcOrd="1" destOrd="0" presId="urn:microsoft.com/office/officeart/2008/layout/LinedList"/>
    <dgm:cxn modelId="{461701E9-C475-4808-B731-88753C4DAB5F}" type="presParOf" srcId="{D8F7A298-8155-4463-92AF-A712D782642A}" destId="{C9F9C5B7-DFF2-42D0-AAB3-EFFD1C40A5FF}" srcOrd="6" destOrd="0" presId="urn:microsoft.com/office/officeart/2008/layout/LinedList"/>
    <dgm:cxn modelId="{CB00125D-E7A6-4A71-B001-0455C32298DE}" type="presParOf" srcId="{D8F7A298-8155-4463-92AF-A712D782642A}" destId="{B208CEDB-A735-40FF-BC62-6CC66F7DEE1B}" srcOrd="7" destOrd="0" presId="urn:microsoft.com/office/officeart/2008/layout/LinedList"/>
    <dgm:cxn modelId="{B1B70E36-2C65-45FC-9906-8E718DDC70C7}" type="presParOf" srcId="{B208CEDB-A735-40FF-BC62-6CC66F7DEE1B}" destId="{9D58399F-8091-4780-A174-01E630089309}" srcOrd="0" destOrd="0" presId="urn:microsoft.com/office/officeart/2008/layout/LinedList"/>
    <dgm:cxn modelId="{95CDB8B7-B8BD-4D4A-8534-F2FEF8017E05}" type="presParOf" srcId="{B208CEDB-A735-40FF-BC62-6CC66F7DEE1B}" destId="{99BA2702-61CF-42EC-AC18-9EF5AF66E5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0611-67AC-4A17-81A3-9BF4D8CB0B9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ACB63D-0676-413B-B305-35FB2753FC8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Python – Primary implementation Language</a:t>
          </a:r>
        </a:p>
      </dsp:txBody>
      <dsp:txXfrm>
        <a:off x="0" y="0"/>
        <a:ext cx="10515600" cy="1087834"/>
      </dsp:txXfrm>
    </dsp:sp>
    <dsp:sp modelId="{33E32B71-5C3C-46A9-8787-1F87558E0F8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E067A6-A9F0-4D54-8581-053D3D50944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Pytorch</a:t>
          </a:r>
          <a:r>
            <a:rPr lang="en-US" sz="4000" kern="1200" dirty="0"/>
            <a:t>  - Python package for Data Science</a:t>
          </a:r>
        </a:p>
      </dsp:txBody>
      <dsp:txXfrm>
        <a:off x="0" y="1087834"/>
        <a:ext cx="10515600" cy="1087834"/>
      </dsp:txXfrm>
    </dsp:sp>
    <dsp:sp modelId="{676B9F2A-711A-4D2E-A049-3FBB09B19D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D2B0B6-2D42-4AED-A299-01ABC4C3868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Bert – Python NLP Package developed by Google</a:t>
          </a:r>
        </a:p>
      </dsp:txBody>
      <dsp:txXfrm>
        <a:off x="0" y="2175669"/>
        <a:ext cx="10515600" cy="1087834"/>
      </dsp:txXfrm>
    </dsp:sp>
    <dsp:sp modelId="{C9F9C5B7-DFF2-42D0-AAB3-EFFD1C40A5F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58399F-8091-4780-A174-01E63008930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Tkinter</a:t>
          </a:r>
          <a:r>
            <a:rPr lang="en-US" sz="4000" kern="1200" dirty="0"/>
            <a:t> – </a:t>
          </a:r>
          <a:r>
            <a:rPr lang="en-US" sz="4000" kern="1200" dirty="0" err="1"/>
            <a:t>PythonPackage</a:t>
          </a:r>
          <a:r>
            <a:rPr lang="en-US" sz="4000" kern="1200" dirty="0"/>
            <a:t> for GUI development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18C18-EFF3-498D-A375-91324B3BC0C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6450-6435-4DA7-B1B5-7112AD45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9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4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46450-6435-4DA7-B1B5-7112AD457B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35F-AEA3-4CAB-9AB4-8E35CA7B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F11F-717F-4C74-BB65-01CF588F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B722-251E-4962-B540-F971DF9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2D09-9AF4-4B4D-84A3-EE2194C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1020-DED9-44BE-90AB-D19B9E6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D21-B73A-48D8-BCEF-4C48248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F577-1ED2-411E-9817-A8E4D8DE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711-1AB6-465A-8292-407D30F3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A530-AAA3-45DB-B47C-98A58BF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B06-6D18-4311-AAF6-16A9597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C8F8-F426-429C-91E7-31DBA7831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6ED4-42F6-4E62-95ED-029B881D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289-53DF-4018-9D7F-9B6DAF9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1888-F07A-40A2-897C-AB83110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DF28-B4DD-461C-9936-B247997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515-9CB8-4494-921F-AAE945A5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203E-FA42-4EFC-B467-92FA351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2237-6956-4685-8F28-F0C2E5D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8553-5EF5-4CC8-ABE1-163A367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AA38-8988-444A-BE6A-8919466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5E1-66C7-4DBB-8ACC-EDFF2F8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E11-458A-4B5D-9CF5-74F3EC88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A36-AB6B-4E6A-B264-6878015D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79-B061-4415-A7D9-87AC9DC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4996-9B09-4BA4-834B-F40BEFE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7C3-AB2A-49AF-B2C1-A95982C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7A3E-B2C2-4F0C-97A7-DD1F4541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CA9C-7AA7-4F2A-999C-D3B27227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A4F-58CE-484B-92F5-EAF41B0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238-CA16-451C-853A-90C0655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07D9-17A1-43DD-86A9-0B90A6D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F4C-2224-47E8-A18A-7C656946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221D-CB5A-496A-A8F2-462AD11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4670-4D64-46DA-8E56-9F3D7ABB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9450-26CC-4EB7-9BDD-00B4261F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106-F5FC-429F-9375-E697DF1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08460-79E1-45F3-9605-44213D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397C-CD54-446D-9E42-A2F3E4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A6B32-4022-4E1E-8330-3074037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766-69DB-4CD4-91FE-99D0E661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30F-49E3-4E49-992E-CDB48D6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A2F4-E3B5-4A47-8034-13B587F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9F35-BF05-4333-A91D-787F947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B3EF-86D9-4855-964E-3CE5B92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CE57-D2B5-43D0-AFAE-41C6F14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083D-064E-446A-A7BD-6C71911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D0F-7927-423E-B8EC-01612AC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0BE-B6E5-47EE-9676-93BCE6D9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C424-4A0E-4BCF-9602-8202B1EB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3AE0-A145-464F-855C-5A43510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3B82-6494-48CE-9BB2-6B54736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55E7-857D-43A4-9BFB-AA73F50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D31B-BD15-450D-A2BC-33C54290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69A7-143C-4EAE-BF7E-48067B70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52E-0C5B-4655-9B82-E8C9C87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871D-04FD-42D6-B134-4E8A061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7E50-B4D8-448F-A0E4-939428EF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E874-A34F-41E5-9EE3-BDD68DA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CED8C-7755-4E51-BC24-F0FB7D69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F2D1-3241-4C1F-BD7E-871A351A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8B5A-EB50-4E72-9850-3EDBF191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7FDF-6F6E-46AC-8E41-A5405B4004F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7666-1199-4FF8-9F95-6DDC2F62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C1FD-5B2D-47F5-844F-B654B7F9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6" y="3323452"/>
            <a:ext cx="9144000" cy="2387600"/>
          </a:xfrm>
        </p:spPr>
        <p:txBody>
          <a:bodyPr/>
          <a:lstStyle/>
          <a:p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678" y="5580424"/>
            <a:ext cx="9144000" cy="1655762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6641904" y="5992220"/>
            <a:ext cx="40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594BC-C77F-472E-B9A6-30279B2818DA}"/>
              </a:ext>
            </a:extLst>
          </p:cNvPr>
          <p:cNvSpPr txBox="1"/>
          <p:nvPr/>
        </p:nvSpPr>
        <p:spPr>
          <a:xfrm>
            <a:off x="728133" y="6231467"/>
            <a:ext cx="890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https://www.quantilus.com/artificial-intelligence-explained-2-2/</a:t>
            </a:r>
          </a:p>
        </p:txBody>
      </p:sp>
    </p:spTree>
    <p:extLst>
      <p:ext uri="{BB962C8B-B14F-4D97-AF65-F5344CB8AC3E}">
        <p14:creationId xmlns:p14="http://schemas.microsoft.com/office/powerpoint/2010/main" val="389491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1DF89-F88B-4DBB-AF3B-06ED815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Bert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A35D2-A6A3-40C7-B05F-3AA7B10E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text to tokens (words)</a:t>
            </a:r>
          </a:p>
          <a:p>
            <a:r>
              <a:rPr lang="en-US" dirty="0"/>
              <a:t>Break words into </a:t>
            </a:r>
            <a:r>
              <a:rPr lang="en-US" dirty="0" err="1"/>
              <a:t>WordPieces</a:t>
            </a:r>
            <a:endParaRPr lang="en-US" dirty="0"/>
          </a:p>
          <a:p>
            <a:pPr lvl="1"/>
            <a:r>
              <a:rPr lang="en-US" dirty="0"/>
              <a:t>‘calling’ becomes ‘call’, ‘##</a:t>
            </a:r>
            <a:r>
              <a:rPr lang="en-US" dirty="0" err="1"/>
              <a:t>ing</a:t>
            </a:r>
            <a:r>
              <a:rPr lang="en-US" dirty="0"/>
              <a:t>’  ‘preview’ becomes ‘pre##’, ‘view’</a:t>
            </a:r>
          </a:p>
          <a:p>
            <a:r>
              <a:rPr lang="en-US" dirty="0"/>
              <a:t>Map words to indexes using a vocab file that BERT provides</a:t>
            </a:r>
          </a:p>
          <a:p>
            <a:r>
              <a:rPr lang="en-US" dirty="0"/>
              <a:t>Add special "CLS" and "SEP" tokens (see the readme) CLS is a beginning of the first </a:t>
            </a:r>
            <a:r>
              <a:rPr lang="en-US" dirty="0" err="1"/>
              <a:t>sentence;.SEP</a:t>
            </a:r>
            <a:r>
              <a:rPr lang="en-US" dirty="0"/>
              <a:t> is an end of sentence marker</a:t>
            </a:r>
          </a:p>
          <a:p>
            <a:r>
              <a:rPr lang="en-US" dirty="0"/>
              <a:t>Append "index" and "segment" tokens to each input </a:t>
            </a:r>
          </a:p>
          <a:p>
            <a:r>
              <a:rPr lang="en-US" dirty="0"/>
              <a:t>Creates a vector representation of each word</a:t>
            </a:r>
          </a:p>
        </p:txBody>
      </p:sp>
    </p:spTree>
    <p:extLst>
      <p:ext uri="{BB962C8B-B14F-4D97-AF65-F5344CB8AC3E}">
        <p14:creationId xmlns:p14="http://schemas.microsoft.com/office/powerpoint/2010/main" val="32764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4A669-0842-47CD-BE65-5011D6B4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53E-562B-4098-ACD5-A5527FA1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Connects word tokens to context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Composed of: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Traditional	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Encoder - decomposes txt to tokens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Decoder – connects words to context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BERT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Encoder - decomposes txt to tokens;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connects words to context;  makes the final prediction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Decoder – presents final result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Uses a continual internal training model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Words and sentences are masked forcing the transformers to predict the correct words and </a:t>
            </a:r>
            <a:r>
              <a:rPr lang="en-US" sz="2400" dirty="0" err="1">
                <a:solidFill>
                  <a:srgbClr val="000000"/>
                </a:solidFill>
              </a:rPr>
              <a:t>prhrases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76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A629-8D2F-4A82-AE9A-1CD6051B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6377-018A-4E7D-9F6B-135D3B71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BERT was pre-trained on a large corpus of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unlabelled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text including the entire Wikipedia(that’s 2,500 million words) and book corpus (800 million words). Let’s see the 2 training methods that were used to train BERT.</a:t>
            </a:r>
            <a:r>
              <a:rPr lang="en-US" b="0" i="0" baseline="30000" dirty="0">
                <a:solidFill>
                  <a:srgbClr val="292929"/>
                </a:solidFill>
                <a:effectLst/>
                <a:latin typeface="medium-content-serif-font"/>
              </a:rPr>
              <a:t>1</a:t>
            </a:r>
          </a:p>
          <a:p>
            <a:endParaRPr lang="en-US" b="0" i="0" baseline="3000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medium-content-serif-font"/>
              </a:rPr>
              <a:t>Two BERT Training Models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Masked Language Model (MLM)</a:t>
            </a:r>
          </a:p>
          <a:p>
            <a:pPr lvl="1"/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The model is fed sentences with masked words</a:t>
            </a:r>
          </a:p>
          <a:p>
            <a:pPr lvl="1"/>
            <a:r>
              <a:rPr lang="en-US" i="0" dirty="0">
                <a:solidFill>
                  <a:srgbClr val="292929"/>
                </a:solidFill>
                <a:effectLst/>
                <a:latin typeface="medium-content-serif-font"/>
              </a:rPr>
              <a:t>Goal: predict the maske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d words</a:t>
            </a:r>
            <a:endParaRPr lang="en-US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Next Sentence Prediction (NSP)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medium-content-serif-font"/>
              </a:rPr>
              <a:t>The model is fed a series of two sentences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medium-content-serif-font"/>
              </a:rPr>
              <a:t>Goal: put the two sentences in the proper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D0392-9CB7-40C2-AE36-3423353C0D77}"/>
              </a:ext>
            </a:extLst>
          </p:cNvPr>
          <p:cNvSpPr txBox="1"/>
          <p:nvPr/>
        </p:nvSpPr>
        <p:spPr>
          <a:xfrm>
            <a:off x="838200" y="6391469"/>
            <a:ext cx="81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 Vajpayee Sarthak; 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medium-content-title-font"/>
              </a:rPr>
              <a:t>Understanding BERT —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medium-content-title-font"/>
              </a:rPr>
              <a:t>(Bidirectional Encoder Representations from Transformers); 2020</a:t>
            </a:r>
            <a:endParaRPr lang="en-US" sz="1000" b="0" i="0" dirty="0">
              <a:solidFill>
                <a:srgbClr val="292929"/>
              </a:solidFill>
              <a:effectLst/>
              <a:latin typeface="medium-content-title-font"/>
            </a:endParaRPr>
          </a:p>
        </p:txBody>
      </p:sp>
    </p:spTree>
    <p:extLst>
      <p:ext uri="{BB962C8B-B14F-4D97-AF65-F5344CB8AC3E}">
        <p14:creationId xmlns:p14="http://schemas.microsoft.com/office/powerpoint/2010/main" val="217078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B044-5C59-4C08-A0A2-9318E9D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Reverse Mad Libs?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A02D-096C-43AD-BD3C-DB87077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twist on the popular game</a:t>
            </a:r>
          </a:p>
          <a:p>
            <a:r>
              <a:rPr lang="en-US" sz="2400" dirty="0"/>
              <a:t>Player one is asked for a list of arbitrary words</a:t>
            </a:r>
          </a:p>
          <a:p>
            <a:r>
              <a:rPr lang="en-US" sz="2400" dirty="0"/>
              <a:t>Player two inserts the words into a story</a:t>
            </a:r>
          </a:p>
          <a:p>
            <a:r>
              <a:rPr lang="en-US" sz="2400" dirty="0"/>
              <a:t>Player one typically does not see the story until the words are filled in</a:t>
            </a:r>
          </a:p>
          <a:p>
            <a:r>
              <a:rPr lang="en-US" sz="2400" dirty="0"/>
              <a:t>Machine uses NLP Algorithms to predict the missing words</a:t>
            </a:r>
          </a:p>
        </p:txBody>
      </p:sp>
    </p:spTree>
    <p:extLst>
      <p:ext uri="{BB962C8B-B14F-4D97-AF65-F5344CB8AC3E}">
        <p14:creationId xmlns:p14="http://schemas.microsoft.com/office/powerpoint/2010/main" val="169100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17087-26BC-4BAE-BBC4-0D930E4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Reverse Mad Libs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9C2375-D2F2-4E15-9866-04EB95519975}"/>
              </a:ext>
            </a:extLst>
          </p:cNvPr>
          <p:cNvCxnSpPr/>
          <p:nvPr/>
        </p:nvCxnSpPr>
        <p:spPr>
          <a:xfrm>
            <a:off x="2011680" y="2312126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DAF210-17E9-4DF5-B6C8-973C981F89B0}"/>
              </a:ext>
            </a:extLst>
          </p:cNvPr>
          <p:cNvCxnSpPr/>
          <p:nvPr/>
        </p:nvCxnSpPr>
        <p:spPr>
          <a:xfrm>
            <a:off x="1961128" y="3833424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439E7E-33A3-4B31-9A6D-8E785A8045E6}"/>
              </a:ext>
            </a:extLst>
          </p:cNvPr>
          <p:cNvCxnSpPr/>
          <p:nvPr/>
        </p:nvCxnSpPr>
        <p:spPr>
          <a:xfrm>
            <a:off x="1961128" y="6019774"/>
            <a:ext cx="8621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C05BC5-398A-47CC-B2C2-02F768F32501}"/>
              </a:ext>
            </a:extLst>
          </p:cNvPr>
          <p:cNvCxnSpPr>
            <a:cxnSpLocks/>
          </p:cNvCxnSpPr>
          <p:nvPr/>
        </p:nvCxnSpPr>
        <p:spPr>
          <a:xfrm flipH="1">
            <a:off x="9348725" y="3833424"/>
            <a:ext cx="92964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59D27-378C-4154-9F87-E9D953A71915}"/>
              </a:ext>
            </a:extLst>
          </p:cNvPr>
          <p:cNvCxnSpPr>
            <a:cxnSpLocks/>
          </p:cNvCxnSpPr>
          <p:nvPr/>
        </p:nvCxnSpPr>
        <p:spPr>
          <a:xfrm flipH="1">
            <a:off x="9348725" y="5960950"/>
            <a:ext cx="92964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931D8-FA45-4674-B9F9-02E35F044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53556"/>
            <a:ext cx="1417001" cy="22585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8D22FF0-B24D-4A7D-B7E4-93AAEE43BCA8}"/>
              </a:ext>
            </a:extLst>
          </p:cNvPr>
          <p:cNvSpPr txBox="1"/>
          <p:nvPr/>
        </p:nvSpPr>
        <p:spPr>
          <a:xfrm>
            <a:off x="299393" y="6404004"/>
            <a:ext cx="5795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https://www.amazon.com/Original-1-Mad-Libs/dp/0843100559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05B40-1239-4E1C-9C60-5B684453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88" y="1361293"/>
            <a:ext cx="7113772" cy="53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C7658-63E9-444B-B8FD-E673B3FD3D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343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4B97-4E1A-4B8B-BAA1-18995152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Project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3EBB4-2AED-4EA2-B2B2-BB59BB72E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372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124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CABAB-2980-4306-A7D1-73973FA0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Improvements to the Application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39B1D22-6AE8-4DE4-A721-A5ACFBFE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Make substitution words more discernable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Allow the user to select stories from a local file system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Allow the user to edit the input text file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Provide a ‘Prepare” routine that randomly selects substitution locations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Investigate using a more robust trained dataset </a:t>
            </a:r>
          </a:p>
        </p:txBody>
      </p:sp>
    </p:spTree>
    <p:extLst>
      <p:ext uri="{BB962C8B-B14F-4D97-AF65-F5344CB8AC3E}">
        <p14:creationId xmlns:p14="http://schemas.microsoft.com/office/powerpoint/2010/main" val="207631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6BEF1-C075-4843-A9F8-1569DE89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did I choose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CBF-70FE-4280-A09F-1C06FD1F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Ease of installation and use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Unique Parsing Facility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Works well with Python</a:t>
            </a:r>
          </a:p>
        </p:txBody>
      </p:sp>
    </p:spTree>
    <p:extLst>
      <p:ext uri="{BB962C8B-B14F-4D97-AF65-F5344CB8AC3E}">
        <p14:creationId xmlns:p14="http://schemas.microsoft.com/office/powerpoint/2010/main" val="138052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13DEA-AA8B-4147-BF58-108EAD1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195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F457-722D-4DD5-AD63-8A463D94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Roni </a:t>
            </a:r>
            <a:r>
              <a:rPr lang="en-US" sz="2000" dirty="0" err="1">
                <a:solidFill>
                  <a:srgbClr val="000000"/>
                </a:solidFill>
              </a:rPr>
              <a:t>Vorev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edium-content-title-font"/>
              </a:rPr>
              <a:t>BERT Explained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dium-content-title-font"/>
              </a:rPr>
              <a:t>: State of the art language model for NLP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Sarthak Vajpayee, Understanding BERT — (Bidirectional Encoder Representations from Transformers)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Dipanjan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Sarkar, Understanding Feature Engineering: Deep Learning Methods for Text Data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Jacob Devlin, Ming-Wei Chang, Kenton Lee, Kristina Toutanova, BERT: Pre-training of Deep Bidirectional Transformers for Language Understanding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Mohd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Sanad </a:t>
            </a:r>
            <a:r>
              <a:rPr lang="en-US" sz="2000" dirty="0" err="1">
                <a:solidFill>
                  <a:srgbClr val="000000"/>
                </a:solidFill>
                <a:latin typeface="medium-content-title-font"/>
              </a:rPr>
              <a:t>Zaki</a:t>
            </a:r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 Rizvi, Demystifying BERT: A Comprehensive Guide to the Groundbreaking NLP Framework</a:t>
            </a:r>
          </a:p>
          <a:p>
            <a:r>
              <a:rPr lang="en-US" sz="2000" dirty="0">
                <a:solidFill>
                  <a:srgbClr val="000000"/>
                </a:solidFill>
                <a:latin typeface="medium-content-title-font"/>
              </a:rPr>
              <a:t>https://www.lockedownseo.com/google-bert-update/</a:t>
            </a: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  <a:latin typeface="medium-content-title-font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3BE5A-208F-4866-949B-A1340C61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02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27CD6-5E44-4700-8F84-359635B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F2E11-ABF3-4C2B-9DFD-318F945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Natural Language Processing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 Brief History of NLP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My Project: Reverse Mad Libs Game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Resources used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430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A5A1-457C-4877-BE64-23E80057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Two Different Worlds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5AF5-E3E9-4A24-9C18-F0A07269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/>
              <a:t>Computer Language</a:t>
            </a:r>
          </a:p>
          <a:p>
            <a:r>
              <a:rPr lang="en-US" sz="1900" dirty="0"/>
              <a:t>Structured Data</a:t>
            </a:r>
          </a:p>
          <a:p>
            <a:r>
              <a:rPr lang="en-US" sz="1900" dirty="0"/>
              <a:t>‘1’s and ‘0’s  - the language of a computer is Binary</a:t>
            </a:r>
          </a:p>
          <a:p>
            <a:r>
              <a:rPr lang="en-US" sz="1900" dirty="0"/>
              <a:t>Adheres to Mathematical Logic and Proofs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Human Language</a:t>
            </a:r>
          </a:p>
          <a:p>
            <a:r>
              <a:rPr lang="en-US" sz="1900" dirty="0"/>
              <a:t>Unstructured Data</a:t>
            </a:r>
          </a:p>
          <a:p>
            <a:r>
              <a:rPr lang="en-US" sz="1900" dirty="0"/>
              <a:t>Ambiguous</a:t>
            </a:r>
          </a:p>
          <a:p>
            <a:pPr lvl="1"/>
            <a:r>
              <a:rPr lang="en-US" sz="1900" dirty="0"/>
              <a:t>Homonyms</a:t>
            </a:r>
          </a:p>
          <a:p>
            <a:pPr lvl="1"/>
            <a:r>
              <a:rPr lang="en-US" sz="1900" dirty="0"/>
              <a:t>Homophones </a:t>
            </a:r>
          </a:p>
          <a:p>
            <a:pPr lvl="1"/>
            <a:r>
              <a:rPr lang="en-US" sz="1900" dirty="0"/>
              <a:t>Local Idioms</a:t>
            </a:r>
          </a:p>
          <a:p>
            <a:pPr lvl="1"/>
            <a:r>
              <a:rPr lang="en-US" sz="1900" dirty="0"/>
              <a:t>Occupational jargon</a:t>
            </a:r>
          </a:p>
          <a:p>
            <a:r>
              <a:rPr lang="en-US" sz="1900" dirty="0"/>
              <a:t>Complex</a:t>
            </a:r>
          </a:p>
          <a:p>
            <a:pPr lvl="1"/>
            <a:r>
              <a:rPr lang="en-US" sz="1500" dirty="0"/>
              <a:t>Parts of Speech Overlapping</a:t>
            </a:r>
          </a:p>
          <a:p>
            <a:r>
              <a:rPr lang="en-US" sz="1900" dirty="0"/>
              <a:t>Its just pain messy</a:t>
            </a:r>
          </a:p>
          <a:p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5BA016B-7FD2-4B3F-A8B7-C0A560C7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63033" y="1495425"/>
            <a:ext cx="5867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10-B469-4993-96CF-3AE6BE6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A56-0A30-4AFA-ACED-E42D24C3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An attempt to meld human language with computer language.</a:t>
            </a:r>
          </a:p>
          <a:p>
            <a:r>
              <a:rPr lang="en-US" sz="2000" dirty="0"/>
              <a:t>Teach a computer how to converse with a human</a:t>
            </a:r>
          </a:p>
          <a:p>
            <a:r>
              <a:rPr lang="en-US" sz="2000" dirty="0"/>
              <a:t>Recognize human language</a:t>
            </a:r>
          </a:p>
          <a:p>
            <a:r>
              <a:rPr lang="en-US" sz="2000" dirty="0"/>
              <a:t>Computer converse with human</a:t>
            </a:r>
          </a:p>
          <a:p>
            <a:r>
              <a:rPr lang="en-US" sz="2000" dirty="0"/>
              <a:t>Final goal – an electronic device can carry on a completely non-rehearsed non-preprogrammed conversation with a human being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F03E7C1-AD88-4A76-86FA-E83D7A498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019AE-8536-4359-921E-06629F07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NLP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B100-5DB7-4F62-BD72-59C52401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NLP – Natural Language Processing – recognizing human language</a:t>
            </a:r>
          </a:p>
          <a:p>
            <a:r>
              <a:rPr lang="en-US" sz="2400" dirty="0"/>
              <a:t>NLU – Natural Language Understanding – interpreting human language</a:t>
            </a:r>
          </a:p>
          <a:p>
            <a:r>
              <a:rPr lang="en-US" sz="2400" dirty="0"/>
              <a:t>NLG – Natural Language Generation – producing human language</a:t>
            </a:r>
          </a:p>
        </p:txBody>
      </p:sp>
    </p:spTree>
    <p:extLst>
      <p:ext uri="{BB962C8B-B14F-4D97-AF65-F5344CB8AC3E}">
        <p14:creationId xmlns:p14="http://schemas.microsoft.com/office/powerpoint/2010/main" val="235464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345-8522-4B25-A377-B22001F1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Google BERT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Not this Bert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5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oy doll&#10;&#10;Description automatically generated">
            <a:extLst>
              <a:ext uri="{FF2B5EF4-FFF2-40B4-BE49-F238E27FC236}">
                <a16:creationId xmlns:a16="http://schemas.microsoft.com/office/drawing/2014/main" id="{F5BDB91D-B9DA-4066-938C-35249DDCE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 r="1" b="1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7CDE8-7674-48AE-85B0-27CB93D2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66" y="847703"/>
            <a:ext cx="2915727" cy="4945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2391-98D9-46B1-83F9-552211D7A827}"/>
              </a:ext>
            </a:extLst>
          </p:cNvPr>
          <p:cNvSpPr txBox="1"/>
          <p:nvPr/>
        </p:nvSpPr>
        <p:spPr>
          <a:xfrm>
            <a:off x="1404011" y="5826301"/>
            <a:ext cx="420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https://medium.com/@noa.kel/using-bert-with-pytorch-b9624edcda4e</a:t>
            </a:r>
          </a:p>
        </p:txBody>
      </p:sp>
    </p:spTree>
    <p:extLst>
      <p:ext uri="{BB962C8B-B14F-4D97-AF65-F5344CB8AC3E}">
        <p14:creationId xmlns:p14="http://schemas.microsoft.com/office/powerpoint/2010/main" val="6527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48-1BA2-4C49-8BEE-91FC0C43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Grade School Nightmare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722212E-3E32-4B24-99A7-3A51C7F7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9" y="2221263"/>
            <a:ext cx="7781730" cy="4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7D1-BE0B-4C24-BF77-A0C8EB7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Google Search Conundrum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145CD-A098-4ABB-AD7B-779725CE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90688"/>
            <a:ext cx="10210800" cy="4776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8F490-0607-4D73-844E-D64F6C0E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9" y="6543465"/>
            <a:ext cx="6425741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E1F-6C2A-444A-90BD-2F22B35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BERT?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B1D8-B3BC-4625-BE4D-5F3899A6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Bidirectional Encoder Representations from Transformers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BERT is a Natural Language Processor facility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by Google 2018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Transformer an object that holds the Encoder and Decoder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innovation is bidirectional scanning procedure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1EDD-82BF-45E3-A842-FAD23E0A6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0" r="35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0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758</Words>
  <Application>Microsoft Office PowerPoint</Application>
  <PresentationFormat>Widescreen</PresentationFormat>
  <Paragraphs>123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medium-content-serif-font</vt:lpstr>
      <vt:lpstr>medium-content-title-font</vt:lpstr>
      <vt:lpstr>Times New Roman</vt:lpstr>
      <vt:lpstr>Office Theme</vt:lpstr>
      <vt:lpstr>Reverse Mad Libs</vt:lpstr>
      <vt:lpstr>Agenda</vt:lpstr>
      <vt:lpstr>Two Different Worlds</vt:lpstr>
      <vt:lpstr>Natural Language Processing</vt:lpstr>
      <vt:lpstr>NLP Terminology</vt:lpstr>
      <vt:lpstr>Google BERT  Not this Bert</vt:lpstr>
      <vt:lpstr>Grade School Nightmare</vt:lpstr>
      <vt:lpstr>The Google Search Conundrum</vt:lpstr>
      <vt:lpstr>What is BERT?</vt:lpstr>
      <vt:lpstr>How Bert Works</vt:lpstr>
      <vt:lpstr>Tranformers</vt:lpstr>
      <vt:lpstr>Training</vt:lpstr>
      <vt:lpstr>What is Reverse Mad Libs?</vt:lpstr>
      <vt:lpstr>Reverse Mad Libs Application</vt:lpstr>
      <vt:lpstr>Project Resources</vt:lpstr>
      <vt:lpstr>Improvements to the Application</vt:lpstr>
      <vt:lpstr>Why did I choose Bert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Mad Libs</dc:title>
  <dc:creator>Scott Bing</dc:creator>
  <cp:lastModifiedBy>Scott Bing</cp:lastModifiedBy>
  <cp:revision>14</cp:revision>
  <dcterms:created xsi:type="dcterms:W3CDTF">2020-09-13T16:19:39Z</dcterms:created>
  <dcterms:modified xsi:type="dcterms:W3CDTF">2020-09-13T21:27:25Z</dcterms:modified>
</cp:coreProperties>
</file>