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2" r:id="rId6"/>
    <p:sldId id="263" r:id="rId7"/>
    <p:sldId id="261" r:id="rId8"/>
    <p:sldId id="257" r:id="rId9"/>
    <p:sldId id="260" r:id="rId10"/>
    <p:sldId id="259" r:id="rId11"/>
    <p:sldId id="258" r:id="rId12"/>
    <p:sldId id="264" r:id="rId13"/>
    <p:sldId id="265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5C6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8BACF-B716-4059-A379-B198A4D5633A}" v="105" dt="2025-04-30T19:37:54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8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0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864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824F00-BAE3-ADEE-4776-39292E9F5C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62BF7-BB3D-8895-580E-3243CD6B5E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5BFDA-6F6A-4E13-B49F-74851E9D0B7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B312A-DA69-C916-EB2E-87FB2F79A6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D94B7-7F53-D18A-1B81-63D672173C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7FF7B-E99D-476C-BBF2-B6B8F20B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48D45-0AFB-49FE-81FF-B005D131575F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14ACE-17EE-4DD2-82FA-3571A4B4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8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060246"/>
            <a:ext cx="8991600" cy="16459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2" y="3825733"/>
            <a:ext cx="6801612" cy="97256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428B-7D01-46E0-917F-489879DCAE74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Advanced Space Concepts Laboratory,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C9EB-6247-4E81-862A-13C38B3F720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red logo with a black background&#10;&#10;Description automatically generated">
            <a:extLst>
              <a:ext uri="{FF2B5EF4-FFF2-40B4-BE49-F238E27FC236}">
                <a16:creationId xmlns:a16="http://schemas.microsoft.com/office/drawing/2014/main" id="{6E756C73-8FD0-444D-36C9-64549B89D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447" y="4917869"/>
            <a:ext cx="1561106" cy="972569"/>
          </a:xfrm>
          <a:prstGeom prst="rect">
            <a:avLst/>
          </a:prstGeom>
        </p:spPr>
      </p:pic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72328B-62F4-CE56-4417-6D53A914E0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995" y="331822"/>
            <a:ext cx="1384005" cy="138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5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A5C0-2BEF-46D9-8FB2-986864B44D02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Advanced Space Concepts Laboratory,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C9EB-6247-4E81-862A-13C38B3F72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7C852FC-86DC-87FA-8285-2EE2A4FC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0534"/>
            <a:ext cx="7729728" cy="1188720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06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  <a:prstGeom prst="rect">
            <a:avLst/>
          </a:prstGeom>
          <a:noFill/>
        </p:spPr>
        <p:txBody>
          <a:bodyPr vert="eaVert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BC3B-05E5-4A85-AB86-8CC2C388A39C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Advanced Space Concepts Laboratory,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C9EB-6247-4E81-862A-13C38B3F7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7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561C-D8AB-42B8-94F1-4CA3A97A32D5}" type="datetime1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Advanced Space Concepts Laboratory, RPI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C9EB-6247-4E81-862A-13C38B3F720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40045A7-8E37-F715-EE28-B0846E4D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0534"/>
            <a:ext cx="7729728" cy="11887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3222375-E970-61B4-CAFD-93D7454C034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231136" y="1878008"/>
            <a:ext cx="7729728" cy="31019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342900" lvl="0" indent="-342900">
              <a:buFont typeface="+mj-lt"/>
              <a:buAutoNum type="arabicPeriod"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142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8D62-73E7-4DC2-9CCE-F500F9DD61F5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Advanced Space Concepts Laboratory,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C9EB-6247-4E81-862A-13C38B3F7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6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1879289"/>
            <a:ext cx="4271771" cy="40591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1879289"/>
            <a:ext cx="4270247" cy="40591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6C62-170A-4863-B83E-A296BED8DA3E}" type="datetime1">
              <a:rPr lang="en-US" smtClean="0"/>
              <a:t>4/30/2025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Advanced Space Concepts Laboratory, RPI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C9EB-6247-4E81-862A-13C38B3F720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1EDF6D1-9D49-67EA-A5B3-948AFD8D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0534"/>
            <a:ext cx="7729728" cy="11887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408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1875690"/>
            <a:ext cx="4270248" cy="348665"/>
          </a:xfrm>
          <a:prstGeom prst="rect">
            <a:avLst/>
          </a:prstGeo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2520792"/>
            <a:ext cx="4270248" cy="34176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2520791"/>
            <a:ext cx="4253484" cy="34176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1875690"/>
            <a:ext cx="4270248" cy="348665"/>
          </a:xfrm>
          <a:prstGeom prst="rect">
            <a:avLst/>
          </a:prstGeo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11C4-BC42-4B93-8749-91AED9459E66}" type="datetime1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Advanced Space Concepts Laboratory, RPI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C9EB-6247-4E81-862A-13C38B3F720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14645F1-672C-F184-BF18-D5B26D3B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0534"/>
            <a:ext cx="7729728" cy="11887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307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907A-1BEC-4328-BC58-A0FB6FB8F434}" type="datetime1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Advanced Space Concepts Laboratory, RPI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C9EB-6247-4E81-862A-13C38B3F72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05FE72-9FE6-03C8-89BD-E0DA8408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0534"/>
            <a:ext cx="7729728" cy="1188720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487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614-856A-498C-8482-72C944E18061}" type="datetime1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Advanced Space Concepts Laboratory, RPI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C9EB-6247-4E81-862A-13C38B3F7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7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746" y="2287503"/>
            <a:ext cx="4486656" cy="114149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9822" y="3549918"/>
            <a:ext cx="3750505" cy="2194036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45712F-6FA4-8D72-8A78-F4A20A2B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8023-97ED-4CD9-92B3-82B0FFE42EDB}" type="datetime1">
              <a:rPr lang="en-US" smtClean="0"/>
              <a:t>4/30/2025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0D9139-73EC-50D9-D36C-84B24C96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Advanced Space Concepts Laboratory, RPI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EEEBD5-6F18-D294-9987-BD8B2360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C9EB-6247-4E81-862A-13C38B3F720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A red logo with a black background&#10;&#10;Description automatically generated">
            <a:extLst>
              <a:ext uri="{FF2B5EF4-FFF2-40B4-BE49-F238E27FC236}">
                <a16:creationId xmlns:a16="http://schemas.microsoft.com/office/drawing/2014/main" id="{F776533D-CC40-7DDE-78A8-3866DA7112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16" y="498608"/>
            <a:ext cx="1561106" cy="972569"/>
          </a:xfrm>
          <a:prstGeom prst="rect">
            <a:avLst/>
          </a:prstGeom>
        </p:spPr>
      </p:pic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6FBE314-6249-16B4-DC61-26438FB816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325" y="292889"/>
            <a:ext cx="1384005" cy="138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0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8C0F873-A403-CAA9-9243-78B28B755FDD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746" y="2287503"/>
            <a:ext cx="4486656" cy="114149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9822" y="3549918"/>
            <a:ext cx="3750505" cy="2194036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45712F-6FA4-8D72-8A78-F4A20A2B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8023-97ED-4CD9-92B3-82B0FFE42EDB}" type="datetime1">
              <a:rPr lang="en-US" smtClean="0"/>
              <a:t>4/30/2025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0D9139-73EC-50D9-D36C-84B24C96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Advanced Space Concepts Laboratory, RPI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EEEBD5-6F18-D294-9987-BD8B2360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C9EB-6247-4E81-862A-13C38B3F720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A red logo with a black background&#10;&#10;Description automatically generated">
            <a:extLst>
              <a:ext uri="{FF2B5EF4-FFF2-40B4-BE49-F238E27FC236}">
                <a16:creationId xmlns:a16="http://schemas.microsoft.com/office/drawing/2014/main" id="{F776533D-CC40-7DDE-78A8-3866DA7112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16" y="498608"/>
            <a:ext cx="1561106" cy="972569"/>
          </a:xfrm>
          <a:prstGeom prst="rect">
            <a:avLst/>
          </a:prstGeom>
        </p:spPr>
      </p:pic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6FBE314-6249-16B4-DC61-26438FB816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325" y="292889"/>
            <a:ext cx="1384005" cy="138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390533"/>
            <a:ext cx="7729728" cy="1188720"/>
          </a:xfrm>
          <a:prstGeom prst="rect">
            <a:avLst/>
          </a:prstGeom>
          <a:noFill/>
          <a:ln w="31750" cap="sq">
            <a:solidFill>
              <a:schemeClr val="tx1">
                <a:lumMod val="95000"/>
                <a:lumOff val="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1878007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4C18023-97ED-4CD9-92B3-82B0FFE42EDB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© Advanced Space Concepts Laboratory,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chemeClr val="tx1">
              <a:alpha val="70000"/>
            </a:scheme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29EC9EB-6247-4E81-862A-13C38B3F720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red logo with a black background&#10;&#10;Description automatically generated">
            <a:extLst>
              <a:ext uri="{FF2B5EF4-FFF2-40B4-BE49-F238E27FC236}">
                <a16:creationId xmlns:a16="http://schemas.microsoft.com/office/drawing/2014/main" id="{BC5EBA2D-856F-627F-BFFA-AA2CBA71A8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16" y="498608"/>
            <a:ext cx="1561106" cy="97256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439EEB5-5934-846E-85DE-DD8B7A09EE3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679" y="295216"/>
            <a:ext cx="1384005" cy="138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4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780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CC82110-7A33-5AE1-640F-8DADB0132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Sigma Point Trajectory Propagation with </a:t>
            </a:r>
            <a:r>
              <a:rPr lang="en-US" dirty="0" err="1"/>
              <a:t>Kokkos</a:t>
            </a:r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011A79EA-8B75-25A2-5220-175AE7740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Scott Blender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3F9C5-F43C-6C98-CB43-742F1AE3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4C42-B591-45A8-91F9-6E287ED7A32A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1CA51-ECC3-1588-2430-50923629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Advanced Space Concepts Laboratory, RPI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31B9-965E-4249-E023-B73801C6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C9EB-6247-4E81-862A-13C38B3F72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5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09BF5-E3D6-6D01-3DFB-33A37F92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561C-D8AB-42B8-94F1-4CA3A97A32D5}" type="datetime1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FEBFE-F4D1-C116-37A5-FA752E5D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Advanced Space Concepts Laboratory, RPI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C9DBF-D6C1-7A19-7F56-7ACD2572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C9EB-6247-4E81-862A-13C38B3F720A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B14BE6-5B05-7AC0-EE24-E91F24AF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7420B-4140-C407-6177-70377946BC8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Increase the number of bundles and time steps to reduce the overhead cost of GPU usage.</a:t>
            </a:r>
          </a:p>
          <a:p>
            <a:r>
              <a:rPr lang="en-US" dirty="0"/>
              <a:t>Minimize host-to-device transfer operations.</a:t>
            </a:r>
          </a:p>
          <a:p>
            <a:pPr lvl="1"/>
            <a:r>
              <a:rPr lang="en-US" dirty="0"/>
              <a:t>Implement random control sampling that works on the device.</a:t>
            </a:r>
          </a:p>
          <a:p>
            <a:pPr lvl="1"/>
            <a:r>
              <a:rPr lang="en-US" dirty="0"/>
              <a:t>Modify the RK45 integration routine to be device-compatible.</a:t>
            </a:r>
          </a:p>
          <a:p>
            <a:r>
              <a:rPr lang="en-US" dirty="0"/>
              <a:t>Further integrate parallelization routines in the code.</a:t>
            </a:r>
          </a:p>
          <a:p>
            <a:pPr lvl="1"/>
            <a:r>
              <a:rPr lang="en-US" dirty="0"/>
              <a:t>Apply hierarchical parallelism using team policies.</a:t>
            </a:r>
          </a:p>
          <a:p>
            <a:pPr lvl="1"/>
            <a:r>
              <a:rPr lang="en-US" dirty="0"/>
              <a:t>Utilize shared scratch memory for RK45 integration to enhance cache reuse and scalability for CUDA.</a:t>
            </a:r>
          </a:p>
        </p:txBody>
      </p:sp>
    </p:spTree>
    <p:extLst>
      <p:ext uri="{BB962C8B-B14F-4D97-AF65-F5344CB8AC3E}">
        <p14:creationId xmlns:p14="http://schemas.microsoft.com/office/powerpoint/2010/main" val="3177539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4EF1-16DA-AB47-D0D1-82B57808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 using Aimos (DCS)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6CE7A-13E5-89B9-B1BF-84B5547C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8D62-73E7-4DC2-9CCE-F500F9DD61F5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7ABA6-C7E4-B023-7CB1-D4ED6F07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Advanced Space Concepts Laboratory, RPI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7F299-1F94-5519-E293-C9E14D35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C9EB-6247-4E81-862A-13C38B3F72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4F708-110C-ECEA-F50B-54D70F52F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561C-D8AB-42B8-94F1-4CA3A97A32D5}" type="datetime1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1098A-CD89-1129-DD2B-A9FC2D15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Advanced Space Concepts Laboratory, RPI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1783C-BD4D-CDDE-C899-B6B7A4B5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C9EB-6247-4E81-862A-13C38B3F720A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10220A-7255-42E9-4876-91B4ACDF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6BE63-B165-4A05-5978-B08D655B7B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Wan, E. A., &amp; van der Merwe, R. (2000). The unscented Kalman filter for nonlinear estimation. </a:t>
            </a:r>
            <a:r>
              <a:rPr lang="en-US" i="1" dirty="0"/>
              <a:t>Proceedings of the IEEE 2000 Adaptive Systems for Signal Processing, Communications, and Control Symposium</a:t>
            </a:r>
            <a:r>
              <a:rPr lang="en-US" dirty="0"/>
              <a:t>, 153–158. IEEE.</a:t>
            </a:r>
          </a:p>
          <a:p>
            <a:pPr>
              <a:buFont typeface="+mj-lt"/>
              <a:buAutoNum type="arabicPeriod"/>
            </a:pPr>
            <a:r>
              <a:rPr lang="en-US" dirty="0"/>
              <a:t>Singh, S. K., &amp; Junkins, J. L. (2022). Stochastic learning and extremal-field map based autonomous guidance of low-thrust spacecraft. </a:t>
            </a:r>
            <a:r>
              <a:rPr lang="en-US" i="1" dirty="0"/>
              <a:t>Scientific Reports, 12</a:t>
            </a:r>
            <a:r>
              <a:rPr lang="en-US" dirty="0"/>
              <a:t>, 17774. https://doi.org/10.1038/s41598-022-22730-y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Psiaki</a:t>
            </a:r>
            <a:r>
              <a:rPr lang="en-US" dirty="0"/>
              <a:t>, M. L. (2009). The blind tricyclist problem and a comparative study of nonlinear filtering for low-cost INS/GPS navigation. </a:t>
            </a:r>
            <a:r>
              <a:rPr lang="en-US" i="1" dirty="0"/>
              <a:t>IEEE Transactions on Aerospace and Electronic Systems, 45</a:t>
            </a:r>
            <a:r>
              <a:rPr lang="en-US" dirty="0"/>
              <a:t>(2), 525–546. https://doi.org/10.1109/TAES.2009.5089493</a:t>
            </a:r>
          </a:p>
          <a:p>
            <a:pPr>
              <a:buFont typeface="+mj-lt"/>
              <a:buAutoNum type="arabicPeriod"/>
            </a:pPr>
            <a:r>
              <a:rPr lang="en-US" dirty="0"/>
              <a:t>Daniel, D. (2024, April 26). The </a:t>
            </a:r>
            <a:r>
              <a:rPr lang="en-US" dirty="0" err="1"/>
              <a:t>Kokkos</a:t>
            </a:r>
            <a:r>
              <a:rPr lang="en-US" dirty="0"/>
              <a:t> lectures: Advanced reductions and scans [Presentation slides]. National Energy Research Scientific Computing Center (NERSC). https://www.nersc.gov/assets/Uploads/Kokkos-training-Day1-AdvancedUsers-Daniel.pdf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1AD47-8B39-EDE9-9C3D-266F2B61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51561C-D8AB-42B8-94F1-4CA3A97A32D5}" type="datetime1">
              <a:rPr lang="en-US" smtClean="0"/>
              <a:pPr>
                <a:spcAft>
                  <a:spcPts val="600"/>
                </a:spcAft>
              </a:pPr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CFE4E-1642-0CE8-6D30-37A905B9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Advanced Space Concepts Laboratory, RPI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85C1-7DBD-DF84-2795-1B8E44F9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9EC9EB-6247-4E81-862A-13C38B3F720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21C66B-0A6F-0F89-BC68-3F9AE473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FA07D-EFF5-951B-FACA-F92E5B4718B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Nonlinear dynamical systems necessitate advanced numerical computing techniques for forecasting their behavior over time. 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In systems that account for uncertainty, the Unscented Kalman Filter (UKF) offers a method for state estimation in nonlinear control. It does this by using a deterministic process to approximate a Gaussian distribution.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A set of 2n + 1 sigma points is utilized to approximate the Gaussian distribution of points, with scaling parameters alpha, beta, and lambda determining the spread of these points.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6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47F9A-EB7E-B66F-E858-EE7DD1E1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561C-D8AB-42B8-94F1-4CA3A97A32D5}" type="datetime1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854ED-29D2-75E7-0C8F-14EBDB47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Advanced Space Concepts Laboratory, RPI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20E5-C886-240D-5F98-1D19DD77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C9EB-6247-4E81-862A-13C38B3F720A}" type="slidenum">
              <a:rPr lang="en-US" smtClean="0"/>
              <a:t>3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DCE75A3-F865-60E0-375C-294AC0EBB8FC}"/>
              </a:ext>
            </a:extLst>
          </p:cNvPr>
          <p:cNvGrpSpPr/>
          <p:nvPr/>
        </p:nvGrpSpPr>
        <p:grpSpPr>
          <a:xfrm>
            <a:off x="1012734" y="1044681"/>
            <a:ext cx="9288954" cy="5202569"/>
            <a:chOff x="832526" y="-239061"/>
            <a:chExt cx="9763065" cy="540210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5922791-F731-1852-5994-8A291A2CD736}"/>
                </a:ext>
              </a:extLst>
            </p:cNvPr>
            <p:cNvGrpSpPr/>
            <p:nvPr/>
          </p:nvGrpSpPr>
          <p:grpSpPr>
            <a:xfrm>
              <a:off x="2674548" y="1773500"/>
              <a:ext cx="6842904" cy="1801783"/>
              <a:chOff x="1524719" y="1627217"/>
              <a:chExt cx="9136816" cy="2933354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0D65B6A-ABEF-FC64-68B7-F02F3751FD61}"/>
                  </a:ext>
                </a:extLst>
              </p:cNvPr>
              <p:cNvSpPr/>
              <p:nvPr/>
            </p:nvSpPr>
            <p:spPr>
              <a:xfrm>
                <a:off x="8483366" y="1850010"/>
                <a:ext cx="2178169" cy="271056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9ACC9C6C-28E4-6459-E5CA-F0B30846B793}"/>
                  </a:ext>
                </a:extLst>
              </p:cNvPr>
              <p:cNvSpPr/>
              <p:nvPr/>
            </p:nvSpPr>
            <p:spPr>
              <a:xfrm>
                <a:off x="1524719" y="1826858"/>
                <a:ext cx="2178169" cy="271056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Multiplication Sign 75">
                <a:extLst>
                  <a:ext uri="{FF2B5EF4-FFF2-40B4-BE49-F238E27FC236}">
                    <a16:creationId xmlns:a16="http://schemas.microsoft.com/office/drawing/2014/main" id="{9CDA3AD0-184F-812E-7B93-AC174DF4A95D}"/>
                  </a:ext>
                </a:extLst>
              </p:cNvPr>
              <p:cNvSpPr/>
              <p:nvPr/>
            </p:nvSpPr>
            <p:spPr>
              <a:xfrm>
                <a:off x="2461404" y="3062377"/>
                <a:ext cx="304800" cy="316302"/>
              </a:xfrm>
              <a:prstGeom prst="mathMultiply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Multiplication Sign 76">
                <a:extLst>
                  <a:ext uri="{FF2B5EF4-FFF2-40B4-BE49-F238E27FC236}">
                    <a16:creationId xmlns:a16="http://schemas.microsoft.com/office/drawing/2014/main" id="{011EAAAF-42CD-BA13-5BEB-732E7A65D64E}"/>
                  </a:ext>
                </a:extLst>
              </p:cNvPr>
              <p:cNvSpPr/>
              <p:nvPr/>
            </p:nvSpPr>
            <p:spPr>
              <a:xfrm>
                <a:off x="2452777" y="2219863"/>
                <a:ext cx="304800" cy="316302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Multiplication Sign 77">
                <a:extLst>
                  <a:ext uri="{FF2B5EF4-FFF2-40B4-BE49-F238E27FC236}">
                    <a16:creationId xmlns:a16="http://schemas.microsoft.com/office/drawing/2014/main" id="{8451794B-7CA0-ED66-0EBB-FA0203CB179C}"/>
                  </a:ext>
                </a:extLst>
              </p:cNvPr>
              <p:cNvSpPr/>
              <p:nvPr/>
            </p:nvSpPr>
            <p:spPr>
              <a:xfrm>
                <a:off x="2452777" y="3858882"/>
                <a:ext cx="304800" cy="316302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Multiplication Sign 78">
                <a:extLst>
                  <a:ext uri="{FF2B5EF4-FFF2-40B4-BE49-F238E27FC236}">
                    <a16:creationId xmlns:a16="http://schemas.microsoft.com/office/drawing/2014/main" id="{595BED8B-A01A-4764-A611-C76B4AE57D93}"/>
                  </a:ext>
                </a:extLst>
              </p:cNvPr>
              <p:cNvSpPr/>
              <p:nvPr/>
            </p:nvSpPr>
            <p:spPr>
              <a:xfrm>
                <a:off x="1710906" y="3062377"/>
                <a:ext cx="304800" cy="316302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Multiplication Sign 79">
                <a:extLst>
                  <a:ext uri="{FF2B5EF4-FFF2-40B4-BE49-F238E27FC236}">
                    <a16:creationId xmlns:a16="http://schemas.microsoft.com/office/drawing/2014/main" id="{B3CB1364-6B00-13DB-5FF2-D386FAADFBB0}"/>
                  </a:ext>
                </a:extLst>
              </p:cNvPr>
              <p:cNvSpPr/>
              <p:nvPr/>
            </p:nvSpPr>
            <p:spPr>
              <a:xfrm>
                <a:off x="3059502" y="3062377"/>
                <a:ext cx="304800" cy="316302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CCD1017-8AA6-B043-5571-56CD032A6158}"/>
                  </a:ext>
                </a:extLst>
              </p:cNvPr>
              <p:cNvSpPr/>
              <p:nvPr/>
            </p:nvSpPr>
            <p:spPr>
              <a:xfrm>
                <a:off x="2610928" y="1627217"/>
                <a:ext cx="6791864" cy="753673"/>
              </a:xfrm>
              <a:custGeom>
                <a:avLst/>
                <a:gdLst>
                  <a:gd name="connsiteX0" fmla="*/ 0 w 6791864"/>
                  <a:gd name="connsiteY0" fmla="*/ 1174352 h 1174352"/>
                  <a:gd name="connsiteX1" fmla="*/ 2323381 w 6791864"/>
                  <a:gd name="connsiteY1" fmla="*/ 144933 h 1174352"/>
                  <a:gd name="connsiteX2" fmla="*/ 4324710 w 6791864"/>
                  <a:gd name="connsiteY2" fmla="*/ 64419 h 1174352"/>
                  <a:gd name="connsiteX3" fmla="*/ 6791864 w 6791864"/>
                  <a:gd name="connsiteY3" fmla="*/ 685521 h 117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91864" h="1174352">
                    <a:moveTo>
                      <a:pt x="0" y="1174352"/>
                    </a:moveTo>
                    <a:cubicBezTo>
                      <a:pt x="801298" y="752137"/>
                      <a:pt x="1602596" y="329922"/>
                      <a:pt x="2323381" y="144933"/>
                    </a:cubicBezTo>
                    <a:cubicBezTo>
                      <a:pt x="3044166" y="-40056"/>
                      <a:pt x="3579963" y="-25679"/>
                      <a:pt x="4324710" y="64419"/>
                    </a:cubicBezTo>
                    <a:cubicBezTo>
                      <a:pt x="5069457" y="154517"/>
                      <a:pt x="6326996" y="565710"/>
                      <a:pt x="6791864" y="685521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221A93C2-2A28-70D5-6EF7-CAE0513ACE4E}"/>
                  </a:ext>
                </a:extLst>
              </p:cNvPr>
              <p:cNvSpPr/>
              <p:nvPr/>
            </p:nvSpPr>
            <p:spPr>
              <a:xfrm>
                <a:off x="2613804" y="2219863"/>
                <a:ext cx="6863752" cy="985428"/>
              </a:xfrm>
              <a:custGeom>
                <a:avLst/>
                <a:gdLst>
                  <a:gd name="connsiteX0" fmla="*/ 0 w 6791864"/>
                  <a:gd name="connsiteY0" fmla="*/ 1174352 h 1174352"/>
                  <a:gd name="connsiteX1" fmla="*/ 2323381 w 6791864"/>
                  <a:gd name="connsiteY1" fmla="*/ 144933 h 1174352"/>
                  <a:gd name="connsiteX2" fmla="*/ 4324710 w 6791864"/>
                  <a:gd name="connsiteY2" fmla="*/ 64419 h 1174352"/>
                  <a:gd name="connsiteX3" fmla="*/ 6791864 w 6791864"/>
                  <a:gd name="connsiteY3" fmla="*/ 685521 h 117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91864" h="1174352">
                    <a:moveTo>
                      <a:pt x="0" y="1174352"/>
                    </a:moveTo>
                    <a:cubicBezTo>
                      <a:pt x="801298" y="752137"/>
                      <a:pt x="1602596" y="329922"/>
                      <a:pt x="2323381" y="144933"/>
                    </a:cubicBezTo>
                    <a:cubicBezTo>
                      <a:pt x="3044166" y="-40056"/>
                      <a:pt x="3579963" y="-25679"/>
                      <a:pt x="4324710" y="64419"/>
                    </a:cubicBezTo>
                    <a:cubicBezTo>
                      <a:pt x="5069457" y="154517"/>
                      <a:pt x="6326996" y="565710"/>
                      <a:pt x="6791864" y="68552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A306398-00E2-25A6-56D9-B0B1F6B56BE8}"/>
                  </a:ext>
                </a:extLst>
              </p:cNvPr>
              <p:cNvSpPr/>
              <p:nvPr/>
            </p:nvSpPr>
            <p:spPr>
              <a:xfrm>
                <a:off x="2613804" y="2861092"/>
                <a:ext cx="6791864" cy="1174352"/>
              </a:xfrm>
              <a:custGeom>
                <a:avLst/>
                <a:gdLst>
                  <a:gd name="connsiteX0" fmla="*/ 0 w 6791864"/>
                  <a:gd name="connsiteY0" fmla="*/ 1174352 h 1174352"/>
                  <a:gd name="connsiteX1" fmla="*/ 2323381 w 6791864"/>
                  <a:gd name="connsiteY1" fmla="*/ 144933 h 1174352"/>
                  <a:gd name="connsiteX2" fmla="*/ 4324710 w 6791864"/>
                  <a:gd name="connsiteY2" fmla="*/ 64419 h 1174352"/>
                  <a:gd name="connsiteX3" fmla="*/ 6791864 w 6791864"/>
                  <a:gd name="connsiteY3" fmla="*/ 685521 h 117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91864" h="1174352">
                    <a:moveTo>
                      <a:pt x="0" y="1174352"/>
                    </a:moveTo>
                    <a:cubicBezTo>
                      <a:pt x="801298" y="752137"/>
                      <a:pt x="1602596" y="329922"/>
                      <a:pt x="2323381" y="144933"/>
                    </a:cubicBezTo>
                    <a:cubicBezTo>
                      <a:pt x="3044166" y="-40056"/>
                      <a:pt x="3579963" y="-25679"/>
                      <a:pt x="4324710" y="64419"/>
                    </a:cubicBezTo>
                    <a:cubicBezTo>
                      <a:pt x="5069457" y="154517"/>
                      <a:pt x="6326996" y="565710"/>
                      <a:pt x="6791864" y="685521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3F63CC6A-4CF9-EF11-BB9D-101141F4FB5F}"/>
                  </a:ext>
                </a:extLst>
              </p:cNvPr>
              <p:cNvSpPr/>
              <p:nvPr/>
            </p:nvSpPr>
            <p:spPr>
              <a:xfrm>
                <a:off x="3183146" y="2517755"/>
                <a:ext cx="6110379" cy="753672"/>
              </a:xfrm>
              <a:custGeom>
                <a:avLst/>
                <a:gdLst>
                  <a:gd name="connsiteX0" fmla="*/ 0 w 6791864"/>
                  <a:gd name="connsiteY0" fmla="*/ 1174352 h 1174352"/>
                  <a:gd name="connsiteX1" fmla="*/ 2323381 w 6791864"/>
                  <a:gd name="connsiteY1" fmla="*/ 144933 h 1174352"/>
                  <a:gd name="connsiteX2" fmla="*/ 4324710 w 6791864"/>
                  <a:gd name="connsiteY2" fmla="*/ 64419 h 1174352"/>
                  <a:gd name="connsiteX3" fmla="*/ 6791864 w 6791864"/>
                  <a:gd name="connsiteY3" fmla="*/ 685521 h 117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91864" h="1174352">
                    <a:moveTo>
                      <a:pt x="0" y="1174352"/>
                    </a:moveTo>
                    <a:cubicBezTo>
                      <a:pt x="801298" y="752137"/>
                      <a:pt x="1602596" y="329922"/>
                      <a:pt x="2323381" y="144933"/>
                    </a:cubicBezTo>
                    <a:cubicBezTo>
                      <a:pt x="3044166" y="-40056"/>
                      <a:pt x="3579963" y="-25679"/>
                      <a:pt x="4324710" y="64419"/>
                    </a:cubicBezTo>
                    <a:cubicBezTo>
                      <a:pt x="5069457" y="154517"/>
                      <a:pt x="6326996" y="565710"/>
                      <a:pt x="6791864" y="685521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34DB07B-2C32-7F34-8A0D-4D2775784440}"/>
                  </a:ext>
                </a:extLst>
              </p:cNvPr>
              <p:cNvSpPr/>
              <p:nvPr/>
            </p:nvSpPr>
            <p:spPr>
              <a:xfrm>
                <a:off x="1863306" y="1794295"/>
                <a:ext cx="7929114" cy="1387844"/>
              </a:xfrm>
              <a:custGeom>
                <a:avLst/>
                <a:gdLst>
                  <a:gd name="connsiteX0" fmla="*/ 0 w 6791864"/>
                  <a:gd name="connsiteY0" fmla="*/ 1174352 h 1174352"/>
                  <a:gd name="connsiteX1" fmla="*/ 2323381 w 6791864"/>
                  <a:gd name="connsiteY1" fmla="*/ 144933 h 1174352"/>
                  <a:gd name="connsiteX2" fmla="*/ 4324710 w 6791864"/>
                  <a:gd name="connsiteY2" fmla="*/ 64419 h 1174352"/>
                  <a:gd name="connsiteX3" fmla="*/ 6791864 w 6791864"/>
                  <a:gd name="connsiteY3" fmla="*/ 685521 h 117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91864" h="1174352">
                    <a:moveTo>
                      <a:pt x="0" y="1174352"/>
                    </a:moveTo>
                    <a:cubicBezTo>
                      <a:pt x="801298" y="752137"/>
                      <a:pt x="1602596" y="329922"/>
                      <a:pt x="2323381" y="144933"/>
                    </a:cubicBezTo>
                    <a:cubicBezTo>
                      <a:pt x="3044166" y="-40056"/>
                      <a:pt x="3579963" y="-25679"/>
                      <a:pt x="4324710" y="64419"/>
                    </a:cubicBezTo>
                    <a:cubicBezTo>
                      <a:pt x="5069457" y="154517"/>
                      <a:pt x="6326996" y="565710"/>
                      <a:pt x="6791864" y="685521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Multiplication Sign 85">
                <a:extLst>
                  <a:ext uri="{FF2B5EF4-FFF2-40B4-BE49-F238E27FC236}">
                    <a16:creationId xmlns:a16="http://schemas.microsoft.com/office/drawing/2014/main" id="{DDDF1AAC-A554-A2BA-6117-EB097621E4A9}"/>
                  </a:ext>
                </a:extLst>
              </p:cNvPr>
              <p:cNvSpPr/>
              <p:nvPr/>
            </p:nvSpPr>
            <p:spPr>
              <a:xfrm>
                <a:off x="9335220" y="2622130"/>
                <a:ext cx="304800" cy="316302"/>
              </a:xfrm>
              <a:prstGeom prst="mathMultiply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Multiplication Sign 86">
                <a:extLst>
                  <a:ext uri="{FF2B5EF4-FFF2-40B4-BE49-F238E27FC236}">
                    <a16:creationId xmlns:a16="http://schemas.microsoft.com/office/drawing/2014/main" id="{FE1B3E1F-D802-D52E-4CB0-F0A770ED5ABB}"/>
                  </a:ext>
                </a:extLst>
              </p:cNvPr>
              <p:cNvSpPr/>
              <p:nvPr/>
            </p:nvSpPr>
            <p:spPr>
              <a:xfrm>
                <a:off x="9192884" y="2840386"/>
                <a:ext cx="304800" cy="316302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Multiplication Sign 87">
                <a:extLst>
                  <a:ext uri="{FF2B5EF4-FFF2-40B4-BE49-F238E27FC236}">
                    <a16:creationId xmlns:a16="http://schemas.microsoft.com/office/drawing/2014/main" id="{08248F9C-AB10-150F-4080-D776D5E6B562}"/>
                  </a:ext>
                </a:extLst>
              </p:cNvPr>
              <p:cNvSpPr/>
              <p:nvPr/>
            </p:nvSpPr>
            <p:spPr>
              <a:xfrm>
                <a:off x="9273396" y="3379536"/>
                <a:ext cx="304800" cy="316302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Multiplication Sign 88">
                <a:extLst>
                  <a:ext uri="{FF2B5EF4-FFF2-40B4-BE49-F238E27FC236}">
                    <a16:creationId xmlns:a16="http://schemas.microsoft.com/office/drawing/2014/main" id="{C215C74A-91FC-3715-1EF1-9FE4BF787372}"/>
                  </a:ext>
                </a:extLst>
              </p:cNvPr>
              <p:cNvSpPr/>
              <p:nvPr/>
            </p:nvSpPr>
            <p:spPr>
              <a:xfrm>
                <a:off x="9684592" y="2448742"/>
                <a:ext cx="304800" cy="316302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Multiplication Sign 89">
                <a:extLst>
                  <a:ext uri="{FF2B5EF4-FFF2-40B4-BE49-F238E27FC236}">
                    <a16:creationId xmlns:a16="http://schemas.microsoft.com/office/drawing/2014/main" id="{28C48D14-1086-1C9C-A888-437506FC9BBE}"/>
                  </a:ext>
                </a:extLst>
              </p:cNvPr>
              <p:cNvSpPr/>
              <p:nvPr/>
            </p:nvSpPr>
            <p:spPr>
              <a:xfrm>
                <a:off x="9323721" y="1917929"/>
                <a:ext cx="304800" cy="316302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26CC640-6F07-FFDA-F9B9-6BB2123C0E0C}"/>
                    </a:ext>
                  </a:extLst>
                </p:cNvPr>
                <p:cNvSpPr txBox="1"/>
                <p:nvPr/>
              </p:nvSpPr>
              <p:spPr>
                <a:xfrm>
                  <a:off x="832526" y="394230"/>
                  <a:ext cx="4255949" cy="100048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cs typeface="Times New Roman" panose="02020603050405020304" pitchFamily="18" charset="0"/>
                    </a:rPr>
                    <a:t>Generate sigma points using</a:t>
                  </a:r>
                  <a14:m>
                    <m:oMath xmlns:m="http://schemas.openxmlformats.org/officeDocument/2006/math">
                      <m:r>
                        <a:rPr lang="en-US" sz="1400" b="0" i="0" smtClean="0"/>
                        <m:t> </m:t>
                      </m:r>
                      <m:r>
                        <a:rPr lang="en-US" sz="1400" b="0" i="1" smtClean="0"/>
                        <m:t>𝑁</m:t>
                      </m:r>
                      <m:r>
                        <a:rPr lang="en-US" sz="1400" b="0" i="1" smtClean="0"/>
                        <m:t>(</m:t>
                      </m:r>
                      <m:r>
                        <a:rPr lang="en-US" sz="1400" b="0" i="1" smtClean="0"/>
                        <m:t>𝜇</m:t>
                      </m:r>
                      <m:r>
                        <a:rPr lang="en-US" sz="1400" b="0" i="0" smtClean="0"/>
                        <m:t>,</m:t>
                      </m:r>
                      <m:r>
                        <m:rPr>
                          <m:sty m:val="p"/>
                        </m:rPr>
                        <a:rPr lang="en-US" sz="1400" b="0" i="0" smtClean="0"/>
                        <m:t>Σ</m:t>
                      </m:r>
                      <m:r>
                        <a:rPr lang="en-US" sz="1400" b="0" i="1" smtClean="0"/>
                        <m:t>)</m:t>
                      </m:r>
                      <m:r>
                        <a:rPr lang="en-US" sz="1400" b="0" i="0" smtClean="0"/>
                        <m:t> </m:t>
                      </m:r>
                    </m:oMath>
                  </a14:m>
                  <a:r>
                    <a:rPr lang="en-US" sz="1400" dirty="0">
                      <a:cs typeface="Times New Roman" panose="02020603050405020304" pitchFamily="18" charset="0"/>
                    </a:rPr>
                    <a:t>to approximate state uncertainty at the prescribed update times. Trajectory from time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sz="1400" dirty="0">
                      <a:cs typeface="Times New Roman" panose="02020603050405020304" pitchFamily="18" charset="0"/>
                    </a:rPr>
                    <a:t>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cs typeface="Times New Roman" panose="02020603050405020304" pitchFamily="18" charset="0"/>
                            </a:rPr>
                            <m:t>𝑠𝑢𝑏</m:t>
                          </m:r>
                          <m:r>
                            <a:rPr lang="en-US" sz="1400" b="0" i="1" smtClean="0">
                              <a:cs typeface="Times New Roman" panose="02020603050405020304" pitchFamily="18" charset="0"/>
                            </a:rPr>
                            <m:t>, 1</m:t>
                          </m:r>
                        </m:sub>
                      </m:sSub>
                    </m:oMath>
                  </a14:m>
                  <a:r>
                    <a:rPr lang="en-US" sz="1400" dirty="0">
                      <a:cs typeface="Times New Roman" panose="02020603050405020304" pitchFamily="18" charset="0"/>
                    </a:rPr>
                    <a:t> is solved using initial conditions for each sigma point.</a:t>
                  </a: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26CC640-6F07-FFDA-F9B9-6BB2123C0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526" y="394230"/>
                  <a:ext cx="4255949" cy="1000489"/>
                </a:xfrm>
                <a:prstGeom prst="rect">
                  <a:avLst/>
                </a:prstGeom>
                <a:blipFill>
                  <a:blip r:embed="rId2"/>
                  <a:stretch>
                    <a:fillRect r="-1502" b="-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6309C5-F475-B36D-DFEB-0AC36E70DA6F}"/>
                    </a:ext>
                  </a:extLst>
                </p:cNvPr>
                <p:cNvSpPr txBox="1"/>
                <p:nvPr/>
              </p:nvSpPr>
              <p:spPr>
                <a:xfrm>
                  <a:off x="2744755" y="3575979"/>
                  <a:ext cx="1477976" cy="319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cs typeface="Times New Roman" panose="02020603050405020304" pitchFamily="18" charset="0"/>
                    </a:rPr>
                    <a:t>time: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/>
                          </m:ctrlPr>
                        </m:sSubPr>
                        <m:e>
                          <m:r>
                            <a:rPr lang="en-US" sz="1400" b="0" i="1" smtClean="0"/>
                            <m:t>𝑡</m:t>
                          </m:r>
                        </m:e>
                        <m:sub>
                          <m:r>
                            <a:rPr lang="en-US" sz="1400" b="0" i="1" smtClean="0"/>
                            <m:t>𝑘</m:t>
                          </m:r>
                        </m:sub>
                      </m:sSub>
                    </m:oMath>
                  </a14:m>
                  <a:endParaRPr lang="en-US" sz="1400" dirty="0"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6309C5-F475-B36D-DFEB-0AC36E70DA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4755" y="3575979"/>
                  <a:ext cx="1477976" cy="319581"/>
                </a:xfrm>
                <a:prstGeom prst="rect">
                  <a:avLst/>
                </a:prstGeom>
                <a:blipFill>
                  <a:blip r:embed="rId3"/>
                  <a:stretch>
                    <a:fillRect t="-3922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E57E5AA-6BEE-A753-42A3-50C94E4CBC3F}"/>
                    </a:ext>
                  </a:extLst>
                </p:cNvPr>
                <p:cNvSpPr txBox="1"/>
                <p:nvPr/>
              </p:nvSpPr>
              <p:spPr>
                <a:xfrm>
                  <a:off x="7969271" y="3575979"/>
                  <a:ext cx="1477976" cy="319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cs typeface="Times New Roman" panose="02020603050405020304" pitchFamily="18" charset="0"/>
                    </a:rPr>
                    <a:t>time: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/>
                          </m:ctrlPr>
                        </m:sSubPr>
                        <m:e>
                          <m:r>
                            <a:rPr lang="en-US" sz="1400" b="0" i="1" smtClean="0"/>
                            <m:t>𝑡</m:t>
                          </m:r>
                        </m:e>
                        <m:sub>
                          <m:r>
                            <a:rPr lang="en-US" sz="1400" b="0" i="1" smtClean="0"/>
                            <m:t>𝑘</m:t>
                          </m:r>
                          <m:r>
                            <a:rPr lang="en-US" sz="1400" b="0" i="1" smtClean="0"/>
                            <m:t>+1</m:t>
                          </m:r>
                        </m:sub>
                      </m:sSub>
                    </m:oMath>
                  </a14:m>
                  <a:endParaRPr lang="en-US" sz="1400" dirty="0"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E57E5AA-6BEE-A753-42A3-50C94E4CB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271" y="3575979"/>
                  <a:ext cx="1477976" cy="319581"/>
                </a:xfrm>
                <a:prstGeom prst="rect">
                  <a:avLst/>
                </a:prstGeom>
                <a:blipFill>
                  <a:blip r:embed="rId4"/>
                  <a:stretch>
                    <a:fillRect t="-3922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89CD778-3DA4-9848-2A18-5FD769924930}"/>
                </a:ext>
              </a:extLst>
            </p:cNvPr>
            <p:cNvCxnSpPr>
              <a:cxnSpLocks/>
            </p:cNvCxnSpPr>
            <p:nvPr/>
          </p:nvCxnSpPr>
          <p:spPr>
            <a:xfrm>
              <a:off x="4401093" y="1544999"/>
              <a:ext cx="0" cy="2310497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A45151A-CABC-923E-FFE9-42ED5C950202}"/>
                </a:ext>
              </a:extLst>
            </p:cNvPr>
            <p:cNvCxnSpPr>
              <a:cxnSpLocks/>
            </p:cNvCxnSpPr>
            <p:nvPr/>
          </p:nvCxnSpPr>
          <p:spPr>
            <a:xfrm>
              <a:off x="4864043" y="1544999"/>
              <a:ext cx="0" cy="2310497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99B3749-F59E-1792-B87A-6C657AB1CE42}"/>
                </a:ext>
              </a:extLst>
            </p:cNvPr>
            <p:cNvCxnSpPr>
              <a:cxnSpLocks/>
            </p:cNvCxnSpPr>
            <p:nvPr/>
          </p:nvCxnSpPr>
          <p:spPr>
            <a:xfrm>
              <a:off x="5326993" y="1544999"/>
              <a:ext cx="0" cy="2310497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BCE63E-1AAB-EEB0-89FD-339F3215981F}"/>
                </a:ext>
              </a:extLst>
            </p:cNvPr>
            <p:cNvCxnSpPr>
              <a:cxnSpLocks/>
            </p:cNvCxnSpPr>
            <p:nvPr/>
          </p:nvCxnSpPr>
          <p:spPr>
            <a:xfrm>
              <a:off x="5789943" y="1544999"/>
              <a:ext cx="0" cy="2310497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D883990-E570-95B1-4BAA-7A7281C03C27}"/>
                </a:ext>
              </a:extLst>
            </p:cNvPr>
            <p:cNvCxnSpPr>
              <a:cxnSpLocks/>
            </p:cNvCxnSpPr>
            <p:nvPr/>
          </p:nvCxnSpPr>
          <p:spPr>
            <a:xfrm>
              <a:off x="6252893" y="1544999"/>
              <a:ext cx="0" cy="2310497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D096F2C-64C8-C084-AFF5-8F3DB0E58CBB}"/>
                </a:ext>
              </a:extLst>
            </p:cNvPr>
            <p:cNvCxnSpPr>
              <a:cxnSpLocks/>
            </p:cNvCxnSpPr>
            <p:nvPr/>
          </p:nvCxnSpPr>
          <p:spPr>
            <a:xfrm>
              <a:off x="6715843" y="1544999"/>
              <a:ext cx="0" cy="2310497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67DD313-31B5-F740-94FB-936592DC264C}"/>
                </a:ext>
              </a:extLst>
            </p:cNvPr>
            <p:cNvCxnSpPr>
              <a:cxnSpLocks/>
            </p:cNvCxnSpPr>
            <p:nvPr/>
          </p:nvCxnSpPr>
          <p:spPr>
            <a:xfrm>
              <a:off x="7178793" y="1544999"/>
              <a:ext cx="0" cy="2310497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EC61DAE-E924-2235-F536-EDB309CB6A99}"/>
                </a:ext>
              </a:extLst>
            </p:cNvPr>
            <p:cNvCxnSpPr>
              <a:cxnSpLocks/>
            </p:cNvCxnSpPr>
            <p:nvPr/>
          </p:nvCxnSpPr>
          <p:spPr>
            <a:xfrm>
              <a:off x="7641743" y="1544999"/>
              <a:ext cx="0" cy="2310497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30FF3F9-C74A-D169-84B5-FA0675FDE828}"/>
                </a:ext>
              </a:extLst>
            </p:cNvPr>
            <p:cNvCxnSpPr>
              <a:cxnSpLocks/>
            </p:cNvCxnSpPr>
            <p:nvPr/>
          </p:nvCxnSpPr>
          <p:spPr>
            <a:xfrm>
              <a:off x="8104691" y="1544999"/>
              <a:ext cx="0" cy="2310497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819DE1-32DD-E0A9-25E1-773A85F4DE0C}"/>
                </a:ext>
              </a:extLst>
            </p:cNvPr>
            <p:cNvCxnSpPr>
              <a:cxnSpLocks/>
            </p:cNvCxnSpPr>
            <p:nvPr/>
          </p:nvCxnSpPr>
          <p:spPr>
            <a:xfrm>
              <a:off x="3938143" y="1544999"/>
              <a:ext cx="0" cy="2310497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A70AAED-8D76-8109-E175-2F9B3230C630}"/>
                    </a:ext>
                  </a:extLst>
                </p:cNvPr>
                <p:cNvSpPr txBox="1"/>
                <p:nvPr/>
              </p:nvSpPr>
              <p:spPr>
                <a:xfrm>
                  <a:off x="3151912" y="3954408"/>
                  <a:ext cx="1572461" cy="2961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/>
                            </m:ctrlPr>
                          </m:sSubPr>
                          <m:e>
                            <m:r>
                              <a:rPr lang="en-US" sz="1200" b="0" i="1" smtClean="0"/>
                              <m:t>𝑡</m:t>
                            </m:r>
                          </m:e>
                          <m:sub>
                            <m:r>
                              <a:rPr lang="en-US" sz="1200" b="0" i="1" smtClean="0"/>
                              <m:t>𝑠𝑢𝑏</m:t>
                            </m:r>
                            <m:r>
                              <a:rPr lang="en-US" sz="1200" b="0" i="1" smtClean="0"/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A70AAED-8D76-8109-E175-2F9B3230C6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1912" y="3954408"/>
                  <a:ext cx="1572461" cy="29614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B814B0C-EED8-071A-D188-45447C9D8520}"/>
                    </a:ext>
                  </a:extLst>
                </p:cNvPr>
                <p:cNvSpPr txBox="1"/>
                <p:nvPr/>
              </p:nvSpPr>
              <p:spPr>
                <a:xfrm>
                  <a:off x="5022775" y="3948355"/>
                  <a:ext cx="1572461" cy="2961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/>
                            </m:ctrlPr>
                          </m:sSubPr>
                          <m:e>
                            <m:r>
                              <a:rPr lang="en-US" sz="1200" b="0" i="1" smtClean="0"/>
                              <m:t>𝑡</m:t>
                            </m:r>
                          </m:e>
                          <m:sub>
                            <m:r>
                              <a:rPr lang="en-US" sz="1200" b="0" i="1" smtClean="0"/>
                              <m:t>𝑠𝑢𝑏</m:t>
                            </m:r>
                            <m:r>
                              <a:rPr lang="en-US" sz="1200" b="0" i="1" smtClean="0"/>
                              <m:t>,   </m:t>
                            </m:r>
                            <m:r>
                              <a:rPr lang="en-US" sz="1200" b="0" i="1" smtClean="0"/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B814B0C-EED8-071A-D188-45447C9D85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775" y="3948355"/>
                  <a:ext cx="1572461" cy="29614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C20986A-6845-3A69-0179-741F8CF7DE3B}"/>
                    </a:ext>
                  </a:extLst>
                </p:cNvPr>
                <p:cNvSpPr txBox="1"/>
                <p:nvPr/>
              </p:nvSpPr>
              <p:spPr>
                <a:xfrm>
                  <a:off x="7358078" y="3946007"/>
                  <a:ext cx="1572461" cy="29360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/>
                            </m:ctrlPr>
                          </m:sSubPr>
                          <m:e>
                            <m:r>
                              <a:rPr lang="en-US" sz="1200" b="0" i="1" smtClean="0"/>
                              <m:t>𝑡</m:t>
                            </m:r>
                          </m:e>
                          <m:sub>
                            <m:r>
                              <a:rPr lang="en-US" sz="1200" b="0" i="1" smtClean="0"/>
                              <m:t>𝑠𝑢𝑏</m:t>
                            </m:r>
                            <m:r>
                              <a:rPr lang="en-US" sz="1200" b="0" i="1" smtClean="0"/>
                              <m:t>,   </m:t>
                            </m:r>
                            <m:r>
                              <a:rPr lang="en-US" sz="1200" b="0" i="1" smtClean="0"/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C20986A-6845-3A69-0179-741F8CF7D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8078" y="3946007"/>
                  <a:ext cx="1572461" cy="29360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75785C8-6864-E80F-5544-6797EEE08969}"/>
                </a:ext>
              </a:extLst>
            </p:cNvPr>
            <p:cNvSpPr txBox="1"/>
            <p:nvPr/>
          </p:nvSpPr>
          <p:spPr>
            <a:xfrm>
              <a:off x="4618750" y="3931837"/>
              <a:ext cx="741866" cy="319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F7627D-78E7-3BDA-9990-D1C7F7A60890}"/>
                </a:ext>
              </a:extLst>
            </p:cNvPr>
            <p:cNvSpPr txBox="1"/>
            <p:nvPr/>
          </p:nvSpPr>
          <p:spPr>
            <a:xfrm>
              <a:off x="6721834" y="3931837"/>
              <a:ext cx="741866" cy="319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cs typeface="Times New Roman" panose="02020603050405020304" pitchFamily="18" charset="0"/>
                </a:rPr>
                <a:t>…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78E4C64B-DBE4-DB39-14AC-2AA782A6EBFA}"/>
                    </a:ext>
                  </a:extLst>
                </p:cNvPr>
                <p:cNvSpPr txBox="1"/>
                <p:nvPr/>
              </p:nvSpPr>
              <p:spPr>
                <a:xfrm>
                  <a:off x="3483743" y="4338526"/>
                  <a:ext cx="3209473" cy="82451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cs typeface="Times New Roman" panose="02020603050405020304" pitchFamily="18" charset="0"/>
                    </a:rPr>
                    <a:t>New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 i="0" smtClean="0">
                              <a:cs typeface="Times New Roman" panose="02020603050405020304" pitchFamily="18" charset="0"/>
                            </a:rPr>
                            <m:t>𝚲</m:t>
                          </m:r>
                        </m:e>
                        <m:sub>
                          <m:r>
                            <a:rPr lang="en-US" sz="1400" b="1" i="0" smtClean="0">
                              <a:cs typeface="Times New Roman" panose="02020603050405020304" pitchFamily="18" charset="0"/>
                            </a:rPr>
                            <m:t>𝐍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smtClean="0"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cs typeface="Times New Roman" panose="02020603050405020304" pitchFamily="18" charset="0"/>
                                </a:rPr>
                                <m:t>sub</m:t>
                              </m:r>
                              <m:r>
                                <a:rPr lang="en-US" sz="1400" b="0" i="0" smtClean="0"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1400" b="1" dirty="0">
                      <a:cs typeface="Times New Roman" panose="02020603050405020304" pitchFamily="18" charset="0"/>
                    </a:rPr>
                    <a:t> </a:t>
                  </a:r>
                  <a:r>
                    <a:rPr lang="en-US" sz="1400" dirty="0">
                      <a:cs typeface="Times New Roman" panose="02020603050405020304" pitchFamily="18" charset="0"/>
                    </a:rPr>
                    <a:t>uniformly invoked at each sub-time step sampled from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sz="1400" b="0" i="1" smtClean="0"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1" i="1" smtClean="0"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 i="0" smtClean="0">
                              <a:cs typeface="Times New Roman" panose="02020603050405020304" pitchFamily="18" charset="0"/>
                            </a:rPr>
                            <m:t>𝚲</m:t>
                          </m:r>
                        </m:e>
                        <m:sub>
                          <m:r>
                            <a:rPr lang="en-US" sz="1400" b="1" i="0" smtClean="0">
                              <a:cs typeface="Times New Roman" panose="02020603050405020304" pitchFamily="18" charset="0"/>
                            </a:rPr>
                            <m:t>𝐍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smtClean="0"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cs typeface="Times New Roman" panose="02020603050405020304" pitchFamily="18" charset="0"/>
                                </a:rPr>
                                <m:t>sub</m:t>
                              </m:r>
                              <m:r>
                                <a:rPr lang="en-US" sz="1400" b="0" i="0" smtClean="0"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1400" b="0" i="1" smtClean="0"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b="0" i="1" smtClean="0">
                              <a:cs typeface="Times New Roman" panose="02020603050405020304" pitchFamily="18" charset="0"/>
                            </a:rPr>
                            <m:t>),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cs typeface="Times New Roman" panose="02020603050405020304" pitchFamily="18" charset="0"/>
                            </a:rPr>
                            <m:t>Σ</m:t>
                          </m:r>
                        </m:e>
                      </m:d>
                    </m:oMath>
                  </a14:m>
                  <a:endParaRPr lang="en-US" sz="1400" dirty="0"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78E4C64B-DBE4-DB39-14AC-2AA782A6E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743" y="4338526"/>
                  <a:ext cx="3209473" cy="824519"/>
                </a:xfrm>
                <a:prstGeom prst="rect">
                  <a:avLst/>
                </a:prstGeom>
                <a:blipFill>
                  <a:blip r:embed="rId8"/>
                  <a:stretch>
                    <a:fillRect b="-75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868AB58-012D-29B6-2E09-2624F64EE1AC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V="1">
              <a:off x="5088479" y="3686355"/>
              <a:ext cx="656713" cy="6521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21A2158-B4BE-0BCF-820A-AF568753BC7E}"/>
                </a:ext>
              </a:extLst>
            </p:cNvPr>
            <p:cNvCxnSpPr>
              <a:cxnSpLocks/>
              <a:stCxn id="51" idx="2"/>
              <a:endCxn id="75" idx="0"/>
            </p:cNvCxnSpPr>
            <p:nvPr/>
          </p:nvCxnSpPr>
          <p:spPr>
            <a:xfrm>
              <a:off x="2960501" y="1394719"/>
              <a:ext cx="529703" cy="5014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DB31FDF-ADF9-8BA0-80CE-12690943F3E3}"/>
                    </a:ext>
                  </a:extLst>
                </p:cNvPr>
                <p:cNvSpPr txBox="1"/>
                <p:nvPr/>
              </p:nvSpPr>
              <p:spPr>
                <a:xfrm>
                  <a:off x="7652364" y="-239061"/>
                  <a:ext cx="2943227" cy="14381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cs typeface="Times New Roman" panose="02020603050405020304" pitchFamily="18" charset="0"/>
                    </a:rPr>
                    <a:t>Trajectories propagated using </a:t>
                  </a:r>
                  <a:r>
                    <a:rPr lang="en-US" sz="1400" dirty="0" err="1">
                      <a:cs typeface="Times New Roman" panose="02020603050405020304" pitchFamily="18" charset="0"/>
                    </a:rPr>
                    <a:t>solve_ivp</a:t>
                  </a:r>
                  <a:r>
                    <a:rPr lang="en-US" sz="1400" dirty="0">
                      <a:cs typeface="Times New Roman" panose="02020603050405020304" pitchFamily="18" charset="0"/>
                    </a:rPr>
                    <a:t> with initial conditions from the last integration step solved from the previous sub-time step to solve the end-to-end trajectory from time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sz="1400" dirty="0">
                      <a:cs typeface="Times New Roman" panose="02020603050405020304" pitchFamily="18" charset="0"/>
                    </a:rPr>
                    <a:t>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b="0" i="1" smtClean="0"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sz="1400" dirty="0">
                      <a:cs typeface="Times New Roman" panose="02020603050405020304" pitchFamily="18" charset="0"/>
                    </a:rPr>
                    <a:t>. </a:t>
                  </a:r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DB31FDF-ADF9-8BA0-80CE-12690943F3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2364" y="-239061"/>
                  <a:ext cx="2943227" cy="1438114"/>
                </a:xfrm>
                <a:prstGeom prst="rect">
                  <a:avLst/>
                </a:prstGeom>
                <a:blipFill>
                  <a:blip r:embed="rId9"/>
                  <a:stretch>
                    <a:fillRect l="-217" r="-2169" b="-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9D8F925-3D87-91A4-DE3A-C4ECB19B16DF}"/>
                </a:ext>
              </a:extLst>
            </p:cNvPr>
            <p:cNvCxnSpPr>
              <a:stCxn id="72" idx="1"/>
              <a:endCxn id="81" idx="2"/>
            </p:cNvCxnSpPr>
            <p:nvPr/>
          </p:nvCxnSpPr>
          <p:spPr>
            <a:xfrm flipH="1">
              <a:off x="6726988" y="479997"/>
              <a:ext cx="925376" cy="13188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260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D6BA0-CD2B-CFC0-66A9-42E54D46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614-856A-498C-8482-72C944E18061}" type="datetime1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9FB3F-2711-00AA-B33F-2E46A70D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Advanced Space Concepts Laboratory, RPI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A5F01-E02F-164A-4EE1-C7354318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C9EB-6247-4E81-862A-13C38B3F720A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534D1F-F0F1-7BBE-4E54-168BCEE5B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23" y="2057533"/>
            <a:ext cx="4107331" cy="3818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EC3ACC-00EB-D108-EA39-D2782389E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248" y="2057533"/>
            <a:ext cx="4628047" cy="38189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2E83B3-E391-070D-65B6-920180036A37}"/>
              </a:ext>
            </a:extLst>
          </p:cNvPr>
          <p:cNvSpPr/>
          <p:nvPr/>
        </p:nvSpPr>
        <p:spPr>
          <a:xfrm>
            <a:off x="3167743" y="3722914"/>
            <a:ext cx="381000" cy="244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F610DA-0267-488A-C8B4-BE6768223406}"/>
              </a:ext>
            </a:extLst>
          </p:cNvPr>
          <p:cNvCxnSpPr>
            <a:stCxn id="9" idx="3"/>
          </p:cNvCxnSpPr>
          <p:nvPr/>
        </p:nvCxnSpPr>
        <p:spPr>
          <a:xfrm>
            <a:off x="3548743" y="3845379"/>
            <a:ext cx="4985657" cy="24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76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C21D8E-9678-DBE7-62F1-445A7416CD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propagation of complex nonlinear systems requires accurate and efficient methods to determine solutions</a:t>
            </a:r>
          </a:p>
          <a:p>
            <a:r>
              <a:rPr lang="en-US" dirty="0"/>
              <a:t>Integration using built-in python modules like </a:t>
            </a:r>
            <a:r>
              <a:rPr lang="en-US" dirty="0" err="1"/>
              <a:t>solve_ivp</a:t>
            </a:r>
            <a:r>
              <a:rPr lang="en-US" dirty="0"/>
              <a:t> are slow and resource inefficient</a:t>
            </a:r>
          </a:p>
          <a:p>
            <a:r>
              <a:rPr lang="en-US" dirty="0"/>
              <a:t>Parallelization on SERIAL, OPENMP, and CUDA backends provide resource efficient methods to shorten computational cost using </a:t>
            </a:r>
            <a:r>
              <a:rPr lang="en-US" dirty="0" err="1"/>
              <a:t>Kokkos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9F568-A548-9110-646B-2A6D4C513D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Currently, there are multiple ways the workflow can be parallelized</a:t>
            </a:r>
          </a:p>
          <a:p>
            <a:pPr lvl="1"/>
            <a:r>
              <a:rPr lang="en-US" dirty="0"/>
              <a:t>Sigma Point trajectories are independent from each other.  </a:t>
            </a:r>
          </a:p>
          <a:p>
            <a:pPr lvl="1"/>
            <a:r>
              <a:rPr lang="en-US" dirty="0"/>
              <a:t>The original mesh generates discretized time steps, with each being independent of the others. </a:t>
            </a:r>
          </a:p>
          <a:p>
            <a:pPr lvl="1"/>
            <a:r>
              <a:rPr lang="en-US" dirty="0"/>
              <a:t>Bundles function independently of each other.</a:t>
            </a:r>
          </a:p>
          <a:p>
            <a:r>
              <a:rPr lang="en-US" b="1" dirty="0" err="1">
                <a:sym typeface="Wingdings" panose="05000000000000000000" pitchFamily="2" charset="2"/>
              </a:rPr>
              <a:t>Kokkos</a:t>
            </a:r>
            <a:r>
              <a:rPr lang="en-US" b="1" dirty="0">
                <a:sym typeface="Wingdings" panose="05000000000000000000" pitchFamily="2" charset="2"/>
              </a:rPr>
              <a:t>::</a:t>
            </a:r>
            <a:r>
              <a:rPr lang="en-US" b="1" dirty="0" err="1">
                <a:sym typeface="Wingdings" panose="05000000000000000000" pitchFamily="2" charset="2"/>
              </a:rPr>
              <a:t>MDRangePolicy</a:t>
            </a:r>
            <a:r>
              <a:rPr lang="en-US" b="1" dirty="0">
                <a:sym typeface="Wingdings" panose="05000000000000000000" pitchFamily="2" charset="2"/>
              </a:rPr>
              <a:t>&lt;</a:t>
            </a:r>
            <a:r>
              <a:rPr lang="en-US" b="1" dirty="0" err="1">
                <a:sym typeface="Wingdings" panose="05000000000000000000" pitchFamily="2" charset="2"/>
              </a:rPr>
              <a:t>ExecSpace</a:t>
            </a:r>
            <a:r>
              <a:rPr lang="en-US" b="1" dirty="0">
                <a:sym typeface="Wingdings" panose="05000000000000000000" pitchFamily="2" charset="2"/>
              </a:rPr>
              <a:t>, </a:t>
            </a:r>
            <a:r>
              <a:rPr lang="en-US" b="1" dirty="0" err="1">
                <a:sym typeface="Wingdings" panose="05000000000000000000" pitchFamily="2" charset="2"/>
              </a:rPr>
              <a:t>Kokkos</a:t>
            </a:r>
            <a:r>
              <a:rPr lang="en-US" b="1" dirty="0">
                <a:sym typeface="Wingdings" panose="05000000000000000000" pitchFamily="2" charset="2"/>
              </a:rPr>
              <a:t>::Rank&lt;3&gt;&gt;({0, 0, 0}, {</a:t>
            </a:r>
            <a:r>
              <a:rPr lang="en-US" b="1" dirty="0" err="1">
                <a:sym typeface="Wingdings" panose="05000000000000000000" pitchFamily="2" charset="2"/>
              </a:rPr>
              <a:t>num_bundles</a:t>
            </a:r>
            <a:r>
              <a:rPr lang="en-US" b="1" dirty="0">
                <a:sym typeface="Wingdings" panose="05000000000000000000" pitchFamily="2" charset="2"/>
              </a:rPr>
              <a:t>, </a:t>
            </a:r>
            <a:r>
              <a:rPr lang="en-US" b="1" dirty="0" err="1">
                <a:sym typeface="Wingdings" panose="05000000000000000000" pitchFamily="2" charset="2"/>
              </a:rPr>
              <a:t>num_sigma</a:t>
            </a:r>
            <a:r>
              <a:rPr lang="en-US" b="1" dirty="0">
                <a:sym typeface="Wingdings" panose="05000000000000000000" pitchFamily="2" charset="2"/>
              </a:rPr>
              <a:t>, </a:t>
            </a:r>
            <a:r>
              <a:rPr lang="en-US" b="1" dirty="0" err="1">
                <a:sym typeface="Wingdings" panose="05000000000000000000" pitchFamily="2" charset="2"/>
              </a:rPr>
              <a:t>num_steps</a:t>
            </a:r>
            <a:r>
              <a:rPr lang="en-US" b="1" dirty="0">
                <a:sym typeface="Wingdings" panose="05000000000000000000" pitchFamily="2" charset="2"/>
              </a:rPr>
              <a:t> - 1})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CFA1E-AC74-3E87-9D58-4152B425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6C62-170A-4863-B83E-A296BED8DA3E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61BF4-89FC-D8B1-C1C5-A9E4939E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Advanced Space Concepts Laboratory, RPI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DCB42-4D5E-AF13-AC10-E5E380B0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C9EB-6247-4E81-862A-13C38B3F720A}" type="slidenum">
              <a:rPr lang="en-US" smtClean="0"/>
              <a:t>5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F13E1C2-EEB7-B962-B414-599024BE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67813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90EAE-C288-4F9A-DA7E-92598B3D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561C-D8AB-42B8-94F1-4CA3A97A32D5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CB0D4-6641-671B-E169-C5F81AE9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Advanced Space Concepts Laboratory, RPI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D28C3-0A7C-29E7-A4BA-9718AAB6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C9EB-6247-4E81-862A-13C38B3F720A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03BAD3-192D-2DE7-F2BB-64E97B2E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workflow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7E70BB1-D3AF-F1B4-093A-1F3C25B03E4C}"/>
              </a:ext>
            </a:extLst>
          </p:cNvPr>
          <p:cNvGrpSpPr/>
          <p:nvPr/>
        </p:nvGrpSpPr>
        <p:grpSpPr>
          <a:xfrm>
            <a:off x="3667125" y="1725216"/>
            <a:ext cx="4857750" cy="3889091"/>
            <a:chOff x="3667125" y="1725216"/>
            <a:chExt cx="4857750" cy="3889091"/>
          </a:xfrm>
        </p:grpSpPr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85408825-D2BC-0977-921F-0819D8CF062C}"/>
                </a:ext>
              </a:extLst>
            </p:cNvPr>
            <p:cNvCxnSpPr>
              <a:cxnSpLocks/>
              <a:stCxn id="24" idx="1"/>
              <a:endCxn id="11" idx="2"/>
            </p:cNvCxnSpPr>
            <p:nvPr/>
          </p:nvCxnSpPr>
          <p:spPr>
            <a:xfrm rot="10800000" flipH="1" flipV="1">
              <a:off x="3667125" y="2160645"/>
              <a:ext cx="3843224" cy="2576703"/>
            </a:xfrm>
            <a:prstGeom prst="bentConnector4">
              <a:avLst>
                <a:gd name="adj1" fmla="val -5948"/>
                <a:gd name="adj2" fmla="val 10887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702D53A3-7EF6-F608-7E79-B3460A0BA508}"/>
                </a:ext>
              </a:extLst>
            </p:cNvPr>
            <p:cNvCxnSpPr>
              <a:cxnSpLocks/>
              <a:stCxn id="22" idx="3"/>
              <a:endCxn id="7" idx="2"/>
            </p:cNvCxnSpPr>
            <p:nvPr/>
          </p:nvCxnSpPr>
          <p:spPr>
            <a:xfrm flipH="1">
              <a:off x="4559754" y="2160645"/>
              <a:ext cx="3843223" cy="2576705"/>
            </a:xfrm>
            <a:prstGeom prst="bentConnector4">
              <a:avLst>
                <a:gd name="adj1" fmla="val -5948"/>
                <a:gd name="adj2" fmla="val 108872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1FC2308-7907-C2F9-C1F7-0A3898FB49CE}"/>
                </a:ext>
              </a:extLst>
            </p:cNvPr>
            <p:cNvGrpSpPr/>
            <p:nvPr/>
          </p:nvGrpSpPr>
          <p:grpSpPr>
            <a:xfrm>
              <a:off x="3667125" y="3866492"/>
              <a:ext cx="4735852" cy="870858"/>
              <a:chOff x="3516651" y="3236345"/>
              <a:chExt cx="4735852" cy="87085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A6F949F-43B4-DE0C-1522-71B3A5F47413}"/>
                  </a:ext>
                </a:extLst>
              </p:cNvPr>
              <p:cNvGrpSpPr/>
              <p:nvPr/>
            </p:nvGrpSpPr>
            <p:grpSpPr>
              <a:xfrm>
                <a:off x="3516651" y="3236346"/>
                <a:ext cx="1785257" cy="870857"/>
                <a:chOff x="1349829" y="2258786"/>
                <a:chExt cx="1785257" cy="870857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7AB36993-3DDD-0033-2234-9CD8D5EFBE2D}"/>
                    </a:ext>
                  </a:extLst>
                </p:cNvPr>
                <p:cNvSpPr/>
                <p:nvPr/>
              </p:nvSpPr>
              <p:spPr>
                <a:xfrm>
                  <a:off x="1349829" y="2258786"/>
                  <a:ext cx="1785257" cy="87085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76FD7CE-0F46-CDB7-7585-A83CD2A58EA4}"/>
                    </a:ext>
                  </a:extLst>
                </p:cNvPr>
                <p:cNvSpPr txBox="1"/>
                <p:nvPr/>
              </p:nvSpPr>
              <p:spPr>
                <a:xfrm>
                  <a:off x="1758043" y="2520043"/>
                  <a:ext cx="9688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CPU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D3A0EA0-5338-8683-62EA-563B50336F7B}"/>
                  </a:ext>
                </a:extLst>
              </p:cNvPr>
              <p:cNvGrpSpPr/>
              <p:nvPr/>
            </p:nvGrpSpPr>
            <p:grpSpPr>
              <a:xfrm>
                <a:off x="6467246" y="3236345"/>
                <a:ext cx="1785257" cy="870857"/>
                <a:chOff x="1349829" y="2258786"/>
                <a:chExt cx="1785257" cy="870857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24BD41AA-C305-3E9B-2AB4-80FAC1E02934}"/>
                    </a:ext>
                  </a:extLst>
                </p:cNvPr>
                <p:cNvSpPr/>
                <p:nvPr/>
              </p:nvSpPr>
              <p:spPr>
                <a:xfrm>
                  <a:off x="1349829" y="2258786"/>
                  <a:ext cx="1785257" cy="87085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208CAF9-3D1A-0458-DA32-F9692C5DF972}"/>
                    </a:ext>
                  </a:extLst>
                </p:cNvPr>
                <p:cNvSpPr txBox="1"/>
                <p:nvPr/>
              </p:nvSpPr>
              <p:spPr>
                <a:xfrm>
                  <a:off x="1758043" y="2520043"/>
                  <a:ext cx="9688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GPU</a:t>
                  </a:r>
                </a:p>
              </p:txBody>
            </p:sp>
          </p:grp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C54F633-885C-3156-2348-9DEABF6E7EF6}"/>
                </a:ext>
              </a:extLst>
            </p:cNvPr>
            <p:cNvGrpSpPr/>
            <p:nvPr/>
          </p:nvGrpSpPr>
          <p:grpSpPr>
            <a:xfrm>
              <a:off x="3667125" y="1725216"/>
              <a:ext cx="4735852" cy="870858"/>
              <a:chOff x="3667125" y="1725216"/>
              <a:chExt cx="4735852" cy="870858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73D83478-2B80-F170-47C1-2884C568538E}"/>
                  </a:ext>
                </a:extLst>
              </p:cNvPr>
              <p:cNvSpPr/>
              <p:nvPr/>
            </p:nvSpPr>
            <p:spPr>
              <a:xfrm>
                <a:off x="6617720" y="1725216"/>
                <a:ext cx="1785257" cy="8708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F94A22E-700F-A844-7697-07402E73E47F}"/>
                  </a:ext>
                </a:extLst>
              </p:cNvPr>
              <p:cNvGrpSpPr/>
              <p:nvPr/>
            </p:nvGrpSpPr>
            <p:grpSpPr>
              <a:xfrm>
                <a:off x="3667125" y="1725217"/>
                <a:ext cx="1785257" cy="870857"/>
                <a:chOff x="1349829" y="2258786"/>
                <a:chExt cx="1785257" cy="870857"/>
              </a:xfrm>
            </p:grpSpPr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CE163D2B-644B-9949-9168-C381DBCB51DD}"/>
                    </a:ext>
                  </a:extLst>
                </p:cNvPr>
                <p:cNvSpPr/>
                <p:nvPr/>
              </p:nvSpPr>
              <p:spPr>
                <a:xfrm>
                  <a:off x="1349829" y="2258786"/>
                  <a:ext cx="1785257" cy="87085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546E351-0CB4-A891-C87B-F5E00FBE6EDB}"/>
                    </a:ext>
                  </a:extLst>
                </p:cNvPr>
                <p:cNvSpPr txBox="1"/>
                <p:nvPr/>
              </p:nvSpPr>
              <p:spPr>
                <a:xfrm>
                  <a:off x="1758043" y="2520043"/>
                  <a:ext cx="9688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install.sh</a:t>
                  </a:r>
                </a:p>
              </p:txBody>
            </p: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93EC9EE-42D8-4988-FC22-E0802A2E4425}"/>
                </a:ext>
              </a:extLst>
            </p:cNvPr>
            <p:cNvSpPr txBox="1"/>
            <p:nvPr/>
          </p:nvSpPr>
          <p:spPr>
            <a:xfrm>
              <a:off x="6495821" y="1975978"/>
              <a:ext cx="2029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CMakeLists.txt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ABAA5D1-E5AF-7D7F-0875-CDBEB06E8D9E}"/>
                </a:ext>
              </a:extLst>
            </p:cNvPr>
            <p:cNvGrpSpPr/>
            <p:nvPr/>
          </p:nvGrpSpPr>
          <p:grpSpPr>
            <a:xfrm>
              <a:off x="4925105" y="2744873"/>
              <a:ext cx="2341790" cy="870857"/>
              <a:chOff x="4695144" y="2681808"/>
              <a:chExt cx="2341790" cy="870857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B2A1B81-7A19-8F92-AD26-98489DDECBAB}"/>
                  </a:ext>
                </a:extLst>
              </p:cNvPr>
              <p:cNvSpPr/>
              <p:nvPr/>
            </p:nvSpPr>
            <p:spPr>
              <a:xfrm>
                <a:off x="4973411" y="2681808"/>
                <a:ext cx="1785257" cy="8708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326FB12-EBDD-ADAF-41C8-93FF3AE1C572}"/>
                  </a:ext>
                </a:extLst>
              </p:cNvPr>
              <p:cNvSpPr txBox="1"/>
              <p:nvPr/>
            </p:nvSpPr>
            <p:spPr>
              <a:xfrm>
                <a:off x="4695144" y="2932570"/>
                <a:ext cx="2341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cmake-tests.yaml</a:t>
                </a:r>
                <a:endParaRPr lang="en-US" dirty="0"/>
              </a:p>
            </p:txBody>
          </p:sp>
        </p:grp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FBEA85AC-3126-8E98-EE08-18CDDA79E17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589449" y="2566379"/>
              <a:ext cx="584229" cy="643618"/>
            </a:xfrm>
            <a:prstGeom prst="bentConnector2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C7B750FA-BFA5-DDE0-89FA-6197EA20757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49392" y="2635311"/>
              <a:ext cx="617601" cy="539126"/>
            </a:xfrm>
            <a:prstGeom prst="bentConnector3">
              <a:avLst>
                <a:gd name="adj1" fmla="val 99352"/>
              </a:avLst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C8AE19B-3A50-E14D-3454-F5D92FDED4C2}"/>
                </a:ext>
              </a:extLst>
            </p:cNvPr>
            <p:cNvCxnSpPr>
              <a:cxnSpLocks/>
            </p:cNvCxnSpPr>
            <p:nvPr/>
          </p:nvCxnSpPr>
          <p:spPr>
            <a:xfrm>
              <a:off x="4075339" y="2596073"/>
              <a:ext cx="0" cy="127041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5847C0F-6490-556A-D12D-AA69340CFE3B}"/>
                </a:ext>
              </a:extLst>
            </p:cNvPr>
            <p:cNvCxnSpPr>
              <a:cxnSpLocks/>
            </p:cNvCxnSpPr>
            <p:nvPr/>
          </p:nvCxnSpPr>
          <p:spPr>
            <a:xfrm>
              <a:off x="8120786" y="2596073"/>
              <a:ext cx="0" cy="127041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0E133775-8781-5C38-69E2-7A696E917579}"/>
                </a:ext>
              </a:extLst>
            </p:cNvPr>
            <p:cNvGrpSpPr/>
            <p:nvPr/>
          </p:nvGrpSpPr>
          <p:grpSpPr>
            <a:xfrm>
              <a:off x="4343685" y="5136910"/>
              <a:ext cx="3382731" cy="477397"/>
              <a:chOff x="2868387" y="5070822"/>
              <a:chExt cx="3382731" cy="477397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46DEF8D8-F0C2-64DE-94E0-91E7105F0E19}"/>
                  </a:ext>
                </a:extLst>
              </p:cNvPr>
              <p:cNvGrpSpPr/>
              <p:nvPr/>
            </p:nvGrpSpPr>
            <p:grpSpPr>
              <a:xfrm>
                <a:off x="2868387" y="5070822"/>
                <a:ext cx="3382731" cy="477397"/>
                <a:chOff x="2868387" y="5070822"/>
                <a:chExt cx="3382731" cy="477397"/>
              </a:xfrm>
            </p:grpSpPr>
            <p:sp>
              <p:nvSpPr>
                <p:cNvPr id="100" name="Rectangle: Rounded Corners 99">
                  <a:extLst>
                    <a:ext uri="{FF2B5EF4-FFF2-40B4-BE49-F238E27FC236}">
                      <a16:creationId xmlns:a16="http://schemas.microsoft.com/office/drawing/2014/main" id="{A4CF971B-ECFB-6F1C-5E1A-29917B8237FE}"/>
                    </a:ext>
                  </a:extLst>
                </p:cNvPr>
                <p:cNvSpPr/>
                <p:nvPr/>
              </p:nvSpPr>
              <p:spPr>
                <a:xfrm>
                  <a:off x="2868387" y="5072628"/>
                  <a:ext cx="1032781" cy="47559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9A525316-3DE3-8FF5-27AF-F526FA740B85}"/>
                    </a:ext>
                  </a:extLst>
                </p:cNvPr>
                <p:cNvSpPr/>
                <p:nvPr/>
              </p:nvSpPr>
              <p:spPr>
                <a:xfrm>
                  <a:off x="4043362" y="5070822"/>
                  <a:ext cx="1032781" cy="47559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Rectangle: Rounded Corners 101">
                  <a:extLst>
                    <a:ext uri="{FF2B5EF4-FFF2-40B4-BE49-F238E27FC236}">
                      <a16:creationId xmlns:a16="http://schemas.microsoft.com/office/drawing/2014/main" id="{210A59CB-9561-46C4-2CF9-ACA44F36B7B0}"/>
                    </a:ext>
                  </a:extLst>
                </p:cNvPr>
                <p:cNvSpPr/>
                <p:nvPr/>
              </p:nvSpPr>
              <p:spPr>
                <a:xfrm>
                  <a:off x="5218337" y="5070822"/>
                  <a:ext cx="1032781" cy="47559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5B0B7FE-C9DA-BA73-AF02-B4A8D6E0274F}"/>
                  </a:ext>
                </a:extLst>
              </p:cNvPr>
              <p:cNvSpPr txBox="1"/>
              <p:nvPr/>
            </p:nvSpPr>
            <p:spPr>
              <a:xfrm>
                <a:off x="2900363" y="5123951"/>
                <a:ext cx="968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include/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93108F2-2191-9D38-B631-26F21986B6F0}"/>
                  </a:ext>
                </a:extLst>
              </p:cNvPr>
              <p:cNvSpPr txBox="1"/>
              <p:nvPr/>
            </p:nvSpPr>
            <p:spPr>
              <a:xfrm>
                <a:off x="4107315" y="5123951"/>
                <a:ext cx="968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src</a:t>
                </a:r>
                <a:r>
                  <a:rPr lang="en-US" dirty="0"/>
                  <a:t>/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F2B4868-143C-78C1-7B29-629806A306C8}"/>
                  </a:ext>
                </a:extLst>
              </p:cNvPr>
              <p:cNvSpPr txBox="1"/>
              <p:nvPr/>
            </p:nvSpPr>
            <p:spPr>
              <a:xfrm>
                <a:off x="5250313" y="5105026"/>
                <a:ext cx="968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tests/</a:t>
                </a:r>
              </a:p>
            </p:txBody>
          </p:sp>
        </p:grp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DCCF389D-1124-A38F-7901-3924547968D4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 flipV="1">
              <a:off x="5452382" y="4301921"/>
              <a:ext cx="1165338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336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93291D41-8338-5AC6-225A-C148D296F2C5}"/>
                </a:ext>
              </a:extLst>
            </p:cNvPr>
            <p:cNvCxnSpPr>
              <a:cxnSpLocks/>
              <a:endCxn id="101" idx="0"/>
            </p:cNvCxnSpPr>
            <p:nvPr/>
          </p:nvCxnSpPr>
          <p:spPr>
            <a:xfrm>
              <a:off x="6019062" y="4292567"/>
              <a:ext cx="15989" cy="844343"/>
            </a:xfrm>
            <a:prstGeom prst="straightConnector1">
              <a:avLst/>
            </a:prstGeom>
            <a:ln w="38100">
              <a:solidFill>
                <a:srgbClr val="0033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968050BD-A902-7BB2-BA44-9D182B960B4D}"/>
              </a:ext>
            </a:extLst>
          </p:cNvPr>
          <p:cNvSpPr txBox="1"/>
          <p:nvPr/>
        </p:nvSpPr>
        <p:spPr>
          <a:xfrm>
            <a:off x="724663" y="1868256"/>
            <a:ext cx="2458047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install.sh - </a:t>
            </a:r>
            <a:r>
              <a:rPr lang="en-US" sz="1400" dirty="0"/>
              <a:t>Allows user to run </a:t>
            </a:r>
          </a:p>
          <a:p>
            <a:r>
              <a:rPr lang="en-US" sz="1400" dirty="0"/>
              <a:t>./install.sh </a:t>
            </a:r>
            <a:r>
              <a:rPr lang="en-US" sz="1400" dirty="0" err="1"/>
              <a:t>RunWithDebInfo</a:t>
            </a:r>
            <a:r>
              <a:rPr lang="en-US" sz="1400" dirty="0"/>
              <a:t> SERIAL, OPENMP, or CUDA depending on backend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3155F66-F089-BE40-249F-2CA4AA29F9BF}"/>
              </a:ext>
            </a:extLst>
          </p:cNvPr>
          <p:cNvSpPr txBox="1"/>
          <p:nvPr/>
        </p:nvSpPr>
        <p:spPr>
          <a:xfrm>
            <a:off x="8959209" y="1725216"/>
            <a:ext cx="2458047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CMakeLists.txt - </a:t>
            </a:r>
            <a:r>
              <a:rPr lang="en-US" sz="1400" dirty="0"/>
              <a:t>Compiles code, creates libraries for trajectory propagation, and exports executables to build/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DDFD0B6-C72F-3D58-65A2-A47C357A5385}"/>
              </a:ext>
            </a:extLst>
          </p:cNvPr>
          <p:cNvSpPr txBox="1"/>
          <p:nvPr/>
        </p:nvSpPr>
        <p:spPr>
          <a:xfrm>
            <a:off x="8959208" y="2795212"/>
            <a:ext cx="2458047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cmake-tests.yaml</a:t>
            </a:r>
            <a:r>
              <a:rPr lang="en-US" sz="1400" b="1" dirty="0"/>
              <a:t> -</a:t>
            </a:r>
            <a:r>
              <a:rPr lang="en-US" sz="1400" dirty="0"/>
              <a:t> Used for GitHub actions to expedite debugging, code compilation, and unit testing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74E91A3-417B-0A38-1785-485E938A4971}"/>
              </a:ext>
            </a:extLst>
          </p:cNvPr>
          <p:cNvSpPr txBox="1"/>
          <p:nvPr/>
        </p:nvSpPr>
        <p:spPr>
          <a:xfrm>
            <a:off x="8402977" y="5226501"/>
            <a:ext cx="2458047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Folder Layout - </a:t>
            </a:r>
            <a:r>
              <a:rPr lang="en-US" sz="1400" dirty="0"/>
              <a:t>Standard C++ folder layout. CMakeLists.txt also generates a build/ in each directory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418225D-8452-4D26-D357-9BFDA63042E4}"/>
              </a:ext>
            </a:extLst>
          </p:cNvPr>
          <p:cNvSpPr txBox="1"/>
          <p:nvPr/>
        </p:nvSpPr>
        <p:spPr>
          <a:xfrm>
            <a:off x="1330977" y="5243169"/>
            <a:ext cx="2458047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Code Folders - </a:t>
            </a:r>
            <a:r>
              <a:rPr lang="en-US" sz="1400" dirty="0"/>
              <a:t>include/ holds .</a:t>
            </a:r>
            <a:r>
              <a:rPr lang="en-US" sz="1400" dirty="0" err="1"/>
              <a:t>hpp</a:t>
            </a:r>
            <a:r>
              <a:rPr lang="en-US" sz="1400" dirty="0"/>
              <a:t> files and classes, </a:t>
            </a:r>
            <a:r>
              <a:rPr lang="en-US" sz="1400" dirty="0" err="1"/>
              <a:t>src</a:t>
            </a:r>
            <a:r>
              <a:rPr lang="en-US" sz="1400" dirty="0"/>
              <a:t>/ holds .</a:t>
            </a:r>
            <a:r>
              <a:rPr lang="en-US" sz="1400" dirty="0" err="1"/>
              <a:t>cpp</a:t>
            </a:r>
            <a:r>
              <a:rPr lang="en-US" sz="1400" dirty="0"/>
              <a:t> files, and testing/ holds Catch2 unit tests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3B485B5-67F0-6B1D-151C-0113A66453BB}"/>
              </a:ext>
            </a:extLst>
          </p:cNvPr>
          <p:cNvSpPr txBox="1"/>
          <p:nvPr/>
        </p:nvSpPr>
        <p:spPr>
          <a:xfrm>
            <a:off x="800862" y="3815513"/>
            <a:ext cx="2458047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CPU - </a:t>
            </a:r>
            <a:r>
              <a:rPr lang="en-US" sz="1400" dirty="0"/>
              <a:t>Port python code into .</a:t>
            </a:r>
            <a:r>
              <a:rPr lang="en-US" sz="1400" dirty="0" err="1"/>
              <a:t>cpp</a:t>
            </a:r>
            <a:r>
              <a:rPr lang="en-US" sz="1400" dirty="0"/>
              <a:t> format, designed for SERIAL (explicit loops and host-only calculations)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D706ED0-9E4D-BEF3-97A0-0999400E33B5}"/>
              </a:ext>
            </a:extLst>
          </p:cNvPr>
          <p:cNvSpPr txBox="1"/>
          <p:nvPr/>
        </p:nvSpPr>
        <p:spPr>
          <a:xfrm>
            <a:off x="8959207" y="3906913"/>
            <a:ext cx="2458047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GPU - </a:t>
            </a:r>
            <a:r>
              <a:rPr lang="en-US" sz="1400" dirty="0"/>
              <a:t>Use </a:t>
            </a:r>
            <a:r>
              <a:rPr lang="en-US" sz="1400" dirty="0" err="1"/>
              <a:t>Kokkos</a:t>
            </a:r>
            <a:r>
              <a:rPr lang="en-US" sz="1400" dirty="0"/>
              <a:t> to share data between host and device (</a:t>
            </a:r>
            <a:r>
              <a:rPr lang="en-US" sz="1400" dirty="0" err="1"/>
              <a:t>DeepCopy</a:t>
            </a:r>
            <a:r>
              <a:rPr lang="en-US" sz="1400" dirty="0"/>
              <a:t>/Mirror/</a:t>
            </a:r>
            <a:r>
              <a:rPr lang="en-US" sz="1400" dirty="0" err="1"/>
              <a:t>cudaMemcypy</a:t>
            </a:r>
            <a:r>
              <a:rPr lang="en-US" sz="1400" dirty="0"/>
              <a:t>) and </a:t>
            </a:r>
            <a:r>
              <a:rPr lang="en-US" sz="1400" dirty="0" err="1"/>
              <a:t>ParallelFor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627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374CB-D86A-F9C9-457B-8852BA47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561C-D8AB-42B8-94F1-4CA3A97A32D5}" type="datetime1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4E166-5642-3899-FFD5-4D7FBFFE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Advanced Space Concepts Laboratory, RPI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E8696-060E-2F5D-CB36-256EC2F7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C9EB-6247-4E81-862A-13C38B3F720A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CA23BD-6A92-6F03-F00B-A06A6D45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6F3DA94-6F81-BD62-2426-D08D1716D0E9}"/>
              </a:ext>
            </a:extLst>
          </p:cNvPr>
          <p:cNvGrpSpPr/>
          <p:nvPr/>
        </p:nvGrpSpPr>
        <p:grpSpPr>
          <a:xfrm>
            <a:off x="2760889" y="2391476"/>
            <a:ext cx="6670221" cy="2829699"/>
            <a:chOff x="2760889" y="1752600"/>
            <a:chExt cx="6670221" cy="2829699"/>
          </a:xfrm>
        </p:grpSpPr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0EA14478-64AC-8E62-5D0A-CBBB03973BBD}"/>
                </a:ext>
              </a:extLst>
            </p:cNvPr>
            <p:cNvCxnSpPr>
              <a:cxnSpLocks/>
              <a:stCxn id="55" idx="2"/>
              <a:endCxn id="78" idx="0"/>
            </p:cNvCxnSpPr>
            <p:nvPr/>
          </p:nvCxnSpPr>
          <p:spPr>
            <a:xfrm rot="5400000">
              <a:off x="5847513" y="2920932"/>
              <a:ext cx="1642699" cy="1047749"/>
            </a:xfrm>
            <a:prstGeom prst="bentConnector3">
              <a:avLst>
                <a:gd name="adj1" fmla="val 71537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BEF45E05-2C21-16E4-1852-748A2FCD70DB}"/>
                </a:ext>
              </a:extLst>
            </p:cNvPr>
            <p:cNvCxnSpPr>
              <a:cxnSpLocks/>
              <a:stCxn id="50" idx="3"/>
              <a:endCxn id="75" idx="0"/>
            </p:cNvCxnSpPr>
            <p:nvPr/>
          </p:nvCxnSpPr>
          <p:spPr>
            <a:xfrm>
              <a:off x="5891893" y="2188029"/>
              <a:ext cx="2250621" cy="92502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FCDC58F-B72F-5121-9768-FE09D8BBA091}"/>
                </a:ext>
              </a:extLst>
            </p:cNvPr>
            <p:cNvGrpSpPr/>
            <p:nvPr/>
          </p:nvGrpSpPr>
          <p:grpSpPr>
            <a:xfrm>
              <a:off x="4106636" y="1752600"/>
              <a:ext cx="3978728" cy="870857"/>
              <a:chOff x="2709182" y="1645807"/>
              <a:chExt cx="3978728" cy="870857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52BDCD5-0B47-F948-A27E-2BB0BFB6D95A}"/>
                  </a:ext>
                </a:extLst>
              </p:cNvPr>
              <p:cNvGrpSpPr/>
              <p:nvPr/>
            </p:nvGrpSpPr>
            <p:grpSpPr>
              <a:xfrm>
                <a:off x="2709182" y="1645807"/>
                <a:ext cx="1785257" cy="870857"/>
                <a:chOff x="2709182" y="1645807"/>
                <a:chExt cx="1785257" cy="870857"/>
              </a:xfrm>
            </p:grpSpPr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7028AB09-E1DA-EBAA-CDD9-ED9612E24D1C}"/>
                    </a:ext>
                  </a:extLst>
                </p:cNvPr>
                <p:cNvSpPr/>
                <p:nvPr/>
              </p:nvSpPr>
              <p:spPr>
                <a:xfrm>
                  <a:off x="2709182" y="1645807"/>
                  <a:ext cx="1785257" cy="87085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B08B668-9884-8C6D-42D5-66722A05740C}"/>
                    </a:ext>
                  </a:extLst>
                </p:cNvPr>
                <p:cNvSpPr txBox="1"/>
                <p:nvPr/>
              </p:nvSpPr>
              <p:spPr>
                <a:xfrm>
                  <a:off x="3117396" y="1907064"/>
                  <a:ext cx="9688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CPU</a:t>
                  </a: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B4410623-0E94-5267-99F1-DF1174E0AF08}"/>
                  </a:ext>
                </a:extLst>
              </p:cNvPr>
              <p:cNvGrpSpPr/>
              <p:nvPr/>
            </p:nvGrpSpPr>
            <p:grpSpPr>
              <a:xfrm>
                <a:off x="4902653" y="1645807"/>
                <a:ext cx="1785257" cy="870857"/>
                <a:chOff x="4902653" y="1645807"/>
                <a:chExt cx="1785257" cy="870857"/>
              </a:xfrm>
            </p:grpSpPr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EC7B556F-5683-693B-DDF4-0814DD7A305C}"/>
                    </a:ext>
                  </a:extLst>
                </p:cNvPr>
                <p:cNvSpPr/>
                <p:nvPr/>
              </p:nvSpPr>
              <p:spPr>
                <a:xfrm>
                  <a:off x="4902653" y="1645807"/>
                  <a:ext cx="1785257" cy="87085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11D3713-BAF2-9AD2-32FD-30745E4305A8}"/>
                    </a:ext>
                  </a:extLst>
                </p:cNvPr>
                <p:cNvSpPr txBox="1"/>
                <p:nvPr/>
              </p:nvSpPr>
              <p:spPr>
                <a:xfrm>
                  <a:off x="5310867" y="1907064"/>
                  <a:ext cx="9688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GPU</a:t>
                  </a:r>
                </a:p>
              </p:txBody>
            </p: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9E5B24D-0FFB-935D-52B9-72A6A1EB4B92}"/>
                </a:ext>
              </a:extLst>
            </p:cNvPr>
            <p:cNvGrpSpPr/>
            <p:nvPr/>
          </p:nvGrpSpPr>
          <p:grpSpPr>
            <a:xfrm>
              <a:off x="2760889" y="3070015"/>
              <a:ext cx="6670221" cy="504707"/>
              <a:chOff x="1268752" y="2923251"/>
              <a:chExt cx="6670221" cy="504707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F043ACCE-4962-79F0-3FA0-B28742F67315}"/>
                  </a:ext>
                </a:extLst>
              </p:cNvPr>
              <p:cNvGrpSpPr/>
              <p:nvPr/>
            </p:nvGrpSpPr>
            <p:grpSpPr>
              <a:xfrm>
                <a:off x="1268752" y="2923251"/>
                <a:ext cx="2188028" cy="320040"/>
                <a:chOff x="1894115" y="3544388"/>
                <a:chExt cx="2188028" cy="320040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383E4520-DC1B-B528-9202-2C90F20BF296}"/>
                    </a:ext>
                  </a:extLst>
                </p:cNvPr>
                <p:cNvSpPr/>
                <p:nvPr/>
              </p:nvSpPr>
              <p:spPr>
                <a:xfrm>
                  <a:off x="2035629" y="3544388"/>
                  <a:ext cx="1905000" cy="3200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B752864-DC45-8B21-2A51-E8DC79692016}"/>
                    </a:ext>
                  </a:extLst>
                </p:cNvPr>
                <p:cNvSpPr txBox="1"/>
                <p:nvPr/>
              </p:nvSpPr>
              <p:spPr>
                <a:xfrm>
                  <a:off x="1894115" y="3565909"/>
                  <a:ext cx="21880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test_sigma_points.cpp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ED2EEEE-5ED6-2EB4-DE3E-ADFA2B9C498F}"/>
                  </a:ext>
                </a:extLst>
              </p:cNvPr>
              <p:cNvGrpSpPr/>
              <p:nvPr/>
            </p:nvGrpSpPr>
            <p:grpSpPr>
              <a:xfrm>
                <a:off x="3315266" y="2923251"/>
                <a:ext cx="2188028" cy="320040"/>
                <a:chOff x="1894115" y="3544388"/>
                <a:chExt cx="2188028" cy="320040"/>
              </a:xfrm>
            </p:grpSpPr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30A8CADB-CFC9-083B-B0CA-E8B322F72317}"/>
                    </a:ext>
                  </a:extLst>
                </p:cNvPr>
                <p:cNvSpPr/>
                <p:nvPr/>
              </p:nvSpPr>
              <p:spPr>
                <a:xfrm>
                  <a:off x="2035629" y="3544388"/>
                  <a:ext cx="1905000" cy="3200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BF7FC7F3-9282-7643-F988-9C757D8112C4}"/>
                    </a:ext>
                  </a:extLst>
                </p:cNvPr>
                <p:cNvSpPr txBox="1"/>
                <p:nvPr/>
              </p:nvSpPr>
              <p:spPr>
                <a:xfrm>
                  <a:off x="1894115" y="3565909"/>
                  <a:ext cx="21880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test_sigma_propagation.cpp</a:t>
                  </a: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05F819E0-A560-85C3-1CDE-331FBA74D11C}"/>
                  </a:ext>
                </a:extLst>
              </p:cNvPr>
              <p:cNvGrpSpPr/>
              <p:nvPr/>
            </p:nvGrpSpPr>
            <p:grpSpPr>
              <a:xfrm>
                <a:off x="5361780" y="2944772"/>
                <a:ext cx="2577193" cy="483186"/>
                <a:chOff x="1894115" y="3544388"/>
                <a:chExt cx="2188028" cy="483186"/>
              </a:xfrm>
            </p:grpSpPr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78C81876-85A8-F108-82AF-4631C3B7BDE5}"/>
                    </a:ext>
                  </a:extLst>
                </p:cNvPr>
                <p:cNvSpPr/>
                <p:nvPr/>
              </p:nvSpPr>
              <p:spPr>
                <a:xfrm>
                  <a:off x="2035629" y="3544388"/>
                  <a:ext cx="1905000" cy="3200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A1EC6F9-D631-1FC9-931F-78F19BBE735B}"/>
                    </a:ext>
                  </a:extLst>
                </p:cNvPr>
                <p:cNvSpPr txBox="1"/>
                <p:nvPr/>
              </p:nvSpPr>
              <p:spPr>
                <a:xfrm>
                  <a:off x="1894115" y="3565909"/>
                  <a:ext cx="218802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test_sigma_propagation_cpu.cpp</a:t>
                  </a:r>
                </a:p>
              </p:txBody>
            </p:sp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18FC3B8-E192-B393-12EB-372AE41D32D6}"/>
                </a:ext>
              </a:extLst>
            </p:cNvPr>
            <p:cNvGrpSpPr/>
            <p:nvPr/>
          </p:nvGrpSpPr>
          <p:grpSpPr>
            <a:xfrm>
              <a:off x="4999264" y="4262259"/>
              <a:ext cx="2291445" cy="320040"/>
              <a:chOff x="2015414" y="3544388"/>
              <a:chExt cx="1945429" cy="320040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51053CE2-049C-0A78-AD7E-0A90FF9F1C24}"/>
                  </a:ext>
                </a:extLst>
              </p:cNvPr>
              <p:cNvSpPr/>
              <p:nvPr/>
            </p:nvSpPr>
            <p:spPr>
              <a:xfrm>
                <a:off x="2035629" y="3544388"/>
                <a:ext cx="1905000" cy="3200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B2EDA21-2630-BB1B-F756-42620752AEED}"/>
                  </a:ext>
                </a:extLst>
              </p:cNvPr>
              <p:cNvSpPr txBox="1"/>
              <p:nvPr/>
            </p:nvSpPr>
            <p:spPr>
              <a:xfrm>
                <a:off x="2015414" y="3548285"/>
                <a:ext cx="19454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test_sigma_propagation_gpu.cpp</a:t>
                </a:r>
              </a:p>
            </p:txBody>
          </p:sp>
        </p:grp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DE1DE248-B18A-2EEE-4245-36211306010D}"/>
                </a:ext>
              </a:extLst>
            </p:cNvPr>
            <p:cNvCxnSpPr>
              <a:cxnSpLocks/>
              <a:stCxn id="50" idx="2"/>
              <a:endCxn id="72" idx="0"/>
            </p:cNvCxnSpPr>
            <p:nvPr/>
          </p:nvCxnSpPr>
          <p:spPr>
            <a:xfrm rot="16200000" flipH="1">
              <a:off x="5216302" y="2406420"/>
              <a:ext cx="468079" cy="90215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658F868D-3F4C-AE2B-030A-CDF6E3CA9413}"/>
                </a:ext>
              </a:extLst>
            </p:cNvPr>
            <p:cNvCxnSpPr>
              <a:cxnSpLocks/>
              <a:stCxn id="50" idx="1"/>
              <a:endCxn id="67" idx="0"/>
            </p:cNvCxnSpPr>
            <p:nvPr/>
          </p:nvCxnSpPr>
          <p:spPr>
            <a:xfrm rot="10800000" flipV="1">
              <a:off x="3854904" y="2188029"/>
              <a:ext cx="251733" cy="88198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6DB71CBD-B58D-8D95-7D6D-1922B70E809C}"/>
              </a:ext>
            </a:extLst>
          </p:cNvPr>
          <p:cNvSpPr txBox="1"/>
          <p:nvPr/>
        </p:nvSpPr>
        <p:spPr>
          <a:xfrm>
            <a:off x="724663" y="1868256"/>
            <a:ext cx="2458047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Catch2 –</a:t>
            </a:r>
            <a:r>
              <a:rPr lang="en-US" sz="1400" dirty="0"/>
              <a:t> Used for all unit testing, specifically Matchers (</a:t>
            </a:r>
            <a:r>
              <a:rPr lang="en-US" sz="1400" dirty="0" err="1"/>
              <a:t>WithinAbs</a:t>
            </a:r>
            <a:r>
              <a:rPr lang="en-US" sz="1400" dirty="0"/>
              <a:t>)</a:t>
            </a:r>
            <a:endParaRPr lang="en-US" sz="1400" b="1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093EF8B-BC1A-306E-8703-96A7423BD58B}"/>
              </a:ext>
            </a:extLst>
          </p:cNvPr>
          <p:cNvGrpSpPr/>
          <p:nvPr/>
        </p:nvGrpSpPr>
        <p:grpSpPr>
          <a:xfrm>
            <a:off x="5203371" y="1726333"/>
            <a:ext cx="1785257" cy="518064"/>
            <a:chOff x="5203371" y="1726333"/>
            <a:chExt cx="1785257" cy="518064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BC608F4D-663A-EA07-EBF2-D0EBD1261E29}"/>
                </a:ext>
              </a:extLst>
            </p:cNvPr>
            <p:cNvSpPr/>
            <p:nvPr/>
          </p:nvSpPr>
          <p:spPr>
            <a:xfrm>
              <a:off x="5203371" y="1726333"/>
              <a:ext cx="1785257" cy="51806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CBEF3FA-DED2-18BB-75A0-028B406F2F16}"/>
                </a:ext>
              </a:extLst>
            </p:cNvPr>
            <p:cNvSpPr txBox="1"/>
            <p:nvPr/>
          </p:nvSpPr>
          <p:spPr>
            <a:xfrm>
              <a:off x="5611585" y="1798865"/>
              <a:ext cx="968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Python</a:t>
              </a:r>
            </a:p>
          </p:txBody>
        </p:sp>
      </p:grp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0D93E310-7FC0-3ADB-C7D6-DD3B5DFFF1AD}"/>
              </a:ext>
            </a:extLst>
          </p:cNvPr>
          <p:cNvCxnSpPr>
            <a:stCxn id="110" idx="1"/>
            <a:endCxn id="50" idx="0"/>
          </p:cNvCxnSpPr>
          <p:nvPr/>
        </p:nvCxnSpPr>
        <p:spPr>
          <a:xfrm rot="10800000" flipV="1">
            <a:off x="4999265" y="1985364"/>
            <a:ext cx="204106" cy="406111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F01BDE21-63B8-9C1D-D6CD-76251868497A}"/>
              </a:ext>
            </a:extLst>
          </p:cNvPr>
          <p:cNvCxnSpPr>
            <a:cxnSpLocks/>
            <a:stCxn id="110" idx="3"/>
            <a:endCxn id="55" idx="0"/>
          </p:cNvCxnSpPr>
          <p:nvPr/>
        </p:nvCxnSpPr>
        <p:spPr>
          <a:xfrm>
            <a:off x="6988628" y="1985365"/>
            <a:ext cx="204108" cy="406111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646C923-27BE-8783-1F5A-2D2C0A8A2737}"/>
              </a:ext>
            </a:extLst>
          </p:cNvPr>
          <p:cNvSpPr txBox="1"/>
          <p:nvPr/>
        </p:nvSpPr>
        <p:spPr>
          <a:xfrm>
            <a:off x="8550728" y="1721072"/>
            <a:ext cx="2458047" cy="13849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Python – </a:t>
            </a:r>
            <a:r>
              <a:rPr lang="en-US" sz="1400" dirty="0"/>
              <a:t>Original script written in Python used to generate three csv file: initial_bundles_all.csv, expected_trajectories_bundle_32.csv, sigma_weights.csv. </a:t>
            </a:r>
            <a:endParaRPr lang="en-US" sz="14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23328BD-6D2E-CF20-5208-6B494AA2DDB4}"/>
              </a:ext>
            </a:extLst>
          </p:cNvPr>
          <p:cNvSpPr txBox="1"/>
          <p:nvPr/>
        </p:nvSpPr>
        <p:spPr>
          <a:xfrm>
            <a:off x="71347" y="2830100"/>
            <a:ext cx="3359664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Test Sigma Points – </a:t>
            </a:r>
            <a:r>
              <a:rPr lang="en-US" sz="1200" dirty="0"/>
              <a:t>Unit test to check that sigma point generate (using initial_bundles_all.csv and sigma_weights.csv) is generating sigma points appropriately</a:t>
            </a:r>
            <a:endParaRPr lang="en-US" sz="12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A914024-9AB9-310B-BBBA-B80CFD3DDEA3}"/>
              </a:ext>
            </a:extLst>
          </p:cNvPr>
          <p:cNvSpPr txBox="1"/>
          <p:nvPr/>
        </p:nvSpPr>
        <p:spPr>
          <a:xfrm>
            <a:off x="1325988" y="4152313"/>
            <a:ext cx="446453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Test Sigma Propagation – </a:t>
            </a:r>
            <a:r>
              <a:rPr lang="en-US" sz="1200" dirty="0"/>
              <a:t>Unit test to ensure the CSV reading of expected_trajectories_bundle_32.csv is correct.</a:t>
            </a:r>
            <a:endParaRPr lang="en-US" sz="12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66BA5E-4CBE-86A7-469F-60E46048745F}"/>
              </a:ext>
            </a:extLst>
          </p:cNvPr>
          <p:cNvSpPr txBox="1"/>
          <p:nvPr/>
        </p:nvSpPr>
        <p:spPr>
          <a:xfrm>
            <a:off x="7552632" y="4187362"/>
            <a:ext cx="446453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Test Sigma Propagation CPU – </a:t>
            </a:r>
            <a:r>
              <a:rPr lang="en-US" sz="1200" dirty="0"/>
              <a:t>Unit test to check that results from Python for Trajectory 32 from the bundle for serial code</a:t>
            </a:r>
            <a:endParaRPr lang="en-US" sz="12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C58297F-28D5-31EF-F8D5-D95F3EA5DCDC}"/>
              </a:ext>
            </a:extLst>
          </p:cNvPr>
          <p:cNvSpPr txBox="1"/>
          <p:nvPr/>
        </p:nvSpPr>
        <p:spPr>
          <a:xfrm>
            <a:off x="3912718" y="5317075"/>
            <a:ext cx="446453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Test Sigma Propagation GPU – </a:t>
            </a:r>
            <a:r>
              <a:rPr lang="en-US" sz="1200" dirty="0"/>
              <a:t>Unit test to check that results from Python for Trajectory 32 from the bundle for </a:t>
            </a:r>
            <a:r>
              <a:rPr lang="en-US" sz="1200" dirty="0" err="1"/>
              <a:t>cuda</a:t>
            </a:r>
            <a:r>
              <a:rPr lang="en-US" sz="1200" dirty="0"/>
              <a:t>-compliant/GPU code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5968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D852A-0D48-37D5-2897-864CF7C5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614-856A-498C-8482-72C944E18061}" type="datetime1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2D327-0147-623D-A223-B99CD278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Advanced Space Concepts Laboratory, RPI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B0384-0EB3-0DD7-9688-49B1A9D9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C9EB-6247-4E81-862A-13C38B3F720A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5F6723-FC54-2550-326E-8B1514CEE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989" y="974912"/>
            <a:ext cx="8574021" cy="49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1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70B771-40C9-D255-1ABA-14576F97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561C-D8AB-42B8-94F1-4CA3A97A32D5}" type="datetime1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79A50-313E-86D9-8C3F-DED3D678D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Advanced Space Concepts Laboratory, RPI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9F37D-2FEE-5BA6-6C20-0A058C86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C9EB-6247-4E81-862A-13C38B3F720A}" type="slidenum">
              <a:rPr lang="en-US" smtClean="0"/>
              <a:t>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D3EFC7-12F9-139B-5770-7A92A42D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8441B-3E7C-EAF8-8AFF-4FA3152BD86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The problem size is too small to benefit from GPU processing.    </a:t>
            </a:r>
          </a:p>
          <a:p>
            <a:pPr marL="571500" lvl="1" indent="-342900">
              <a:buAutoNum type="arabicPeriod"/>
            </a:pPr>
            <a:r>
              <a:rPr lang="en-US" dirty="0"/>
              <a:t>The overhead associated with parallel processing (such as GPU kernel launches and host-to-device data transfers) outweighs the advantages of serial evaluation.     </a:t>
            </a:r>
          </a:p>
          <a:p>
            <a:pPr marL="342900" indent="-342900">
              <a:buAutoNum type="arabicPeriod"/>
            </a:pPr>
            <a:r>
              <a:rPr lang="en-US" dirty="0"/>
              <a:t>There is excessive data transfer between the host and the device. </a:t>
            </a:r>
          </a:p>
          <a:p>
            <a:pPr marL="342900" indent="-342900">
              <a:buAutoNum type="arabicPeriod"/>
            </a:pPr>
            <a:r>
              <a:rPr lang="en-US" dirty="0"/>
              <a:t>Thread divergence may occur when propagating trajectories.</a:t>
            </a:r>
          </a:p>
          <a:p>
            <a:pPr marL="571500" lvl="1" indent="-342900">
              <a:buAutoNum type="arabicPeriod"/>
            </a:pPr>
            <a:r>
              <a:rPr lang="en-US" dirty="0"/>
              <a:t>The RK45 solver could introduce complications.  </a:t>
            </a:r>
          </a:p>
          <a:p>
            <a:pPr marL="342900" indent="-342900">
              <a:buAutoNum type="arabicPeriod"/>
            </a:pPr>
            <a:r>
              <a:rPr lang="en-US" dirty="0"/>
              <a:t>Using CPU and OpenMP is more effective for propagating complex systems that require complex or adaptive numerical integration with conditional logic. </a:t>
            </a:r>
          </a:p>
        </p:txBody>
      </p:sp>
    </p:spTree>
    <p:extLst>
      <p:ext uri="{BB962C8B-B14F-4D97-AF65-F5344CB8AC3E}">
        <p14:creationId xmlns:p14="http://schemas.microsoft.com/office/powerpoint/2010/main" val="1133115561"/>
      </p:ext>
    </p:extLst>
  </p:cSld>
  <p:clrMapOvr>
    <a:masterClrMapping/>
  </p:clrMapOvr>
</p:sld>
</file>

<file path=ppt/theme/theme1.xml><?xml version="1.0" encoding="utf-8"?>
<a:theme xmlns:a="http://schemas.openxmlformats.org/drawingml/2006/main" name="1_ASC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_ASCL" id="{28862A9A-E5E5-4604-BCFD-0E9E417A3B91}" vid="{361D47A3-C7AE-4091-9CD1-2656C42C4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772e37e-9953-4d50-8f8e-46771f7dcdf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EE5BE689553A4D8DCEC06746607D33" ma:contentTypeVersion="11" ma:contentTypeDescription="Create a new document." ma:contentTypeScope="" ma:versionID="c4571ae1a512dbb76c676cad3057d50f">
  <xsd:schema xmlns:xsd="http://www.w3.org/2001/XMLSchema" xmlns:xs="http://www.w3.org/2001/XMLSchema" xmlns:p="http://schemas.microsoft.com/office/2006/metadata/properties" xmlns:ns3="2772e37e-9953-4d50-8f8e-46771f7dcdf8" targetNamespace="http://schemas.microsoft.com/office/2006/metadata/properties" ma:root="true" ma:fieldsID="aeef3cefbbd16148e2284708c5560027" ns3:_="">
    <xsd:import namespace="2772e37e-9953-4d50-8f8e-46771f7dcdf8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72e37e-9953-4d50-8f8e-46771f7dcdf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DA5D63-10E0-47C1-9BE8-3DBD9FA45950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2772e37e-9953-4d50-8f8e-46771f7dcdf8"/>
    <ds:schemaRef ds:uri="http://purl.org/dc/elements/1.1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5140990-9BC3-430D-92E2-73179CE985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6155CC-7152-4C9E-93D6-1803CABA80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72e37e-9953-4d50-8f8e-46771f7dcd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1_ASCL</Template>
  <TotalTime>1266</TotalTime>
  <Words>1130</Words>
  <Application>Microsoft Office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Times New Roman</vt:lpstr>
      <vt:lpstr>Wingdings</vt:lpstr>
      <vt:lpstr>1_ASCL</vt:lpstr>
      <vt:lpstr>Parallel Sigma Point Trajectory Propagation with Kokkos</vt:lpstr>
      <vt:lpstr>background</vt:lpstr>
      <vt:lpstr>PowerPoint Presentation</vt:lpstr>
      <vt:lpstr>PowerPoint Presentation</vt:lpstr>
      <vt:lpstr>Motivation</vt:lpstr>
      <vt:lpstr>Code workflow</vt:lpstr>
      <vt:lpstr>Unit Testing</vt:lpstr>
      <vt:lpstr>PowerPoint Presentation</vt:lpstr>
      <vt:lpstr>remarks</vt:lpstr>
      <vt:lpstr>Future work</vt:lpstr>
      <vt:lpstr>Live demo using Aimos (DCS)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Alvarado, Kevin</dc:creator>
  <cp:lastModifiedBy>Blender, Scott</cp:lastModifiedBy>
  <cp:revision>53</cp:revision>
  <dcterms:created xsi:type="dcterms:W3CDTF">2023-08-07T20:44:34Z</dcterms:created>
  <dcterms:modified xsi:type="dcterms:W3CDTF">2025-05-01T05:27:17Z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0x0101008FEE5BE689553A4D8DCEC06746607D33</vt:lpwstr>
  </property>
</Properties>
</file>