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58" r:id="rId8"/>
    <p:sldId id="259" r:id="rId9"/>
    <p:sldId id="270" r:id="rId10"/>
    <p:sldId id="260" r:id="rId11"/>
    <p:sldId id="261" r:id="rId12"/>
    <p:sldId id="262" r:id="rId13"/>
    <p:sldId id="263" r:id="rId14"/>
    <p:sldId id="26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0"/>
    <p:restoredTop sz="94667"/>
  </p:normalViewPr>
  <p:slideViewPr>
    <p:cSldViewPr snapToGrid="0" snapToObjects="1">
      <p:cViewPr varScale="1">
        <p:scale>
          <a:sx n="97" d="100"/>
          <a:sy n="97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7BFD-291E-9D4D-B3EF-7B073B8C8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27300-3E8E-4C46-B13F-059D2CAEE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C2A4-8EF8-464C-B5D0-2CCE4EC5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2A3-CC3C-174F-8C35-D630E7CA056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6116-525D-C348-A41A-20B4F7F7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8DD79-AD22-D240-B25C-19D30745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9E1-9E17-2541-A64F-D0CA9FBD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D888-BE7A-294B-B5A0-489AFE26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A5D50-FBD0-0143-8CC8-5D6A39868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4C6E-553E-BE46-B092-46EEA64D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2A3-CC3C-174F-8C35-D630E7CA056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3EA3-C5E0-D840-B0A6-B4DE0379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35B7-F654-4940-B487-8A966063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9E1-9E17-2541-A64F-D0CA9FBD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5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A3386-8021-2347-A619-844C2CC65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1174F-8F89-994E-B97B-06D5573C0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DD90C-C77E-C747-8046-B02486BA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2A3-CC3C-174F-8C35-D630E7CA056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CB6DF-B559-F64D-B067-A4869385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74601-495C-2D40-9D95-5A10D342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9E1-9E17-2541-A64F-D0CA9FBD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2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627E-BD1D-F349-A31A-CC84B143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DA96-3075-AA4C-ADD0-52E55A94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6E23-15E1-AA44-813F-8B80F06B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2A3-CC3C-174F-8C35-D630E7CA056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1A127-724D-4F4B-9D12-AF575947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75FE-FAA4-C344-B4AC-1D46B1EC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9E1-9E17-2541-A64F-D0CA9FBD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C342-8870-6340-83B7-60A6B2FA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93A9A-E115-1042-93DC-ED90E84D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3046-4F36-464D-B754-8A770F70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2A3-CC3C-174F-8C35-D630E7CA056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CA91-4146-FA4E-AED0-8EFFAB46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13E4-AB58-D644-8CE1-06B13DF7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9E1-9E17-2541-A64F-D0CA9FBD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4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878B-DF93-5548-B19F-EB1160A8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84B6-AE07-D348-8D57-F1DD433F8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C8EC5-1172-BC47-9C9D-590B805DA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8C1FC-3E6B-4E4E-801F-FCD8F4B9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2A3-CC3C-174F-8C35-D630E7CA056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00C3C-6979-9D4E-B223-5E77EB34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C71F4-73CA-F24D-AC1C-0A17B16A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9E1-9E17-2541-A64F-D0CA9FBD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A69A-CEAB-C04B-9FEF-3BC7FC15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D27DD-1735-2A4F-862C-BEE6F6DDE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12521-8E27-AE4F-88E6-82A3BA837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60B5A-C186-F04C-AFD3-7B92CCF02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681CE-0DC7-434A-A951-8D286AFF1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0B3D7-A7FB-5E45-993A-D12B8130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2A3-CC3C-174F-8C35-D630E7CA056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141A4-C5FB-1244-B619-AE6A4F72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27A61-EC64-0A4F-BCC2-FA1F989C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9E1-9E17-2541-A64F-D0CA9FBD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5AE0-09FA-E241-9CF0-3CB05632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066E8-10BD-384B-AA58-760995D3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2A3-CC3C-174F-8C35-D630E7CA056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E77DD-A56C-3D48-967F-EB878F7A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B2388-80C4-7A44-8775-4DFB3CCD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9E1-9E17-2541-A64F-D0CA9FBD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4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F36C0-77E7-9A4D-9C55-3CAD89F0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2A3-CC3C-174F-8C35-D630E7CA056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3AE26-6F54-2643-BED8-3E9C923E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08B0E-B1EC-8043-8FF5-3847EA37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9E1-9E17-2541-A64F-D0CA9FBD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8A8F-96F5-FC42-85BC-4DB76DB0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2321-B98F-7647-92C8-AEEB874B9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FBCD6-9F9B-3F44-AAC6-9FC0E4D58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FEE23-D8B7-CC40-881A-8EC4265A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2A3-CC3C-174F-8C35-D630E7CA056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8DC87-6C6E-F742-9EFE-B7311B5F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4DDE-8244-0A4C-A082-1D07F19A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9E1-9E17-2541-A64F-D0CA9FBD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3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9335-F970-124A-8F50-4BD93D88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B697A-5218-814D-8A1E-958FC107B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5790A-421F-724E-B8F8-9231EBC74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C1DDF-37BD-884B-8621-15C294F3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2A3-CC3C-174F-8C35-D630E7CA056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67D57-10DB-7C42-9A0F-D6B29E31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33813-8B10-4F47-B0B0-1629B130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9E1-9E17-2541-A64F-D0CA9FBD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2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6421D-51C8-E24A-BEBC-7E4D0695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E9C55-726B-9042-8D33-C9738C6F9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C6F81-7119-EB49-8A13-A9532245F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BF2A3-CC3C-174F-8C35-D630E7CA056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213A4-2DCF-FF44-BEBA-4ECB596CA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1092F-A084-C542-BDE4-64D5ADCDE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F9E1-9E17-2541-A64F-D0CA9FBD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9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ervicename:8080/actuator/healt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01C2-3CE2-0949-AFB0-62D6174F7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Multi-Region Expansion Strategy </a:t>
            </a:r>
            <a:r>
              <a:rPr lang="en-US"/>
              <a:t>– “Blockchain </a:t>
            </a:r>
            <a:r>
              <a:rPr lang="en-US" dirty="0"/>
              <a:t>Solutions </a:t>
            </a:r>
            <a:r>
              <a:rPr lang="en-US"/>
              <a:t>Inc.”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E25F1-A937-7446-8566-6D7367B93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</a:t>
            </a:r>
            <a:r>
              <a:rPr lang="en-US"/>
              <a:t>Buckel – SRE </a:t>
            </a:r>
            <a:r>
              <a:rPr lang="en-US" dirty="0"/>
              <a:t>Case Study 5/20/2025</a:t>
            </a:r>
          </a:p>
        </p:txBody>
      </p:sp>
    </p:spTree>
    <p:extLst>
      <p:ext uri="{BB962C8B-B14F-4D97-AF65-F5344CB8AC3E}">
        <p14:creationId xmlns:p14="http://schemas.microsoft.com/office/powerpoint/2010/main" val="320760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C616-F0EE-4543-B39B-51C481C5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1E98-DFAA-794E-AF0E-925A78B1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Repository changes</a:t>
            </a:r>
          </a:p>
          <a:p>
            <a:pPr lvl="1"/>
            <a:r>
              <a:rPr lang="en-US" dirty="0"/>
              <a:t>Individual AWS services will each have their own git repositories</a:t>
            </a:r>
          </a:p>
          <a:p>
            <a:pPr lvl="2"/>
            <a:r>
              <a:rPr lang="en-US" dirty="0" err="1"/>
              <a:t>tfe-eks</a:t>
            </a:r>
            <a:r>
              <a:rPr lang="en-US" dirty="0"/>
              <a:t> for </a:t>
            </a:r>
            <a:r>
              <a:rPr lang="en-US" dirty="0" err="1"/>
              <a:t>eks</a:t>
            </a:r>
            <a:endParaRPr lang="en-US" dirty="0"/>
          </a:p>
          <a:p>
            <a:pPr lvl="2"/>
            <a:r>
              <a:rPr lang="en-US" dirty="0" err="1"/>
              <a:t>tfe</a:t>
            </a:r>
            <a:r>
              <a:rPr lang="en-US" dirty="0"/>
              <a:t>-storage for s3 buckets and databases (DynamoDB)</a:t>
            </a:r>
          </a:p>
          <a:p>
            <a:pPr lvl="2"/>
            <a:r>
              <a:rPr lang="en-US" dirty="0"/>
              <a:t>tfe-route53 for Route53 Setup</a:t>
            </a:r>
          </a:p>
          <a:p>
            <a:pPr lvl="1"/>
            <a:r>
              <a:rPr lang="en-US" dirty="0"/>
              <a:t>Changes require peer approvals</a:t>
            </a:r>
          </a:p>
          <a:p>
            <a:r>
              <a:rPr lang="en-US" dirty="0"/>
              <a:t>Terraform changes</a:t>
            </a:r>
          </a:p>
          <a:p>
            <a:pPr lvl="1"/>
            <a:r>
              <a:rPr lang="en-US" dirty="0"/>
              <a:t>Terraform Enterprise self-hosted</a:t>
            </a:r>
          </a:p>
          <a:p>
            <a:pPr lvl="2"/>
            <a:r>
              <a:rPr lang="en-US" dirty="0"/>
              <a:t>Developers can no longer run `terraform apply` locally</a:t>
            </a:r>
          </a:p>
          <a:p>
            <a:pPr lvl="1"/>
            <a:r>
              <a:rPr lang="en-US" dirty="0"/>
              <a:t>Multiple terraform workspaces and .</a:t>
            </a:r>
            <a:r>
              <a:rPr lang="en-US" dirty="0" err="1"/>
              <a:t>tfvars</a:t>
            </a:r>
            <a:r>
              <a:rPr lang="en-US" dirty="0"/>
              <a:t> files for the unique environment</a:t>
            </a:r>
          </a:p>
          <a:p>
            <a:r>
              <a:rPr lang="en-US" dirty="0"/>
              <a:t>Adopt </a:t>
            </a:r>
            <a:r>
              <a:rPr lang="en-US" dirty="0" err="1"/>
              <a:t>GitOps</a:t>
            </a:r>
            <a:endParaRPr lang="en-US" dirty="0"/>
          </a:p>
          <a:p>
            <a:pPr lvl="1"/>
            <a:r>
              <a:rPr lang="en-US" dirty="0"/>
              <a:t>No manual CI/CD scripts to build deploy services. Services are built upon merge to release branch.</a:t>
            </a:r>
          </a:p>
          <a:p>
            <a:pPr lvl="1"/>
            <a:r>
              <a:rPr lang="en-US" dirty="0"/>
              <a:t>CD stages for dev-&gt;staging-&gt;prod with manual gates and quality checks in between. This supports gradual deployments.</a:t>
            </a:r>
          </a:p>
          <a:p>
            <a:r>
              <a:rPr lang="en-US" dirty="0"/>
              <a:t>Centralize Helm Management</a:t>
            </a:r>
          </a:p>
          <a:p>
            <a:pPr lvl="1"/>
            <a:r>
              <a:rPr lang="en-US" dirty="0"/>
              <a:t>Shared standard helm charts across services</a:t>
            </a:r>
          </a:p>
          <a:p>
            <a:r>
              <a:rPr lang="en-US" dirty="0"/>
              <a:t>Post deployment checks</a:t>
            </a:r>
          </a:p>
          <a:p>
            <a:pPr lvl="1"/>
            <a:r>
              <a:rPr lang="en-US" dirty="0"/>
              <a:t>Datadog for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C616-F0EE-4543-B39B-51C481C5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1E98-DFAA-794E-AF0E-925A78B1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an entire region or microservice is down:</a:t>
            </a:r>
          </a:p>
          <a:p>
            <a:pPr lvl="1"/>
            <a:r>
              <a:rPr lang="en-US" dirty="0" err="1"/>
              <a:t>Healthcheck</a:t>
            </a:r>
            <a:r>
              <a:rPr lang="en-US" dirty="0"/>
              <a:t> would fail, automatically moving traffic to the healthy region. </a:t>
            </a:r>
          </a:p>
          <a:p>
            <a:pPr lvl="1"/>
            <a:r>
              <a:rPr lang="en-US" dirty="0"/>
              <a:t>If Stateful services only have one region configured (this will be the most likely scenario when a stateful service goes down):</a:t>
            </a:r>
          </a:p>
          <a:p>
            <a:pPr lvl="2"/>
            <a:r>
              <a:rPr lang="en-US" dirty="0"/>
              <a:t>We update </a:t>
            </a:r>
            <a:r>
              <a:rPr lang="en-US" dirty="0" err="1"/>
              <a:t>RegionServiceStatus</a:t>
            </a:r>
            <a:r>
              <a:rPr lang="en-US" dirty="0"/>
              <a:t> table to move the traffic to the new region</a:t>
            </a:r>
          </a:p>
          <a:p>
            <a:r>
              <a:rPr lang="en-US" dirty="0"/>
              <a:t>If entire region or microservice is misconfigured:</a:t>
            </a:r>
          </a:p>
          <a:p>
            <a:pPr lvl="1"/>
            <a:r>
              <a:rPr lang="en-US" dirty="0"/>
              <a:t>Update DynamoDB record in </a:t>
            </a:r>
            <a:r>
              <a:rPr lang="en-US" dirty="0" err="1"/>
              <a:t>RegionStatus</a:t>
            </a:r>
            <a:r>
              <a:rPr lang="en-US" dirty="0"/>
              <a:t>/</a:t>
            </a:r>
            <a:r>
              <a:rPr lang="en-US" dirty="0" err="1"/>
              <a:t>RegionServiceStatus</a:t>
            </a:r>
            <a:r>
              <a:rPr lang="en-US" dirty="0"/>
              <a:t> table to take entire region offline</a:t>
            </a:r>
          </a:p>
          <a:p>
            <a:pPr lvl="1"/>
            <a:r>
              <a:rPr lang="en-US" dirty="0"/>
              <a:t>Estimated time to resolve: 5 minutes (limited by TTL of the Route53 Record)</a:t>
            </a:r>
          </a:p>
          <a:p>
            <a:r>
              <a:rPr lang="en-US" dirty="0"/>
              <a:t>Monitoring: </a:t>
            </a:r>
          </a:p>
          <a:p>
            <a:pPr lvl="1"/>
            <a:r>
              <a:rPr lang="en-US" dirty="0"/>
              <a:t>A Lambda could automatically trigger adjusting the active region for a passive service, including syncing the data if necessary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C616-F0EE-4543-B39B-51C481C5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and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1E98-DFAA-794E-AF0E-925A78B1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Leverage Datadog for logging, monitoring, and observability, including APM</a:t>
            </a:r>
          </a:p>
          <a:p>
            <a:pPr lvl="1"/>
            <a:r>
              <a:rPr lang="en-US" dirty="0"/>
              <a:t>It can tell us if one region is acting much slower than another region</a:t>
            </a:r>
          </a:p>
          <a:p>
            <a:pPr lvl="1"/>
            <a:r>
              <a:rPr lang="en-US" dirty="0"/>
              <a:t>It can tell us if a new version of a service has higher response times, error rates, or resource usage. In the past I’ve actually seen this save money in the long run</a:t>
            </a:r>
          </a:p>
          <a:p>
            <a:pPr lvl="1"/>
            <a:r>
              <a:rPr lang="en-US" dirty="0"/>
              <a:t>We can correlate logs with stack traces when things go wrong</a:t>
            </a:r>
          </a:p>
          <a:p>
            <a:r>
              <a:rPr lang="en-US" dirty="0"/>
              <a:t>SLO/SLI/SLA</a:t>
            </a:r>
          </a:p>
          <a:p>
            <a:pPr lvl="1"/>
            <a:r>
              <a:rPr lang="en-US" dirty="0"/>
              <a:t>Datadog will help us define and monitor these metrics – potential options are latency, error rates, availability, etc. For example: 99.99% availability, 200ms latency for 95% of requests</a:t>
            </a:r>
          </a:p>
          <a:p>
            <a:pPr lvl="1"/>
            <a:r>
              <a:rPr lang="en-US" dirty="0"/>
              <a:t>Different regions could have different SLO’s (in developing countries, requests could take longer?)</a:t>
            </a:r>
          </a:p>
        </p:txBody>
      </p:sp>
    </p:spTree>
    <p:extLst>
      <p:ext uri="{BB962C8B-B14F-4D97-AF65-F5344CB8AC3E}">
        <p14:creationId xmlns:p14="http://schemas.microsoft.com/office/powerpoint/2010/main" val="146784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C616-F0EE-4543-B39B-51C481C5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1E98-DFAA-794E-AF0E-925A78B1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COST</a:t>
            </a:r>
          </a:p>
          <a:p>
            <a:pPr lvl="1"/>
            <a:r>
              <a:rPr lang="en-US" dirty="0"/>
              <a:t>Spinning up a new active/active region doubles the cost of EKS</a:t>
            </a:r>
          </a:p>
          <a:p>
            <a:pPr lvl="1"/>
            <a:r>
              <a:rPr lang="en-US" dirty="0"/>
              <a:t>Datadog monitoring and alerting is great, but comes with cost</a:t>
            </a:r>
          </a:p>
          <a:p>
            <a:pPr lvl="1"/>
            <a:r>
              <a:rPr lang="en-US" dirty="0"/>
              <a:t>Explanation to management: “Increase in cost is justified by the significant improvement in reliability, DR capabilities, and global user experience which directly impacts business continuity” </a:t>
            </a:r>
          </a:p>
          <a:p>
            <a:r>
              <a:rPr lang="en-US" b="1" dirty="0"/>
              <a:t>COMPLEXITY</a:t>
            </a:r>
          </a:p>
          <a:p>
            <a:pPr lvl="1"/>
            <a:r>
              <a:rPr lang="en-US" dirty="0"/>
              <a:t>Managing the new infrastructure is much more complicated than managing one cluster</a:t>
            </a:r>
          </a:p>
          <a:p>
            <a:pPr lvl="1"/>
            <a:r>
              <a:rPr lang="en-US" dirty="0"/>
              <a:t>Adding a new microservice to maintain</a:t>
            </a:r>
          </a:p>
          <a:p>
            <a:r>
              <a:rPr lang="en-US" b="1" dirty="0"/>
              <a:t>SPEED</a:t>
            </a:r>
          </a:p>
          <a:p>
            <a:pPr lvl="1"/>
            <a:r>
              <a:rPr lang="en-US" dirty="0"/>
              <a:t>These changes could initially slow down developer velocity, as a tradeoff for reliability and consistency</a:t>
            </a:r>
          </a:p>
          <a:p>
            <a:pPr lvl="1"/>
            <a:r>
              <a:rPr lang="en-US" dirty="0"/>
              <a:t>Developers won’t be able to `terraform apply` or `helm install` or `helm upgrade` anymore. This will be handled in CI/CD Pipelines.</a:t>
            </a:r>
          </a:p>
          <a:p>
            <a:pPr lvl="1"/>
            <a:r>
              <a:rPr lang="en-US" b="1" dirty="0"/>
              <a:t>Eventually, with robust documentation, clear guidelines, automation for common deployment patterns, new developers will be able to dive right in.</a:t>
            </a:r>
          </a:p>
        </p:txBody>
      </p:sp>
    </p:spTree>
    <p:extLst>
      <p:ext uri="{BB962C8B-B14F-4D97-AF65-F5344CB8AC3E}">
        <p14:creationId xmlns:p14="http://schemas.microsoft.com/office/powerpoint/2010/main" val="384588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C616-F0EE-4543-B39B-51C481C5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and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1E98-DFAA-794E-AF0E-925A78B1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Phase 1</a:t>
            </a:r>
          </a:p>
          <a:p>
            <a:pPr lvl="1"/>
            <a:r>
              <a:rPr lang="en-US" dirty="0"/>
              <a:t>Terraform changes for Infrastructure – TFE, separate repositories, workspaces</a:t>
            </a:r>
          </a:p>
          <a:p>
            <a:pPr lvl="1"/>
            <a:r>
              <a:rPr lang="en-US" dirty="0"/>
              <a:t>CI/CD change for Services, including a centralized helm management</a:t>
            </a:r>
          </a:p>
          <a:p>
            <a:pPr lvl="1"/>
            <a:r>
              <a:rPr lang="en-US" dirty="0"/>
              <a:t>In parallel, </a:t>
            </a:r>
            <a:r>
              <a:rPr lang="en-US" dirty="0" err="1"/>
              <a:t>devs</a:t>
            </a:r>
            <a:r>
              <a:rPr lang="en-US" dirty="0"/>
              <a:t> will build region-status microservice</a:t>
            </a:r>
          </a:p>
          <a:p>
            <a:r>
              <a:rPr lang="en-US" dirty="0"/>
              <a:t>Phase 2</a:t>
            </a:r>
          </a:p>
          <a:p>
            <a:pPr lvl="1"/>
            <a:r>
              <a:rPr lang="en-US" dirty="0"/>
              <a:t>Deploy Route53 and point it to ALB-&gt;K8s</a:t>
            </a:r>
          </a:p>
          <a:p>
            <a:pPr lvl="1"/>
            <a:r>
              <a:rPr lang="en-US" dirty="0"/>
              <a:t>Deploy DynamoDB</a:t>
            </a:r>
          </a:p>
          <a:p>
            <a:pPr lvl="1"/>
            <a:r>
              <a:rPr lang="en-US" dirty="0"/>
              <a:t>Deploy second cluster, deploy microservices to it</a:t>
            </a:r>
          </a:p>
          <a:p>
            <a:r>
              <a:rPr lang="en-US" dirty="0"/>
              <a:t>Phase 3</a:t>
            </a:r>
          </a:p>
          <a:p>
            <a:pPr lvl="1"/>
            <a:r>
              <a:rPr lang="en-US" dirty="0"/>
              <a:t>Update Route53 to point to both regions with region-status as the </a:t>
            </a:r>
            <a:r>
              <a:rPr lang="en-US" dirty="0" err="1"/>
              <a:t>healthcheck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0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C616-F0EE-4543-B39B-51C481C5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1E98-DFAA-794E-AF0E-925A78B1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me:</a:t>
            </a:r>
          </a:p>
          <a:p>
            <a:pPr lvl="1"/>
            <a:r>
              <a:rPr lang="en-US" dirty="0"/>
              <a:t>How will stateful services stay in sync? It wasn’t mentioned. I’m not sure what stateful services will be.</a:t>
            </a:r>
          </a:p>
          <a:p>
            <a:pPr lvl="1"/>
            <a:r>
              <a:rPr lang="en-US" dirty="0"/>
              <a:t>Will stateful</a:t>
            </a:r>
            <a:r>
              <a:rPr lang="en-US" dirty="0">
                <a:sym typeface="Wingdings" pitchFamily="2" charset="2"/>
              </a:rPr>
              <a:t>&lt;--&gt;stateless services need to communicate</a:t>
            </a:r>
            <a:r>
              <a:rPr lang="en-US">
                <a:sym typeface="Wingdings" pitchFamily="2" charset="2"/>
              </a:rPr>
              <a:t>?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3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4F45-FA81-9640-9224-F7F6FB6B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CC7D-7DA9-2F48-A22D-883D5ABD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infrastructure is located in a single region, eu-west-1</a:t>
            </a:r>
          </a:p>
          <a:p>
            <a:r>
              <a:rPr lang="en-US" dirty="0"/>
              <a:t>Active and dormant service pairs, but failover is manual and error-prone</a:t>
            </a:r>
          </a:p>
          <a:p>
            <a:r>
              <a:rPr lang="en-US" dirty="0"/>
              <a:t>All infrastructure is managed via a single terraform repository</a:t>
            </a:r>
          </a:p>
          <a:p>
            <a:pPr lvl="1"/>
            <a:r>
              <a:rPr lang="en-US" dirty="0"/>
              <a:t>Terraform apply is executed manually by engineers, often times without any peer review</a:t>
            </a:r>
          </a:p>
          <a:p>
            <a:pPr lvl="1"/>
            <a:r>
              <a:rPr lang="en-US" dirty="0"/>
              <a:t>Increases risk of errors and configuration drift</a:t>
            </a:r>
          </a:p>
          <a:p>
            <a:r>
              <a:rPr lang="en-US" dirty="0"/>
              <a:t>There is minimal deployment automation</a:t>
            </a:r>
          </a:p>
        </p:txBody>
      </p:sp>
    </p:spTree>
    <p:extLst>
      <p:ext uri="{BB962C8B-B14F-4D97-AF65-F5344CB8AC3E}">
        <p14:creationId xmlns:p14="http://schemas.microsoft.com/office/powerpoint/2010/main" val="345013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4F45-FA81-9640-9224-F7F6FB6B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CC7D-7DA9-2F48-A22D-883D5ABD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services are globally available</a:t>
            </a:r>
          </a:p>
          <a:p>
            <a:r>
              <a:rPr lang="en-US" dirty="0"/>
              <a:t>Support disaster recovery and failover</a:t>
            </a:r>
          </a:p>
          <a:p>
            <a:r>
              <a:rPr lang="en-US" dirty="0"/>
              <a:t>Enable scalable and consistent infrastructure across multiple regions</a:t>
            </a:r>
          </a:p>
          <a:p>
            <a:r>
              <a:rPr lang="en-US" dirty="0"/>
              <a:t>Improve automation, observability, and most importantly - reliability</a:t>
            </a:r>
          </a:p>
        </p:txBody>
      </p:sp>
    </p:spTree>
    <p:extLst>
      <p:ext uri="{BB962C8B-B14F-4D97-AF65-F5344CB8AC3E}">
        <p14:creationId xmlns:p14="http://schemas.microsoft.com/office/powerpoint/2010/main" val="94789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4F45-FA81-9640-9224-F7F6FB6B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 (text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CC7D-7DA9-2F48-A22D-883D5ABD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Multiple AWS regions: eu-west-1 and adding us-east-1 for now</a:t>
            </a:r>
          </a:p>
          <a:p>
            <a:r>
              <a:rPr lang="en-US" dirty="0"/>
              <a:t>Route 53 latency-based routing between regional ALBs</a:t>
            </a:r>
          </a:p>
          <a:p>
            <a:r>
              <a:rPr lang="en-US" dirty="0"/>
              <a:t>Stateless services – active/active</a:t>
            </a:r>
          </a:p>
          <a:p>
            <a:pPr lvl="1"/>
            <a:r>
              <a:rPr lang="en-US" dirty="0"/>
              <a:t>EKS clusters in both regions running stateless services</a:t>
            </a:r>
          </a:p>
          <a:p>
            <a:pPr lvl="1"/>
            <a:r>
              <a:rPr lang="en-US" dirty="0"/>
              <a:t>Microservice with DynamoDB (global table) backend to coordinate if region is active</a:t>
            </a:r>
          </a:p>
          <a:p>
            <a:r>
              <a:rPr lang="en-US" dirty="0"/>
              <a:t>Stateful services – active/passive</a:t>
            </a:r>
          </a:p>
          <a:p>
            <a:pPr lvl="1"/>
            <a:r>
              <a:rPr lang="en-US" dirty="0"/>
              <a:t>Microservice with DynamoDB (global table) backend to coordinate which region should be active for the stateful service</a:t>
            </a:r>
          </a:p>
          <a:p>
            <a:r>
              <a:rPr lang="en-US" dirty="0"/>
              <a:t>Terraform workspaces to manage multi-region consistency</a:t>
            </a:r>
          </a:p>
          <a:p>
            <a:r>
              <a:rPr lang="en-US" dirty="0"/>
              <a:t>Monitoring via Datadog</a:t>
            </a:r>
          </a:p>
          <a:p>
            <a:r>
              <a:rPr lang="en-US" dirty="0"/>
              <a:t>Anti-affinity enabled for all service to enforce pod distribution across availability zones</a:t>
            </a:r>
          </a:p>
        </p:txBody>
      </p:sp>
    </p:spTree>
    <p:extLst>
      <p:ext uri="{BB962C8B-B14F-4D97-AF65-F5344CB8AC3E}">
        <p14:creationId xmlns:p14="http://schemas.microsoft.com/office/powerpoint/2010/main" val="88939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C616-F0EE-4543-B39B-51C481C5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region-status microservice (stateless)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1E98-DFAA-794E-AF0E-925A78B1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Stateless services</a:t>
            </a:r>
          </a:p>
          <a:p>
            <a:pPr lvl="1"/>
            <a:r>
              <a:rPr lang="en-US" dirty="0"/>
              <a:t>Simple on/off switch for each stateless service in a region-agnostic format. Ideal for services in active/active mode but can also help with coordinating deployments. This can be used to shut down an entire region for both stateless and stateful services.</a:t>
            </a:r>
          </a:p>
          <a:p>
            <a:pPr lvl="1"/>
            <a:r>
              <a:rPr lang="en-US" dirty="0"/>
              <a:t>Table Name: </a:t>
            </a:r>
          </a:p>
          <a:p>
            <a:pPr lvl="2"/>
            <a:r>
              <a:rPr lang="en-US" dirty="0" err="1"/>
              <a:t>RegionStatus</a:t>
            </a:r>
            <a:endParaRPr lang="en-US" dirty="0"/>
          </a:p>
          <a:p>
            <a:pPr lvl="1"/>
            <a:r>
              <a:rPr lang="en-US" dirty="0"/>
              <a:t>Attributes:</a:t>
            </a:r>
          </a:p>
          <a:p>
            <a:pPr lvl="2"/>
            <a:r>
              <a:rPr lang="en-US" dirty="0"/>
              <a:t>region</a:t>
            </a:r>
          </a:p>
          <a:p>
            <a:pPr lvl="2"/>
            <a:r>
              <a:rPr lang="en-US" dirty="0" err="1"/>
              <a:t>is_active</a:t>
            </a:r>
            <a:endParaRPr lang="en-US" dirty="0"/>
          </a:p>
          <a:p>
            <a:pPr lvl="2"/>
            <a:r>
              <a:rPr lang="en-US" dirty="0" err="1"/>
              <a:t>last_updated</a:t>
            </a:r>
            <a:endParaRPr lang="en-US" dirty="0"/>
          </a:p>
          <a:p>
            <a:r>
              <a:rPr lang="en-US" dirty="0" err="1"/>
              <a:t>Healthcheck</a:t>
            </a:r>
            <a:r>
              <a:rPr lang="en-US" dirty="0"/>
              <a:t> Endpoint</a:t>
            </a:r>
          </a:p>
          <a:p>
            <a:pPr lvl="1"/>
            <a:r>
              <a:rPr lang="en-US" dirty="0"/>
              <a:t>GET /status/:region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DA12A-A1C3-7648-BAA4-267BC8A83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654" y="4001294"/>
            <a:ext cx="3390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C616-F0EE-4543-B39B-51C481C5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region-status microservice (stateful)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1E98-DFAA-794E-AF0E-925A78B1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Stateful services:</a:t>
            </a:r>
          </a:p>
          <a:p>
            <a:pPr lvl="1"/>
            <a:r>
              <a:rPr lang="en-US" dirty="0"/>
              <a:t>Tracks per-region status for individual services that are active/passive</a:t>
            </a:r>
          </a:p>
          <a:p>
            <a:pPr lvl="1"/>
            <a:r>
              <a:rPr lang="en-US" dirty="0"/>
              <a:t>Table Name:</a:t>
            </a:r>
          </a:p>
          <a:p>
            <a:pPr lvl="2"/>
            <a:r>
              <a:rPr lang="en-US" dirty="0" err="1"/>
              <a:t>RegionServiceStatus</a:t>
            </a:r>
            <a:endParaRPr lang="en-US" dirty="0"/>
          </a:p>
          <a:p>
            <a:pPr lvl="1"/>
            <a:r>
              <a:rPr lang="en-US" dirty="0"/>
              <a:t>Attributes:	</a:t>
            </a:r>
          </a:p>
          <a:p>
            <a:pPr lvl="2"/>
            <a:r>
              <a:rPr lang="en-US" dirty="0" err="1"/>
              <a:t>service_name</a:t>
            </a:r>
            <a:endParaRPr lang="en-US" dirty="0"/>
          </a:p>
          <a:p>
            <a:pPr lvl="2"/>
            <a:r>
              <a:rPr lang="en-US" dirty="0"/>
              <a:t>region</a:t>
            </a:r>
          </a:p>
          <a:p>
            <a:pPr lvl="2"/>
            <a:r>
              <a:rPr lang="en-US" dirty="0" err="1"/>
              <a:t>is_active</a:t>
            </a:r>
            <a:endParaRPr lang="en-US" dirty="0"/>
          </a:p>
          <a:p>
            <a:pPr lvl="2"/>
            <a:r>
              <a:rPr lang="en-US" dirty="0" err="1"/>
              <a:t>last_updated</a:t>
            </a:r>
            <a:endParaRPr lang="en-US" dirty="0"/>
          </a:p>
          <a:p>
            <a:r>
              <a:rPr lang="en-US" dirty="0" err="1"/>
              <a:t>Healthcheck</a:t>
            </a:r>
            <a:r>
              <a:rPr lang="en-US" dirty="0"/>
              <a:t> Endpoint:</a:t>
            </a:r>
          </a:p>
          <a:p>
            <a:pPr lvl="1"/>
            <a:r>
              <a:rPr lang="en-US" dirty="0"/>
              <a:t>GET /status/:service/:region</a:t>
            </a:r>
          </a:p>
          <a:p>
            <a:r>
              <a:rPr lang="en-US" dirty="0" err="1"/>
              <a:t>Healthcheck</a:t>
            </a:r>
            <a:r>
              <a:rPr lang="en-US" dirty="0"/>
              <a:t> would also check the microservices </a:t>
            </a:r>
            <a:r>
              <a:rPr lang="en-US" dirty="0" err="1"/>
              <a:t>healthcheck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http://servicename:8080/actuator/health</a:t>
            </a:r>
            <a:r>
              <a:rPr lang="en-US" dirty="0"/>
              <a:t>)</a:t>
            </a:r>
          </a:p>
          <a:p>
            <a:r>
              <a:rPr lang="en-US" dirty="0"/>
              <a:t>Bonus: A service can be active in multiple regions if desired and not in others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7EFC0-82FF-4E48-97FA-143F963DF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547" y="2879553"/>
            <a:ext cx="4826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0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507E64-55FC-2144-8852-1C52959751F8}"/>
              </a:ext>
            </a:extLst>
          </p:cNvPr>
          <p:cNvSpPr txBox="1"/>
          <p:nvPr/>
        </p:nvSpPr>
        <p:spPr>
          <a:xfrm>
            <a:off x="424069" y="874644"/>
            <a:ext cx="2213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Multi Region</a:t>
            </a:r>
          </a:p>
          <a:p>
            <a:r>
              <a:rPr lang="en-US" sz="3000" dirty="0"/>
              <a:t>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56684E-92A2-DA4B-A97E-4E67D8BBD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22143"/>
            <a:ext cx="5760554" cy="6835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97DD7-995D-4547-B33B-AE24524F84DA}"/>
              </a:ext>
            </a:extLst>
          </p:cNvPr>
          <p:cNvSpPr txBox="1"/>
          <p:nvPr/>
        </p:nvSpPr>
        <p:spPr>
          <a:xfrm>
            <a:off x="4704522" y="3578086"/>
            <a:ext cx="1485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(inside of </a:t>
            </a:r>
            <a:r>
              <a:rPr lang="en-US" sz="1000" dirty="0" err="1"/>
              <a:t>eks</a:t>
            </a:r>
            <a:r>
              <a:rPr lang="en-US" sz="10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D1F9E-F477-0F45-8FB0-E06C79790763}"/>
              </a:ext>
            </a:extLst>
          </p:cNvPr>
          <p:cNvSpPr txBox="1"/>
          <p:nvPr/>
        </p:nvSpPr>
        <p:spPr>
          <a:xfrm>
            <a:off x="6741989" y="3440071"/>
            <a:ext cx="1485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(inside of </a:t>
            </a:r>
            <a:r>
              <a:rPr lang="en-US" sz="1000" dirty="0" err="1"/>
              <a:t>eks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925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C616-F0EE-4543-B39B-51C481C5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Services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1E98-DFAA-794E-AF0E-925A78B1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Deployed to all regions, in active/active mode</a:t>
            </a:r>
          </a:p>
          <a:p>
            <a:r>
              <a:rPr lang="en-US" dirty="0"/>
              <a:t>Route53 Latency based routing will route traffic to the closest healthy region</a:t>
            </a:r>
          </a:p>
          <a:p>
            <a:r>
              <a:rPr lang="en-US" dirty="0"/>
              <a:t>Kubernetes HPA, cluster-</a:t>
            </a:r>
            <a:r>
              <a:rPr lang="en-US" dirty="0" err="1"/>
              <a:t>autoscaler</a:t>
            </a:r>
            <a:r>
              <a:rPr lang="en-US" dirty="0"/>
              <a:t> for load spikes</a:t>
            </a:r>
          </a:p>
        </p:txBody>
      </p:sp>
    </p:spTree>
    <p:extLst>
      <p:ext uri="{BB962C8B-B14F-4D97-AF65-F5344CB8AC3E}">
        <p14:creationId xmlns:p14="http://schemas.microsoft.com/office/powerpoint/2010/main" val="252023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C616-F0EE-4543-B39B-51C481C5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Services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1E98-DFAA-794E-AF0E-925A78B1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Optionally deployed to all regions</a:t>
            </a:r>
          </a:p>
          <a:p>
            <a:pPr lvl="1"/>
            <a:r>
              <a:rPr lang="en-US" dirty="0"/>
              <a:t>We always have the option to deploy service and keep service scaled down to 0 pods – this should give us faster reaction time in case of disaster</a:t>
            </a:r>
          </a:p>
          <a:p>
            <a:r>
              <a:rPr lang="en-US" dirty="0"/>
              <a:t>Route53 Latency based routing will route traffic to the closest healthy region</a:t>
            </a:r>
          </a:p>
          <a:p>
            <a:r>
              <a:rPr lang="en-US" dirty="0"/>
              <a:t>Kubernetes HPA, cluster-</a:t>
            </a:r>
            <a:r>
              <a:rPr lang="en-US" dirty="0" err="1"/>
              <a:t>autoscaler</a:t>
            </a:r>
            <a:r>
              <a:rPr lang="en-US" dirty="0"/>
              <a:t> for regional load spikes</a:t>
            </a:r>
          </a:p>
          <a:p>
            <a:r>
              <a:rPr lang="en-US" dirty="0"/>
              <a:t>More research is needed: how do we stay in sync when a failover will need to happen? How important are these services? Do they need to stay in sync 24/7, or can there be a few minutes of downtime.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2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1129</Words>
  <Application>Microsoft Macintosh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Multi-Region Expansion Strategy – “Blockchain Solutions Inc.”</vt:lpstr>
      <vt:lpstr>Problem Summary</vt:lpstr>
      <vt:lpstr>Objectives of Expansion</vt:lpstr>
      <vt:lpstr>High Level Architecture (text version)</vt:lpstr>
      <vt:lpstr>region-status microservice (stateless)</vt:lpstr>
      <vt:lpstr>region-status microservice (stateful)</vt:lpstr>
      <vt:lpstr>PowerPoint Presentation</vt:lpstr>
      <vt:lpstr>Stateless Services Architecture </vt:lpstr>
      <vt:lpstr>Stateful Services Architecture </vt:lpstr>
      <vt:lpstr>Deployment Process</vt:lpstr>
      <vt:lpstr>Disaster Recovery</vt:lpstr>
      <vt:lpstr>Observability and Monitoring</vt:lpstr>
      <vt:lpstr>Tradeoffs</vt:lpstr>
      <vt:lpstr>Timeline and Roadmap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Multi-Region Expansion Strategy – Blockchain Solutions Inc.</dc:title>
  <dc:creator>Scott Buckel</dc:creator>
  <cp:lastModifiedBy>Scott Buckel</cp:lastModifiedBy>
  <cp:revision>45</cp:revision>
  <dcterms:created xsi:type="dcterms:W3CDTF">2025-05-20T13:43:01Z</dcterms:created>
  <dcterms:modified xsi:type="dcterms:W3CDTF">2025-05-20T16:45:11Z</dcterms:modified>
</cp:coreProperties>
</file>