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5" r:id="rId3"/>
    <p:sldId id="267" r:id="rId4"/>
    <p:sldId id="276" r:id="rId5"/>
    <p:sldId id="277" r:id="rId6"/>
    <p:sldId id="278" r:id="rId7"/>
    <p:sldId id="280"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p:cViewPr varScale="1">
        <p:scale>
          <a:sx n="80" d="100"/>
          <a:sy n="80" d="100"/>
        </p:scale>
        <p:origin x="114" y="17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3/2/2025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3/2/2025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3/2/2025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3/2/2025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3/2/2025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3/2/2025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Security Controls in Shared Source Code Repositories</a:t>
            </a:r>
            <a:endParaRPr dirty="0"/>
          </a:p>
        </p:txBody>
      </p:sp>
      <p:sp>
        <p:nvSpPr>
          <p:cNvPr id="3" name="Subtitle 2"/>
          <p:cNvSpPr>
            <a:spLocks noGrp="1"/>
          </p:cNvSpPr>
          <p:nvPr>
            <p:ph type="subTitle" idx="1"/>
          </p:nvPr>
        </p:nvSpPr>
        <p:spPr/>
        <p:txBody>
          <a:bodyPr/>
          <a:lstStyle/>
          <a:p>
            <a:r>
              <a:rPr lang="en-US" dirty="0"/>
              <a:t>Scott Cacal – 3.2.2025 – CSD 380 – Module 11.2</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endParaRPr dirty="0"/>
          </a:p>
        </p:txBody>
      </p:sp>
      <p:sp>
        <p:nvSpPr>
          <p:cNvPr id="14" name="Content Placeholder 13"/>
          <p:cNvSpPr>
            <a:spLocks noGrp="1"/>
          </p:cNvSpPr>
          <p:nvPr>
            <p:ph idx="1"/>
          </p:nvPr>
        </p:nvSpPr>
        <p:spPr/>
        <p:txBody>
          <a:bodyPr/>
          <a:lstStyle/>
          <a:p>
            <a:r>
              <a:rPr lang="en-US" dirty="0"/>
              <a:t>Introduction</a:t>
            </a:r>
            <a:endParaRPr dirty="0"/>
          </a:p>
          <a:p>
            <a:r>
              <a:rPr lang="en-US" dirty="0"/>
              <a:t>Potential Risk</a:t>
            </a:r>
          </a:p>
          <a:p>
            <a:r>
              <a:rPr lang="en-US" dirty="0"/>
              <a:t>Best Practices</a:t>
            </a:r>
            <a:endParaRPr dirty="0"/>
          </a:p>
          <a:p>
            <a:r>
              <a:rPr lang="en-US" dirty="0"/>
              <a:t>Tools</a:t>
            </a:r>
          </a:p>
          <a:p>
            <a:r>
              <a:rPr lang="en-US" dirty="0"/>
              <a:t>Final Takeaways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dirty="0"/>
          </a:p>
        </p:txBody>
      </p:sp>
      <p:sp>
        <p:nvSpPr>
          <p:cNvPr id="3" name="Content Placeholder 2"/>
          <p:cNvSpPr>
            <a:spLocks noGrp="1"/>
          </p:cNvSpPr>
          <p:nvPr>
            <p:ph sz="half" idx="1"/>
          </p:nvPr>
        </p:nvSpPr>
        <p:spPr>
          <a:xfrm>
            <a:off x="1524000" y="1825625"/>
            <a:ext cx="9296400" cy="4270375"/>
          </a:xfrm>
        </p:spPr>
        <p:txBody>
          <a:bodyPr/>
          <a:lstStyle/>
          <a:p>
            <a:pPr marL="0" indent="0">
              <a:buNone/>
            </a:pPr>
            <a:r>
              <a:rPr lang="en-US" dirty="0"/>
              <a:t>In software development there are many actions developers can take related to source code that can be incredibly beneficial but also, detrimental.</a:t>
            </a:r>
          </a:p>
          <a:p>
            <a:pPr marL="0" indent="0">
              <a:buNone/>
            </a:pPr>
            <a:r>
              <a:rPr lang="en-US" dirty="0"/>
              <a:t>Your work can define who you are as a developer in the industry or for any organization practicing just culture, define your team.</a:t>
            </a:r>
          </a:p>
          <a:p>
            <a:pPr marL="0" indent="0">
              <a:buNone/>
            </a:pPr>
            <a:r>
              <a:rPr lang="en-US" dirty="0"/>
              <a:t>This is why one of your main priorities as a developer should be the welfare and security of your company’s source code furthermore the repository of which that source code resides undoubtably has many contributors making securing source code an important practice.</a:t>
            </a:r>
          </a:p>
        </p:txBody>
      </p:sp>
    </p:spTree>
    <p:extLst>
      <p:ext uri="{BB962C8B-B14F-4D97-AF65-F5344CB8AC3E}">
        <p14:creationId xmlns:p14="http://schemas.microsoft.com/office/powerpoint/2010/main" val="414526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5631-7B17-A6E5-348A-6E21C6817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89C34A-6809-9BF6-507D-9E22874964A9}"/>
              </a:ext>
            </a:extLst>
          </p:cNvPr>
          <p:cNvSpPr>
            <a:spLocks noGrp="1"/>
          </p:cNvSpPr>
          <p:nvPr>
            <p:ph type="title"/>
          </p:nvPr>
        </p:nvSpPr>
        <p:spPr/>
        <p:txBody>
          <a:bodyPr/>
          <a:lstStyle/>
          <a:p>
            <a:r>
              <a:rPr lang="en-US" dirty="0"/>
              <a:t>Potential Risk</a:t>
            </a:r>
            <a:endParaRPr dirty="0"/>
          </a:p>
        </p:txBody>
      </p:sp>
      <p:sp>
        <p:nvSpPr>
          <p:cNvPr id="3" name="Content Placeholder 2">
            <a:extLst>
              <a:ext uri="{FF2B5EF4-FFF2-40B4-BE49-F238E27FC236}">
                <a16:creationId xmlns:a16="http://schemas.microsoft.com/office/drawing/2014/main" id="{DB44547D-CB4C-45F3-4A67-A0DE1E4CD62F}"/>
              </a:ext>
            </a:extLst>
          </p:cNvPr>
          <p:cNvSpPr>
            <a:spLocks noGrp="1"/>
          </p:cNvSpPr>
          <p:nvPr>
            <p:ph sz="half" idx="1"/>
          </p:nvPr>
        </p:nvSpPr>
        <p:spPr>
          <a:xfrm>
            <a:off x="1143000" y="1825625"/>
            <a:ext cx="5638800" cy="4270375"/>
          </a:xfrm>
        </p:spPr>
        <p:txBody>
          <a:bodyPr>
            <a:normAutofit lnSpcReduction="10000"/>
          </a:bodyPr>
          <a:lstStyle/>
          <a:p>
            <a:pPr marL="0" indent="0">
              <a:buNone/>
            </a:pPr>
            <a:r>
              <a:rPr lang="en-US" dirty="0"/>
              <a:t>Consider this, your organizations repository is what defines the company.  </a:t>
            </a:r>
          </a:p>
          <a:p>
            <a:pPr marL="0" indent="0">
              <a:buNone/>
            </a:pPr>
            <a:r>
              <a:rPr lang="en-US" dirty="0"/>
              <a:t>If malicious actors can download complete non-public repositories, unlawful publication of those repositories can have a consequences to your market and therefore your job</a:t>
            </a:r>
          </a:p>
          <a:p>
            <a:pPr marL="0" indent="0">
              <a:buNone/>
            </a:pPr>
            <a:r>
              <a:rPr lang="en-US" dirty="0"/>
              <a:t>Also, maintenance of secure software supply chain is part undoubtably part of any develop team, and anything out of line can simply cost you’re your job.</a:t>
            </a:r>
          </a:p>
          <a:p>
            <a:pPr marL="0" indent="0">
              <a:buNone/>
            </a:pPr>
            <a:endParaRPr lang="en-US" dirty="0"/>
          </a:p>
          <a:p>
            <a:pPr marL="0" indent="0">
              <a:buNone/>
            </a:pPr>
            <a:r>
              <a:rPr lang="en-US" i="1" dirty="0"/>
              <a:t>See Legit Security for GitHub Security: Hackers in the Headlines.</a:t>
            </a:r>
            <a:endParaRPr i="1" dirty="0"/>
          </a:p>
        </p:txBody>
      </p:sp>
      <p:pic>
        <p:nvPicPr>
          <p:cNvPr id="10" name="Picture 9" descr="Person staring at numbers">
            <a:extLst>
              <a:ext uri="{FF2B5EF4-FFF2-40B4-BE49-F238E27FC236}">
                <a16:creationId xmlns:a16="http://schemas.microsoft.com/office/drawing/2014/main" id="{12EAA2F7-08B9-0C33-C3C9-B864DC455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825625"/>
            <a:ext cx="4369283" cy="3276600"/>
          </a:xfrm>
          <a:prstGeom prst="rect">
            <a:avLst/>
          </a:prstGeom>
        </p:spPr>
      </p:pic>
    </p:spTree>
    <p:extLst>
      <p:ext uri="{BB962C8B-B14F-4D97-AF65-F5344CB8AC3E}">
        <p14:creationId xmlns:p14="http://schemas.microsoft.com/office/powerpoint/2010/main" val="2894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FD2E7-857A-888C-51B5-D4A9584DB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5DABE-D8C8-7D47-2F4B-7B8A19E96738}"/>
              </a:ext>
            </a:extLst>
          </p:cNvPr>
          <p:cNvSpPr>
            <a:spLocks noGrp="1"/>
          </p:cNvSpPr>
          <p:nvPr>
            <p:ph type="title"/>
          </p:nvPr>
        </p:nvSpPr>
        <p:spPr/>
        <p:txBody>
          <a:bodyPr/>
          <a:lstStyle/>
          <a:p>
            <a:r>
              <a:rPr lang="en-US" dirty="0"/>
              <a:t>Best Practices</a:t>
            </a:r>
            <a:endParaRPr dirty="0"/>
          </a:p>
        </p:txBody>
      </p:sp>
      <p:sp>
        <p:nvSpPr>
          <p:cNvPr id="3" name="Content Placeholder 2">
            <a:extLst>
              <a:ext uri="{FF2B5EF4-FFF2-40B4-BE49-F238E27FC236}">
                <a16:creationId xmlns:a16="http://schemas.microsoft.com/office/drawing/2014/main" id="{19317487-F588-98C4-C4B4-0A7C4BFF816B}"/>
              </a:ext>
            </a:extLst>
          </p:cNvPr>
          <p:cNvSpPr>
            <a:spLocks noGrp="1"/>
          </p:cNvSpPr>
          <p:nvPr>
            <p:ph sz="half" idx="1"/>
          </p:nvPr>
        </p:nvSpPr>
        <p:spPr>
          <a:xfrm>
            <a:off x="6477000" y="1825625"/>
            <a:ext cx="5105400" cy="4270375"/>
          </a:xfrm>
        </p:spPr>
        <p:txBody>
          <a:bodyPr/>
          <a:lstStyle/>
          <a:p>
            <a:r>
              <a:rPr lang="en-US" dirty="0"/>
              <a:t>Require authentication to repository access while maintaining user permissions</a:t>
            </a:r>
          </a:p>
          <a:p>
            <a:r>
              <a:rPr lang="en-US" dirty="0"/>
              <a:t>Integrate and require code signing for </a:t>
            </a:r>
          </a:p>
          <a:p>
            <a:r>
              <a:rPr lang="en-US" dirty="0"/>
              <a:t>Avoid using the repo for organization sensitive information</a:t>
            </a:r>
          </a:p>
          <a:p>
            <a:r>
              <a:rPr lang="en-US" dirty="0"/>
              <a:t>Keep developers up to date on security best practices</a:t>
            </a:r>
          </a:p>
          <a:p>
            <a:r>
              <a:rPr lang="en-US" dirty="0"/>
              <a:t>Integrating scanning tools to monitory vulnerabilities</a:t>
            </a:r>
          </a:p>
          <a:p>
            <a:r>
              <a:rPr lang="en-US" dirty="0"/>
              <a:t>Review code regularly</a:t>
            </a:r>
          </a:p>
        </p:txBody>
      </p:sp>
      <p:pic>
        <p:nvPicPr>
          <p:cNvPr id="8" name="Picture 7" descr="Padlock on computer motherboard">
            <a:extLst>
              <a:ext uri="{FF2B5EF4-FFF2-40B4-BE49-F238E27FC236}">
                <a16:creationId xmlns:a16="http://schemas.microsoft.com/office/drawing/2014/main" id="{FC344921-0FF6-28BD-1356-33BD75523B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858" y="2209800"/>
            <a:ext cx="4800600" cy="3204307"/>
          </a:xfrm>
          <a:prstGeom prst="rect">
            <a:avLst/>
          </a:prstGeom>
        </p:spPr>
      </p:pic>
    </p:spTree>
    <p:extLst>
      <p:ext uri="{BB962C8B-B14F-4D97-AF65-F5344CB8AC3E}">
        <p14:creationId xmlns:p14="http://schemas.microsoft.com/office/powerpoint/2010/main" val="88822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6B05-1067-B6B1-A9A5-5CACB73EE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12D38E-8F51-116F-44A0-425708D5B76F}"/>
              </a:ext>
            </a:extLst>
          </p:cNvPr>
          <p:cNvSpPr>
            <a:spLocks noGrp="1"/>
          </p:cNvSpPr>
          <p:nvPr>
            <p:ph type="title"/>
          </p:nvPr>
        </p:nvSpPr>
        <p:spPr/>
        <p:txBody>
          <a:bodyPr/>
          <a:lstStyle/>
          <a:p>
            <a:r>
              <a:rPr lang="en-US" dirty="0"/>
              <a:t>Tools</a:t>
            </a:r>
            <a:endParaRPr dirty="0"/>
          </a:p>
        </p:txBody>
      </p:sp>
      <p:sp>
        <p:nvSpPr>
          <p:cNvPr id="3" name="Content Placeholder 2">
            <a:extLst>
              <a:ext uri="{FF2B5EF4-FFF2-40B4-BE49-F238E27FC236}">
                <a16:creationId xmlns:a16="http://schemas.microsoft.com/office/drawing/2014/main" id="{0D135ADF-4BDB-418F-D635-C82774F852B5}"/>
              </a:ext>
            </a:extLst>
          </p:cNvPr>
          <p:cNvSpPr>
            <a:spLocks noGrp="1"/>
          </p:cNvSpPr>
          <p:nvPr>
            <p:ph sz="half" idx="1"/>
          </p:nvPr>
        </p:nvSpPr>
        <p:spPr>
          <a:xfrm>
            <a:off x="1524000" y="1825625"/>
            <a:ext cx="4343400" cy="1143001"/>
          </a:xfrm>
        </p:spPr>
        <p:txBody>
          <a:bodyPr/>
          <a:lstStyle/>
          <a:p>
            <a:pPr marL="0" indent="0">
              <a:buNone/>
            </a:pPr>
            <a:r>
              <a:rPr lang="en-US" dirty="0"/>
              <a:t>For data storage of an organizations sensitive information consider Doppler</a:t>
            </a:r>
          </a:p>
        </p:txBody>
      </p:sp>
      <p:sp>
        <p:nvSpPr>
          <p:cNvPr id="7" name="Content Placeholder 2">
            <a:extLst>
              <a:ext uri="{FF2B5EF4-FFF2-40B4-BE49-F238E27FC236}">
                <a16:creationId xmlns:a16="http://schemas.microsoft.com/office/drawing/2014/main" id="{A87D101E-07CC-F63B-CB79-FAD4304AA7CD}"/>
              </a:ext>
            </a:extLst>
          </p:cNvPr>
          <p:cNvSpPr txBox="1">
            <a:spLocks/>
          </p:cNvSpPr>
          <p:nvPr/>
        </p:nvSpPr>
        <p:spPr>
          <a:xfrm>
            <a:off x="5867400" y="3194051"/>
            <a:ext cx="4343400" cy="1143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err="1"/>
              <a:t>Snyk</a:t>
            </a:r>
            <a:r>
              <a:rPr lang="en-US" dirty="0"/>
              <a:t> offers a source code vulnerability scanner for security and code integrity</a:t>
            </a:r>
          </a:p>
        </p:txBody>
      </p:sp>
      <p:sp>
        <p:nvSpPr>
          <p:cNvPr id="8" name="Content Placeholder 2">
            <a:extLst>
              <a:ext uri="{FF2B5EF4-FFF2-40B4-BE49-F238E27FC236}">
                <a16:creationId xmlns:a16="http://schemas.microsoft.com/office/drawing/2014/main" id="{6159791D-FD5D-9D33-4313-6E1622F04831}"/>
              </a:ext>
            </a:extLst>
          </p:cNvPr>
          <p:cNvSpPr txBox="1">
            <a:spLocks/>
          </p:cNvSpPr>
          <p:nvPr/>
        </p:nvSpPr>
        <p:spPr>
          <a:xfrm>
            <a:off x="1524000" y="4724400"/>
            <a:ext cx="4343400" cy="1143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t>SailPoint offers a solution for implementing a least privilege model for role management</a:t>
            </a:r>
          </a:p>
        </p:txBody>
      </p:sp>
      <p:pic>
        <p:nvPicPr>
          <p:cNvPr id="10" name="Picture 9" descr="A white text on a black background&#10;&#10;AI-generated content may be incorrect.">
            <a:extLst>
              <a:ext uri="{FF2B5EF4-FFF2-40B4-BE49-F238E27FC236}">
                <a16:creationId xmlns:a16="http://schemas.microsoft.com/office/drawing/2014/main" id="{DD89D59A-1C03-ACD9-12EA-37FDC87A5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367" y="1825624"/>
            <a:ext cx="3041897" cy="841375"/>
          </a:xfrm>
          <a:prstGeom prst="rect">
            <a:avLst/>
          </a:prstGeom>
        </p:spPr>
      </p:pic>
      <p:pic>
        <p:nvPicPr>
          <p:cNvPr id="12" name="Picture 11" descr="A logo with a person in the middle&#10;&#10;AI-generated content may be incorrect.">
            <a:extLst>
              <a:ext uri="{FF2B5EF4-FFF2-40B4-BE49-F238E27FC236}">
                <a16:creationId xmlns:a16="http://schemas.microsoft.com/office/drawing/2014/main" id="{E2534B5A-F082-91F3-CED0-E81B53E4E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032725"/>
            <a:ext cx="2813545" cy="1143001"/>
          </a:xfrm>
          <a:prstGeom prst="rect">
            <a:avLst/>
          </a:prstGeom>
        </p:spPr>
      </p:pic>
      <p:pic>
        <p:nvPicPr>
          <p:cNvPr id="14" name="Picture 13" descr="A blue text on a white background&#10;&#10;AI-generated content may be incorrect.">
            <a:extLst>
              <a:ext uri="{FF2B5EF4-FFF2-40B4-BE49-F238E27FC236}">
                <a16:creationId xmlns:a16="http://schemas.microsoft.com/office/drawing/2014/main" id="{816332BA-DCFE-65B5-FBCA-0D321AD0A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4579" y="4716378"/>
            <a:ext cx="2941396" cy="998621"/>
          </a:xfrm>
          <a:prstGeom prst="rect">
            <a:avLst/>
          </a:prstGeom>
        </p:spPr>
      </p:pic>
    </p:spTree>
    <p:extLst>
      <p:ext uri="{BB962C8B-B14F-4D97-AF65-F5344CB8AC3E}">
        <p14:creationId xmlns:p14="http://schemas.microsoft.com/office/powerpoint/2010/main" val="283288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EC625-FF9C-0439-D6F0-E737540CB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79738-8C72-9CB6-04A2-92ED0ECFB42C}"/>
              </a:ext>
            </a:extLst>
          </p:cNvPr>
          <p:cNvSpPr>
            <a:spLocks noGrp="1"/>
          </p:cNvSpPr>
          <p:nvPr>
            <p:ph type="title"/>
          </p:nvPr>
        </p:nvSpPr>
        <p:spPr>
          <a:xfrm>
            <a:off x="6781800" y="366421"/>
            <a:ext cx="9144000" cy="1143000"/>
          </a:xfrm>
        </p:spPr>
        <p:txBody>
          <a:bodyPr/>
          <a:lstStyle/>
          <a:p>
            <a:r>
              <a:rPr lang="en-US" dirty="0"/>
              <a:t>Final Takeaways</a:t>
            </a:r>
            <a:endParaRPr dirty="0"/>
          </a:p>
        </p:txBody>
      </p:sp>
      <p:sp>
        <p:nvSpPr>
          <p:cNvPr id="3" name="Content Placeholder 2">
            <a:extLst>
              <a:ext uri="{FF2B5EF4-FFF2-40B4-BE49-F238E27FC236}">
                <a16:creationId xmlns:a16="http://schemas.microsoft.com/office/drawing/2014/main" id="{E3DF3C29-B2EF-E529-E9DA-E28B4ED3C235}"/>
              </a:ext>
            </a:extLst>
          </p:cNvPr>
          <p:cNvSpPr>
            <a:spLocks noGrp="1"/>
          </p:cNvSpPr>
          <p:nvPr>
            <p:ph sz="half" idx="1"/>
          </p:nvPr>
        </p:nvSpPr>
        <p:spPr>
          <a:xfrm>
            <a:off x="6096000" y="2362201"/>
            <a:ext cx="5715000" cy="2914582"/>
          </a:xfrm>
        </p:spPr>
        <p:txBody>
          <a:bodyPr>
            <a:normAutofit/>
          </a:bodyPr>
          <a:lstStyle/>
          <a:p>
            <a:pPr marL="0" indent="0">
              <a:buNone/>
            </a:pPr>
            <a:r>
              <a:rPr lang="en-US" dirty="0"/>
              <a:t>As I have continuously pushed the concept that security controls in shared source code repositories need to be prioritized by you as a developer it does not have to be challenging.  In fact, there are many resources available to assist with maintaining a repositories overall security and two main points to consider, practicing frequent reviews and integrate security software tools.</a:t>
            </a:r>
          </a:p>
        </p:txBody>
      </p:sp>
      <p:pic>
        <p:nvPicPr>
          <p:cNvPr id="5" name="Picture 4" descr="Colleagues celebrating">
            <a:extLst>
              <a:ext uri="{FF2B5EF4-FFF2-40B4-BE49-F238E27FC236}">
                <a16:creationId xmlns:a16="http://schemas.microsoft.com/office/drawing/2014/main" id="{B563D659-8576-0DB9-B9C9-F4FDB34B23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116891"/>
            <a:ext cx="4664433" cy="3113032"/>
          </a:xfrm>
          <a:prstGeom prst="rect">
            <a:avLst/>
          </a:prstGeom>
        </p:spPr>
      </p:pic>
    </p:spTree>
    <p:extLst>
      <p:ext uri="{BB962C8B-B14F-4D97-AF65-F5344CB8AC3E}">
        <p14:creationId xmlns:p14="http://schemas.microsoft.com/office/powerpoint/2010/main" val="13855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E585A-C6A4-0CB0-C17F-0159ECDE5B9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D0B2B4B4-C134-185B-FD80-62F894BAE2AD}"/>
              </a:ext>
            </a:extLst>
          </p:cNvPr>
          <p:cNvSpPr>
            <a:spLocks noGrp="1"/>
          </p:cNvSpPr>
          <p:nvPr>
            <p:ph type="title"/>
          </p:nvPr>
        </p:nvSpPr>
        <p:spPr/>
        <p:txBody>
          <a:bodyPr/>
          <a:lstStyle/>
          <a:p>
            <a:r>
              <a:rPr lang="en-US" dirty="0"/>
              <a:t>References</a:t>
            </a:r>
            <a:endParaRPr dirty="0"/>
          </a:p>
        </p:txBody>
      </p:sp>
      <p:sp>
        <p:nvSpPr>
          <p:cNvPr id="14" name="Content Placeholder 13">
            <a:extLst>
              <a:ext uri="{FF2B5EF4-FFF2-40B4-BE49-F238E27FC236}">
                <a16:creationId xmlns:a16="http://schemas.microsoft.com/office/drawing/2014/main" id="{C10436DA-4F9F-F471-5010-825A412FC52A}"/>
              </a:ext>
            </a:extLst>
          </p:cNvPr>
          <p:cNvSpPr>
            <a:spLocks noGrp="1"/>
          </p:cNvSpPr>
          <p:nvPr>
            <p:ph idx="1"/>
          </p:nvPr>
        </p:nvSpPr>
        <p:spPr/>
        <p:txBody>
          <a:bodyPr>
            <a:normAutofit/>
          </a:bodyPr>
          <a:lstStyle/>
          <a:p>
            <a:r>
              <a:rPr lang="en-US" dirty="0"/>
              <a:t>Doppler . https://www.doppler.com/ . Image Accessed 1 Mar. 2025</a:t>
            </a:r>
          </a:p>
          <a:p>
            <a:r>
              <a:rPr lang="en-US" dirty="0"/>
              <a:t>“Everything You Need To Know About GitHub Security” . https://www.legitsecurity.com/github-security-best-practices#:~:text=If%20organizations%20are%20not%20careful,the%20consequences%20of%20these%20vulnerabilities.  Accessed 1 Mar. 2025 . Legit Security</a:t>
            </a:r>
            <a:endParaRPr dirty="0"/>
          </a:p>
          <a:p>
            <a:r>
              <a:rPr lang="en-US" dirty="0"/>
              <a:t>SailPoint . https://www.sailpoint.com/ . Image Accessed 1 Mar. 2025</a:t>
            </a:r>
          </a:p>
          <a:p>
            <a:r>
              <a:rPr lang="en-US" dirty="0" err="1"/>
              <a:t>Snyk</a:t>
            </a:r>
            <a:r>
              <a:rPr lang="en-US" dirty="0"/>
              <a:t> . https://snyk.io/ . Image Accessed 1 Mar. 2025</a:t>
            </a:r>
          </a:p>
          <a:p>
            <a:r>
              <a:rPr lang="en-US" dirty="0"/>
              <a:t>Tal, </a:t>
            </a:r>
            <a:r>
              <a:rPr lang="en-US" dirty="0" err="1"/>
              <a:t>Liran</a:t>
            </a:r>
            <a:r>
              <a:rPr lang="en-US" dirty="0"/>
              <a:t> . “Securing Source Code in Repositories is Essential: How To Get Started” . 1 Nov. 2023 . https://snyk.io/articles/securing-source-code-repositories/ . Accessed 1 Mar. 2025 . </a:t>
            </a:r>
            <a:r>
              <a:rPr lang="en-US" dirty="0" err="1"/>
              <a:t>Snyk</a:t>
            </a:r>
            <a:endParaRPr lang="en-US" dirty="0"/>
          </a:p>
        </p:txBody>
      </p:sp>
    </p:spTree>
    <p:extLst>
      <p:ext uri="{BB962C8B-B14F-4D97-AF65-F5344CB8AC3E}">
        <p14:creationId xmlns:p14="http://schemas.microsoft.com/office/powerpoint/2010/main" val="38264931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94</TotalTime>
  <Words>487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Candara</vt:lpstr>
      <vt:lpstr>Consolas</vt:lpstr>
      <vt:lpstr>Tech Computer 16x9</vt:lpstr>
      <vt:lpstr>Security Controls in Shared Source Code Repositories</vt:lpstr>
      <vt:lpstr>Agenda</vt:lpstr>
      <vt:lpstr>Introduction</vt:lpstr>
      <vt:lpstr>Potential Risk</vt:lpstr>
      <vt:lpstr>Best Practices</vt:lpstr>
      <vt:lpstr>Tools</vt:lpstr>
      <vt:lpstr>Final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Cacal</dc:creator>
  <cp:lastModifiedBy>Scott Cacal</cp:lastModifiedBy>
  <cp:revision>2</cp:revision>
  <dcterms:created xsi:type="dcterms:W3CDTF">2025-03-02T09:27:12Z</dcterms:created>
  <dcterms:modified xsi:type="dcterms:W3CDTF">2025-03-02T11:01:16Z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