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65" r:id="rId3"/>
    <p:sldId id="270" r:id="rId4"/>
    <p:sldId id="267" r:id="rId5"/>
    <p:sldId id="266" r:id="rId6"/>
    <p:sldId id="269" r:id="rId7"/>
    <p:sldId id="271" r:id="rId8"/>
    <p:sldId id="275" r:id="rId9"/>
    <p:sldId id="27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p:scale>
          <a:sx n="66" d="100"/>
          <a:sy n="66" d="100"/>
        </p:scale>
        <p:origin x="1330" y="413"/>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1/12/2025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1/12/2025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1/12/2025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1/12/2025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1/12/2025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1/12/2025</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1/12/2025</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1/12/2025</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1/12/2025</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1/12/2025</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1/12/2025</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1/12/2025</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Technology Value Stream</a:t>
            </a:r>
            <a:endParaRPr dirty="0"/>
          </a:p>
        </p:txBody>
      </p:sp>
      <p:sp>
        <p:nvSpPr>
          <p:cNvPr id="3" name="Subtitle 2"/>
          <p:cNvSpPr>
            <a:spLocks noGrp="1"/>
          </p:cNvSpPr>
          <p:nvPr>
            <p:ph type="subTitle" idx="1"/>
          </p:nvPr>
        </p:nvSpPr>
        <p:spPr/>
        <p:txBody>
          <a:bodyPr/>
          <a:lstStyle/>
          <a:p>
            <a:r>
              <a:rPr lang="en-US" dirty="0"/>
              <a:t>Scott Cacal . 1/12/2025 . CSD 380 . Module 1.2</a:t>
            </a:r>
            <a:endParaRPr dirty="0"/>
          </a:p>
        </p:txBody>
      </p:sp>
    </p:spTree>
    <p:extLst>
      <p:ext uri="{BB962C8B-B14F-4D97-AF65-F5344CB8AC3E}">
        <p14:creationId xmlns:p14="http://schemas.microsoft.com/office/powerpoint/2010/main" val="24245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Table of Contents</a:t>
            </a:r>
            <a:endParaRPr dirty="0"/>
          </a:p>
        </p:txBody>
      </p:sp>
      <p:sp>
        <p:nvSpPr>
          <p:cNvPr id="14" name="Content Placeholder 13"/>
          <p:cNvSpPr>
            <a:spLocks noGrp="1"/>
          </p:cNvSpPr>
          <p:nvPr>
            <p:ph idx="1"/>
          </p:nvPr>
        </p:nvSpPr>
        <p:spPr/>
        <p:txBody>
          <a:bodyPr/>
          <a:lstStyle/>
          <a:p>
            <a:r>
              <a:rPr lang="en-US" dirty="0"/>
              <a:t>Introduction</a:t>
            </a:r>
          </a:p>
          <a:p>
            <a:r>
              <a:rPr lang="en-US" dirty="0"/>
              <a:t>Technology Value Stream</a:t>
            </a:r>
          </a:p>
          <a:p>
            <a:r>
              <a:rPr lang="en-US" dirty="0"/>
              <a:t>Lead Times</a:t>
            </a:r>
          </a:p>
          <a:p>
            <a:r>
              <a:rPr lang="en-US" dirty="0"/>
              <a:t>Setup for Success</a:t>
            </a:r>
          </a:p>
          <a:p>
            <a:r>
              <a:rPr lang="en-US" dirty="0"/>
              <a:t>Example</a:t>
            </a:r>
          </a:p>
          <a:p>
            <a:r>
              <a:rPr lang="en-US" dirty="0"/>
              <a:t>Conclusion</a:t>
            </a:r>
          </a:p>
          <a:p>
            <a:r>
              <a:rPr lang="en-US" dirty="0"/>
              <a:t>References</a:t>
            </a:r>
            <a:endParaRPr dirty="0"/>
          </a:p>
          <a:p>
            <a:endParaRPr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057400"/>
            <a:ext cx="9144000" cy="1143000"/>
          </a:xfrm>
        </p:spPr>
        <p:txBody>
          <a:bodyPr>
            <a:normAutofit fontScale="90000"/>
          </a:bodyPr>
          <a:lstStyle/>
          <a:p>
            <a:r>
              <a:rPr lang="en-US" dirty="0"/>
              <a:t>Introduction</a:t>
            </a:r>
            <a:br>
              <a:rPr lang="en-US" dirty="0"/>
            </a:br>
            <a:br>
              <a:rPr lang="en-US" dirty="0"/>
            </a:br>
            <a:r>
              <a:rPr lang="en-US" dirty="0"/>
              <a:t>What does “The Technology Value Stream” relate to?</a:t>
            </a:r>
            <a:endParaRPr dirty="0"/>
          </a:p>
        </p:txBody>
      </p:sp>
      <p:sp>
        <p:nvSpPr>
          <p:cNvPr id="3" name="Text Placeholder 2"/>
          <p:cNvSpPr>
            <a:spLocks noGrp="1"/>
          </p:cNvSpPr>
          <p:nvPr>
            <p:ph type="body" idx="1"/>
          </p:nvPr>
        </p:nvSpPr>
        <p:spPr>
          <a:xfrm>
            <a:off x="1251155" y="3733800"/>
            <a:ext cx="9144000" cy="1506537"/>
          </a:xfrm>
        </p:spPr>
        <p:txBody>
          <a:bodyPr/>
          <a:lstStyle/>
          <a:p>
            <a:r>
              <a:rPr lang="en-US" dirty="0"/>
              <a:t>We can relate it to DevOps (Development Operations), a methodology comprised of trusted development and management principles originally from the world of manufacturing and has been applied to IT.</a:t>
            </a:r>
            <a:endParaRPr dirty="0"/>
          </a:p>
        </p:txBody>
      </p:sp>
    </p:spTree>
    <p:extLst>
      <p:ext uri="{BB962C8B-B14F-4D97-AF65-F5344CB8AC3E}">
        <p14:creationId xmlns:p14="http://schemas.microsoft.com/office/powerpoint/2010/main" val="3444435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Technology Value Stream</a:t>
            </a:r>
            <a:endParaRPr dirty="0"/>
          </a:p>
        </p:txBody>
      </p:sp>
      <p:sp>
        <p:nvSpPr>
          <p:cNvPr id="3" name="Content Placeholder 2"/>
          <p:cNvSpPr>
            <a:spLocks noGrp="1"/>
          </p:cNvSpPr>
          <p:nvPr>
            <p:ph sz="half" idx="1"/>
          </p:nvPr>
        </p:nvSpPr>
        <p:spPr>
          <a:xfrm>
            <a:off x="1524000" y="1825625"/>
            <a:ext cx="4800600" cy="3965575"/>
          </a:xfrm>
        </p:spPr>
        <p:txBody>
          <a:bodyPr>
            <a:normAutofit/>
          </a:bodyPr>
          <a:lstStyle/>
          <a:p>
            <a:pPr marL="0" indent="0">
              <a:buNone/>
            </a:pPr>
            <a:r>
              <a:rPr lang="en-US" dirty="0"/>
              <a:t>It was mentioned previously that DevOps inspired by the successes of manufacturing such as the Lean Movement.  Courtesy of the Toyota production system.  A respect for manufacturing lead time to finished consumer goods of the best quality, providing both customer and employee satisfaction.  The best way to then achieve shorter (better) lead times was  by ensuring what produced was smaller and “manageable”.</a:t>
            </a:r>
            <a:endParaRPr dirty="0"/>
          </a:p>
        </p:txBody>
      </p:sp>
      <p:pic>
        <p:nvPicPr>
          <p:cNvPr id="8" name="Picture 7" descr="Close-up of a stopwatch">
            <a:extLst>
              <a:ext uri="{FF2B5EF4-FFF2-40B4-BE49-F238E27FC236}">
                <a16:creationId xmlns:a16="http://schemas.microsoft.com/office/drawing/2014/main" id="{62AF9FAF-82B3-020A-CA8C-441A4403B2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05600" y="1905000"/>
            <a:ext cx="4038600" cy="2691742"/>
          </a:xfrm>
          <a:prstGeom prst="rect">
            <a:avLst/>
          </a:prstGeom>
        </p:spPr>
      </p:pic>
    </p:spTree>
    <p:extLst>
      <p:ext uri="{BB962C8B-B14F-4D97-AF65-F5344CB8AC3E}">
        <p14:creationId xmlns:p14="http://schemas.microsoft.com/office/powerpoint/2010/main" val="4145261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07438"/>
            <a:ext cx="9144000" cy="1143000"/>
          </a:xfrm>
        </p:spPr>
        <p:txBody>
          <a:bodyPr/>
          <a:lstStyle/>
          <a:p>
            <a:r>
              <a:rPr lang="en-US" dirty="0"/>
              <a:t>Lead Times</a:t>
            </a:r>
            <a:endParaRPr dirty="0"/>
          </a:p>
        </p:txBody>
      </p:sp>
      <p:sp>
        <p:nvSpPr>
          <p:cNvPr id="3" name="Content Placeholder 2">
            <a:extLst>
              <a:ext uri="{FF2B5EF4-FFF2-40B4-BE49-F238E27FC236}">
                <a16:creationId xmlns:a16="http://schemas.microsoft.com/office/drawing/2014/main" id="{639CB41D-08AE-FED4-A483-A3E75528A9CE}"/>
              </a:ext>
            </a:extLst>
          </p:cNvPr>
          <p:cNvSpPr txBox="1">
            <a:spLocks/>
          </p:cNvSpPr>
          <p:nvPr/>
        </p:nvSpPr>
        <p:spPr>
          <a:xfrm>
            <a:off x="6468625" y="1524000"/>
            <a:ext cx="4495800" cy="32781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dirty="0"/>
              <a:t>We have thrown around the term “Lead Time” a bit, it’s important we understand it as it is what the customer (i.e. </a:t>
            </a:r>
            <a:r>
              <a:rPr lang="en-US" dirty="0" err="1"/>
              <a:t>anyobody</a:t>
            </a:r>
            <a:r>
              <a:rPr lang="en-US" dirty="0"/>
              <a:t> with business expectation deliverables) experiences with respect to time therefore it garners the most attention when a need for improvement arises.</a:t>
            </a:r>
          </a:p>
        </p:txBody>
      </p:sp>
      <p:pic>
        <p:nvPicPr>
          <p:cNvPr id="8" name="Picture 7">
            <a:extLst>
              <a:ext uri="{FF2B5EF4-FFF2-40B4-BE49-F238E27FC236}">
                <a16:creationId xmlns:a16="http://schemas.microsoft.com/office/drawing/2014/main" id="{DE8E7C51-45CF-0054-884F-7951E96065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340" y="1447800"/>
            <a:ext cx="5111262" cy="2876748"/>
          </a:xfrm>
          <a:prstGeom prst="rect">
            <a:avLst/>
          </a:prstGeom>
        </p:spPr>
      </p:pic>
      <p:sp>
        <p:nvSpPr>
          <p:cNvPr id="9" name="Content Placeholder 2">
            <a:extLst>
              <a:ext uri="{FF2B5EF4-FFF2-40B4-BE49-F238E27FC236}">
                <a16:creationId xmlns:a16="http://schemas.microsoft.com/office/drawing/2014/main" id="{32D52BEF-B392-BB6A-96B4-46A268B50B3B}"/>
              </a:ext>
            </a:extLst>
          </p:cNvPr>
          <p:cNvSpPr txBox="1">
            <a:spLocks/>
          </p:cNvSpPr>
          <p:nvPr/>
        </p:nvSpPr>
        <p:spPr>
          <a:xfrm>
            <a:off x="1392953" y="5091317"/>
            <a:ext cx="9406093" cy="1766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dirty="0"/>
              <a:t>Above is an image very similar to that from, The DevOps Handbook, that demonstrates that the lead time is measured by the start of when work is requested to when it is completed and in between is a cycle time (process time) which is generally what us a individual contributors may experience.</a:t>
            </a:r>
          </a:p>
        </p:txBody>
      </p:sp>
      <p:sp>
        <p:nvSpPr>
          <p:cNvPr id="10" name="TextBox 9">
            <a:extLst>
              <a:ext uri="{FF2B5EF4-FFF2-40B4-BE49-F238E27FC236}">
                <a16:creationId xmlns:a16="http://schemas.microsoft.com/office/drawing/2014/main" id="{A4FE5BAB-59A6-BA81-E576-2A33FF94D634}"/>
              </a:ext>
            </a:extLst>
          </p:cNvPr>
          <p:cNvSpPr txBox="1"/>
          <p:nvPr/>
        </p:nvSpPr>
        <p:spPr>
          <a:xfrm>
            <a:off x="1213340" y="4324548"/>
            <a:ext cx="8358554" cy="646331"/>
          </a:xfrm>
          <a:prstGeom prst="rect">
            <a:avLst/>
          </a:prstGeom>
          <a:noFill/>
        </p:spPr>
        <p:txBody>
          <a:bodyPr wrap="square">
            <a:spAutoFit/>
          </a:bodyPr>
          <a:lstStyle/>
          <a:p>
            <a:pPr marL="0" indent="0">
              <a:buFont typeface="Arial" pitchFamily="34" charset="0"/>
              <a:buNone/>
            </a:pPr>
            <a:r>
              <a:rPr lang="en-US" sz="1200" dirty="0"/>
              <a:t>Fig. 1 . Linear explanation of lead time from: </a:t>
            </a:r>
          </a:p>
          <a:p>
            <a:pPr marL="0" indent="0">
              <a:buFont typeface="Arial" pitchFamily="34" charset="0"/>
              <a:buNone/>
            </a:pPr>
            <a:r>
              <a:rPr lang="en-US" sz="1200" dirty="0" err="1"/>
              <a:t>Naydenov</a:t>
            </a:r>
            <a:r>
              <a:rPr lang="en-US" sz="1200" dirty="0"/>
              <a:t> Pavel . “Cycle Time vs. Lead Time: Differences You Need to Know” https://businessmap.io/kanban-resources/kanban-software/kanban-lead-cycle-time . Accessed 11 Jan. 2025 . </a:t>
            </a:r>
            <a:r>
              <a:rPr lang="en-US" sz="1200" dirty="0" err="1"/>
              <a:t>Businessmap</a:t>
            </a:r>
            <a:endParaRPr lang="en-US" sz="1200" dirty="0"/>
          </a:p>
        </p:txBody>
      </p:sp>
    </p:spTree>
    <p:extLst>
      <p:ext uri="{BB962C8B-B14F-4D97-AF65-F5344CB8AC3E}">
        <p14:creationId xmlns:p14="http://schemas.microsoft.com/office/powerpoint/2010/main" val="2116190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up for Success</a:t>
            </a:r>
            <a:endParaRPr dirty="0"/>
          </a:p>
        </p:txBody>
      </p:sp>
      <p:sp>
        <p:nvSpPr>
          <p:cNvPr id="10" name="TextBox 9">
            <a:extLst>
              <a:ext uri="{FF2B5EF4-FFF2-40B4-BE49-F238E27FC236}">
                <a16:creationId xmlns:a16="http://schemas.microsoft.com/office/drawing/2014/main" id="{C1B3895E-F78F-D52C-6EEF-4EC562A05001}"/>
              </a:ext>
            </a:extLst>
          </p:cNvPr>
          <p:cNvSpPr txBox="1"/>
          <p:nvPr/>
        </p:nvSpPr>
        <p:spPr>
          <a:xfrm>
            <a:off x="1524000" y="1752600"/>
            <a:ext cx="9067800" cy="646331"/>
          </a:xfrm>
          <a:prstGeom prst="rect">
            <a:avLst/>
          </a:prstGeom>
          <a:noFill/>
        </p:spPr>
        <p:txBody>
          <a:bodyPr wrap="square">
            <a:spAutoFit/>
          </a:bodyPr>
          <a:lstStyle/>
          <a:p>
            <a:pPr marL="0" indent="0">
              <a:buFont typeface="Arial" pitchFamily="34" charset="0"/>
              <a:buNone/>
            </a:pPr>
            <a:r>
              <a:rPr lang="en-US" dirty="0"/>
              <a:t>There are two areas of discussion from, The DevOps Handbooks, that address the least ideal to most ideal situations that we can derive how we can setup for success</a:t>
            </a:r>
          </a:p>
        </p:txBody>
      </p:sp>
      <p:sp>
        <p:nvSpPr>
          <p:cNvPr id="11" name="TextBox 10">
            <a:extLst>
              <a:ext uri="{FF2B5EF4-FFF2-40B4-BE49-F238E27FC236}">
                <a16:creationId xmlns:a16="http://schemas.microsoft.com/office/drawing/2014/main" id="{4DFDE06C-F8A4-8E03-4DD3-2731684A0F95}"/>
              </a:ext>
            </a:extLst>
          </p:cNvPr>
          <p:cNvSpPr txBox="1"/>
          <p:nvPr/>
        </p:nvSpPr>
        <p:spPr>
          <a:xfrm>
            <a:off x="1447800" y="2743200"/>
            <a:ext cx="9067800" cy="2585323"/>
          </a:xfrm>
          <a:prstGeom prst="rect">
            <a:avLst/>
          </a:prstGeom>
          <a:noFill/>
        </p:spPr>
        <p:txBody>
          <a:bodyPr wrap="square">
            <a:spAutoFit/>
          </a:bodyPr>
          <a:lstStyle/>
          <a:p>
            <a:pPr marL="285750" indent="-285750">
              <a:buFont typeface="Arial" panose="020B0604020202020204" pitchFamily="34" charset="0"/>
              <a:buChar char="•"/>
            </a:pPr>
            <a:r>
              <a:rPr lang="en-US" dirty="0"/>
              <a:t>(Not-Ideal) Deployment Lead Times Requiring Months – We’ve noticed some gaps between customer request, work started, and work completion.  Addressing these gaps such as managing the request and what we’ll discuss in the next point can be a contributors to successful deployments and shorter lead times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(Ideal) Deployment Lead Times of Minutes – Cycle times are short and iterative, this is ideal for individual contributors and is represented in a lot of current processes such as Agile.  This needs to be managed by establishing “smaller” achievable tasks.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15302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8016" y="-255024"/>
            <a:ext cx="9144000" cy="1143000"/>
          </a:xfrm>
        </p:spPr>
        <p:txBody>
          <a:bodyPr/>
          <a:lstStyle/>
          <a:p>
            <a:r>
              <a:rPr lang="en-US" dirty="0"/>
              <a:t>Example</a:t>
            </a:r>
            <a:endParaRPr dirty="0"/>
          </a:p>
        </p:txBody>
      </p:sp>
      <p:sp>
        <p:nvSpPr>
          <p:cNvPr id="4" name="Content Placeholder 3"/>
          <p:cNvSpPr>
            <a:spLocks noGrp="1"/>
          </p:cNvSpPr>
          <p:nvPr>
            <p:ph sz="half" idx="2"/>
          </p:nvPr>
        </p:nvSpPr>
        <p:spPr>
          <a:xfrm>
            <a:off x="8181507" y="1432016"/>
            <a:ext cx="3781893" cy="2818054"/>
          </a:xfrm>
        </p:spPr>
        <p:txBody>
          <a:bodyPr>
            <a:normAutofit/>
          </a:bodyPr>
          <a:lstStyle/>
          <a:p>
            <a:pPr marL="0" indent="0">
              <a:buNone/>
            </a:pPr>
            <a:r>
              <a:rPr lang="en-US" dirty="0"/>
              <a:t>To the right is a nice graphical example of how successful value stream can be established.  We can see how a backlog of programs are distributed and how the work is executed at the team level. Most importantly reevaluation.</a:t>
            </a:r>
            <a:endParaRPr dirty="0"/>
          </a:p>
        </p:txBody>
      </p:sp>
      <p:pic>
        <p:nvPicPr>
          <p:cNvPr id="8" name="Picture 7" descr="A diagram of a software development&#10;&#10;Description automatically generated">
            <a:extLst>
              <a:ext uri="{FF2B5EF4-FFF2-40B4-BE49-F238E27FC236}">
                <a16:creationId xmlns:a16="http://schemas.microsoft.com/office/drawing/2014/main" id="{39C247AE-BE34-BD75-655B-8C94096182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274843"/>
            <a:ext cx="7822184" cy="4308313"/>
          </a:xfrm>
          <a:prstGeom prst="rect">
            <a:avLst/>
          </a:prstGeom>
        </p:spPr>
      </p:pic>
      <p:sp>
        <p:nvSpPr>
          <p:cNvPr id="9" name="TextBox 8">
            <a:extLst>
              <a:ext uri="{FF2B5EF4-FFF2-40B4-BE49-F238E27FC236}">
                <a16:creationId xmlns:a16="http://schemas.microsoft.com/office/drawing/2014/main" id="{6996A19A-4DD9-B60F-451B-7775621796BE}"/>
              </a:ext>
            </a:extLst>
          </p:cNvPr>
          <p:cNvSpPr txBox="1"/>
          <p:nvPr/>
        </p:nvSpPr>
        <p:spPr>
          <a:xfrm>
            <a:off x="254643" y="5695288"/>
            <a:ext cx="8358554" cy="646331"/>
          </a:xfrm>
          <a:prstGeom prst="rect">
            <a:avLst/>
          </a:prstGeom>
          <a:noFill/>
        </p:spPr>
        <p:txBody>
          <a:bodyPr wrap="square">
            <a:spAutoFit/>
          </a:bodyPr>
          <a:lstStyle/>
          <a:p>
            <a:pPr marL="0" indent="0">
              <a:buFont typeface="Arial" pitchFamily="34" charset="0"/>
              <a:buNone/>
            </a:pPr>
            <a:r>
              <a:rPr lang="en-US" sz="1200" dirty="0"/>
              <a:t>Fig. 2 . Lean methodology</a:t>
            </a:r>
          </a:p>
          <a:p>
            <a:pPr marL="0" indent="0">
              <a:buFont typeface="Arial" pitchFamily="34" charset="0"/>
              <a:buNone/>
            </a:pPr>
            <a:r>
              <a:rPr lang="en-US" sz="1200" dirty="0"/>
              <a:t>Prakash, </a:t>
            </a:r>
            <a:r>
              <a:rPr lang="en-US" sz="1200" dirty="0" err="1"/>
              <a:t>Satyan</a:t>
            </a:r>
            <a:r>
              <a:rPr lang="en-US" sz="1200" dirty="0"/>
              <a:t> . “DevOps Institute” https://www.devopsinstitute.com/value-stream-management-explained-in-plain-english/  . Accessed 11 Jan. 2025 . DevOps Institute</a:t>
            </a:r>
          </a:p>
        </p:txBody>
      </p:sp>
    </p:spTree>
    <p:extLst>
      <p:ext uri="{BB962C8B-B14F-4D97-AF65-F5344CB8AC3E}">
        <p14:creationId xmlns:p14="http://schemas.microsoft.com/office/powerpoint/2010/main" val="1475842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7807" y="457200"/>
            <a:ext cx="3127248" cy="1828800"/>
          </a:xfrm>
        </p:spPr>
        <p:txBody>
          <a:bodyPr/>
          <a:lstStyle/>
          <a:p>
            <a:r>
              <a:rPr lang="en-US" dirty="0"/>
              <a:t>Conclusion</a:t>
            </a:r>
            <a:endParaRPr dirty="0"/>
          </a:p>
        </p:txBody>
      </p:sp>
      <p:sp>
        <p:nvSpPr>
          <p:cNvPr id="4" name="Text Placeholder 3"/>
          <p:cNvSpPr>
            <a:spLocks noGrp="1"/>
          </p:cNvSpPr>
          <p:nvPr>
            <p:ph type="body" sz="half" idx="2"/>
          </p:nvPr>
        </p:nvSpPr>
        <p:spPr>
          <a:xfrm>
            <a:off x="7979530" y="2514600"/>
            <a:ext cx="3127248" cy="1828800"/>
          </a:xfrm>
        </p:spPr>
        <p:txBody>
          <a:bodyPr/>
          <a:lstStyle/>
          <a:p>
            <a:r>
              <a:rPr lang="en-US" dirty="0"/>
              <a:t>Organizational success can be obtained but it takes respect from all business units, from those allocating the work to those who are hands on striving to produce a quality product, in order to achieve that.</a:t>
            </a:r>
            <a:endParaRPr dirty="0"/>
          </a:p>
        </p:txBody>
      </p:sp>
      <p:pic>
        <p:nvPicPr>
          <p:cNvPr id="10" name="Picture Placeholder 9" descr="Cars in factory">
            <a:extLst>
              <a:ext uri="{FF2B5EF4-FFF2-40B4-BE49-F238E27FC236}">
                <a16:creationId xmlns:a16="http://schemas.microsoft.com/office/drawing/2014/main" id="{F924BF0C-CFED-66B1-2271-03A2F49F6D6E}"/>
              </a:ext>
            </a:extLst>
          </p:cNvPr>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16048" r="16048"/>
          <a:stretch>
            <a:fillRect/>
          </a:stretch>
        </p:blipFill>
        <p:spPr/>
      </p:pic>
    </p:spTree>
    <p:extLst>
      <p:ext uri="{BB962C8B-B14F-4D97-AF65-F5344CB8AC3E}">
        <p14:creationId xmlns:p14="http://schemas.microsoft.com/office/powerpoint/2010/main" val="1857640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dirty="0"/>
          </a:p>
        </p:txBody>
      </p:sp>
      <p:sp>
        <p:nvSpPr>
          <p:cNvPr id="5" name="TextBox 4">
            <a:extLst>
              <a:ext uri="{FF2B5EF4-FFF2-40B4-BE49-F238E27FC236}">
                <a16:creationId xmlns:a16="http://schemas.microsoft.com/office/drawing/2014/main" id="{EEDE3AA4-8E59-00C4-EAC4-43C2B71F0211}"/>
              </a:ext>
            </a:extLst>
          </p:cNvPr>
          <p:cNvSpPr txBox="1"/>
          <p:nvPr/>
        </p:nvSpPr>
        <p:spPr>
          <a:xfrm>
            <a:off x="914400" y="1828800"/>
            <a:ext cx="9067800" cy="2862322"/>
          </a:xfrm>
          <a:prstGeom prst="rect">
            <a:avLst/>
          </a:prstGeom>
          <a:noFill/>
        </p:spPr>
        <p:txBody>
          <a:bodyPr wrap="square">
            <a:spAutoFit/>
          </a:bodyPr>
          <a:lstStyle/>
          <a:p>
            <a:pPr marL="285750" indent="-285750">
              <a:buFont typeface="Arial" panose="020B0604020202020204" pitchFamily="34" charset="0"/>
              <a:buChar char="•"/>
            </a:pPr>
            <a:r>
              <a:rPr lang="en-US" sz="1800" dirty="0"/>
              <a:t>Kim, Gene; Humble, Jez; </a:t>
            </a:r>
            <a:r>
              <a:rPr lang="en-US" sz="1800" dirty="0" err="1"/>
              <a:t>Debois</a:t>
            </a:r>
            <a:r>
              <a:rPr lang="en-US" dirty="0"/>
              <a:t>, Patrick; Willis, John; </a:t>
            </a:r>
            <a:r>
              <a:rPr lang="en-US" dirty="0" err="1"/>
              <a:t>Forsgren</a:t>
            </a:r>
            <a:r>
              <a:rPr lang="en-US" dirty="0"/>
              <a:t>, Nicole . </a:t>
            </a:r>
            <a:r>
              <a:rPr lang="en-US" i="1" dirty="0"/>
              <a:t>The DevOps Handbook </a:t>
            </a:r>
            <a:r>
              <a:rPr lang="en-US" dirty="0"/>
              <a:t>. </a:t>
            </a:r>
            <a:r>
              <a:rPr lang="en-US" i="1" dirty="0"/>
              <a:t> </a:t>
            </a:r>
            <a:r>
              <a:rPr lang="en-US" dirty="0"/>
              <a:t>IT Revolution Press, LLC .  2021  . e-book</a:t>
            </a:r>
            <a:endParaRPr lang="en-US" sz="18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800" dirty="0" err="1"/>
              <a:t>Naydenov</a:t>
            </a:r>
            <a:r>
              <a:rPr lang="en-US" sz="1800" dirty="0"/>
              <a:t> Pavel . “Cycle Time vs. Lead Time: Differences You Need to Know” https://businessmap.io/kanban-resources/kanban-software/kanban-lead-cycle-time . Accessed 11 Jan. 2025 . </a:t>
            </a:r>
            <a:r>
              <a:rPr lang="en-US" sz="1800" dirty="0" err="1"/>
              <a:t>Businessmap</a:t>
            </a:r>
            <a:endParaRPr lang="en-US"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Prakash, </a:t>
            </a:r>
            <a:r>
              <a:rPr lang="en-US" sz="1800" dirty="0" err="1"/>
              <a:t>Satyan</a:t>
            </a:r>
            <a:r>
              <a:rPr lang="en-US" sz="1800" dirty="0"/>
              <a:t> . “DevOps Institute” https://www.devopsinstitute.com/value-stream-management-explained-in-plain-english/  . Accessed 11 Jan. 2025 . DevOps Institute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5988672"/>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793</TotalTime>
  <Words>654</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Candara</vt:lpstr>
      <vt:lpstr>Consolas</vt:lpstr>
      <vt:lpstr>Tech Computer 16x9</vt:lpstr>
      <vt:lpstr>The Technology Value Stream</vt:lpstr>
      <vt:lpstr>Table of Contents</vt:lpstr>
      <vt:lpstr>Introduction  What does “The Technology Value Stream” relate to?</vt:lpstr>
      <vt:lpstr>The Technology Value Stream</vt:lpstr>
      <vt:lpstr>Lead Times</vt:lpstr>
      <vt:lpstr>Set up for Success</vt:lpstr>
      <vt:lpstr>Example</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Scott Cacal</dc:creator>
  <cp:lastModifiedBy>Scott Cacal</cp:lastModifiedBy>
  <cp:revision>4</cp:revision>
  <dcterms:created xsi:type="dcterms:W3CDTF">2025-01-12T10:03:18Z</dcterms:created>
  <dcterms:modified xsi:type="dcterms:W3CDTF">2025-01-12T23:16:18Z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