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89" r:id="rId7"/>
    <p:sldId id="291" r:id="rId8"/>
    <p:sldId id="292" r:id="rId9"/>
    <p:sldId id="295" r:id="rId10"/>
    <p:sldId id="294"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5646" autoAdjust="0"/>
  </p:normalViewPr>
  <p:slideViewPr>
    <p:cSldViewPr snapToGrid="0">
      <p:cViewPr varScale="1">
        <p:scale>
          <a:sx n="74" d="100"/>
          <a:sy n="74" d="100"/>
        </p:scale>
        <p:origin x="994"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2/16/2025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5" r:id="rId7"/>
    <p:sldLayoutId id="2147483677" r:id="rId8"/>
    <p:sldLayoutId id="2147483676"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Pager Rotation Duties – How It Relates to DevOps</a:t>
            </a:r>
          </a:p>
        </p:txBody>
      </p:sp>
      <p:sp>
        <p:nvSpPr>
          <p:cNvPr id="3" name="Title 1">
            <a:extLst>
              <a:ext uri="{FF2B5EF4-FFF2-40B4-BE49-F238E27FC236}">
                <a16:creationId xmlns:a16="http://schemas.microsoft.com/office/drawing/2014/main" id="{985779E4-DD45-25E6-F87C-6A86B893E08A}"/>
              </a:ext>
            </a:extLst>
          </p:cNvPr>
          <p:cNvSpPr txBox="1">
            <a:spLocks/>
          </p:cNvSpPr>
          <p:nvPr/>
        </p:nvSpPr>
        <p:spPr>
          <a:xfrm>
            <a:off x="2176338" y="2922451"/>
            <a:ext cx="7096933" cy="383013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000" b="0" dirty="0"/>
              <a:t>Scott Cacal</a:t>
            </a:r>
          </a:p>
          <a:p>
            <a:r>
              <a:rPr lang="en-US" sz="4000" b="0" dirty="0"/>
              <a:t>2.16.2025</a:t>
            </a:r>
          </a:p>
          <a:p>
            <a:r>
              <a:rPr lang="en-US" sz="4000" b="0" dirty="0"/>
              <a:t>CSD 380</a:t>
            </a:r>
          </a:p>
          <a:p>
            <a:r>
              <a:rPr lang="en-US" sz="4000" b="0" dirty="0"/>
              <a:t>Module 7.2</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Introduction</a:t>
            </a:r>
          </a:p>
          <a:p>
            <a:r>
              <a:rPr lang="en-US" dirty="0"/>
              <a:t>Benefits</a:t>
            </a:r>
          </a:p>
          <a:p>
            <a:r>
              <a:rPr lang="en-US" dirty="0"/>
              <a:t>Who Offer Support</a:t>
            </a:r>
          </a:p>
          <a:p>
            <a:r>
              <a:rPr lang="en-US" dirty="0"/>
              <a:t>Schedule</a:t>
            </a:r>
          </a:p>
          <a:p>
            <a:r>
              <a:rPr lang="en-US" dirty="0"/>
              <a:t>Final Takeaways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Introduction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marL="59436" indent="0">
              <a:buNone/>
            </a:pPr>
            <a:r>
              <a:rPr lang="en-US" dirty="0"/>
              <a:t>The resource below suggest that on-call doctors are a necessity to support medical emergencies around the clock, similarly although an extreme comparison is that the need for around the clock software support is needed as well.  </a:t>
            </a:r>
          </a:p>
          <a:p>
            <a:pPr marL="59436" indent="0">
              <a:buNone/>
            </a:pPr>
            <a:r>
              <a:rPr lang="en-US" dirty="0"/>
              <a:t>The goal of DevOps is to implements a continuous feed-back loop of support to improve development and operations.</a:t>
            </a:r>
          </a:p>
          <a:p>
            <a:pPr marL="59436" indent="0">
              <a:buNone/>
            </a:pPr>
            <a:r>
              <a:rPr lang="en-US" dirty="0"/>
              <a:t>Pager rotation duties align with this methodology as support is continuous and the metrics uncovered by the on-call engineers can be beneficial to developers and better operations and most importantly, improve user experience.</a:t>
            </a:r>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What are the Benefits?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1080655" y="2024063"/>
            <a:ext cx="9866745" cy="3332162"/>
          </a:xfrm>
        </p:spPr>
        <p:txBody>
          <a:bodyPr>
            <a:normAutofit fontScale="92500"/>
          </a:bodyPr>
          <a:lstStyle/>
          <a:p>
            <a:pPr lvl="1"/>
            <a:r>
              <a:rPr lang="en-US" dirty="0"/>
              <a:t>Increase accountability in handling issues</a:t>
            </a:r>
          </a:p>
          <a:p>
            <a:pPr lvl="2"/>
            <a:r>
              <a:rPr lang="en-US" dirty="0"/>
              <a:t>Issues are handled as they come - immediately</a:t>
            </a:r>
          </a:p>
          <a:p>
            <a:pPr lvl="1"/>
            <a:r>
              <a:rPr lang="en-US" dirty="0"/>
              <a:t>Elimination of the time it may typically take to find support</a:t>
            </a:r>
          </a:p>
          <a:p>
            <a:pPr lvl="1"/>
            <a:r>
              <a:rPr lang="en-US" dirty="0"/>
              <a:t>The timely handling of issues improves other areas</a:t>
            </a:r>
          </a:p>
          <a:p>
            <a:pPr lvl="2"/>
            <a:r>
              <a:rPr lang="en-US" dirty="0"/>
              <a:t>A decrease in downtime</a:t>
            </a:r>
          </a:p>
          <a:p>
            <a:pPr lvl="2"/>
            <a:r>
              <a:rPr lang="en-US" dirty="0"/>
              <a:t>Improved User Experiences</a:t>
            </a:r>
          </a:p>
          <a:p>
            <a:pPr marL="283464" lvl="2" indent="0">
              <a:buNone/>
            </a:pPr>
            <a:endParaRPr lang="en-US" dirty="0"/>
          </a:p>
          <a:p>
            <a:pPr marL="283464" lvl="2" indent="0">
              <a:buNone/>
            </a:pPr>
            <a:r>
              <a:rPr lang="en-US" dirty="0"/>
              <a:t>Data from 2022, it was estimated that downtimes can cost business up to $700 billion (a loss). Hence, the need for continuous operation and therefore support is imperative.</a:t>
            </a:r>
          </a:p>
        </p:txBody>
      </p:sp>
    </p:spTree>
    <p:extLst>
      <p:ext uri="{BB962C8B-B14F-4D97-AF65-F5344CB8AC3E}">
        <p14:creationId xmlns:p14="http://schemas.microsoft.com/office/powerpoint/2010/main" val="265210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Who offers the support?</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lstStyle/>
          <a:p>
            <a:r>
              <a:rPr lang="en-US" dirty="0"/>
              <a:t>In the past operation and maintenance was handed over to engineers – not the developers which caused a delay in offering or providing the appropriate support to issues.  On-call engineers is derived from developers wanting and needing to provide quality support to their products.  In addition, some of these roles may be engineers who design and maintain tools intended to improve the operation of applications.</a:t>
            </a:r>
          </a:p>
        </p:txBody>
      </p:sp>
      <p:pic>
        <p:nvPicPr>
          <p:cNvPr id="25" name="Picture Placeholder 24" descr="A couple of people looking at a computer">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317920" y="1447800"/>
            <a:ext cx="4214010" cy="4214010"/>
          </a:xfrm>
        </p:spPr>
      </p:pic>
    </p:spTree>
    <p:extLst>
      <p:ext uri="{BB962C8B-B14F-4D97-AF65-F5344CB8AC3E}">
        <p14:creationId xmlns:p14="http://schemas.microsoft.com/office/powerpoint/2010/main" val="36264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906110" y="-467591"/>
            <a:ext cx="9692640" cy="1371600"/>
          </a:xfrm>
        </p:spPr>
        <p:txBody>
          <a:bodyPr/>
          <a:lstStyle/>
          <a:p>
            <a:r>
              <a:rPr lang="en-US" dirty="0"/>
              <a:t>On-call Schedule</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527658" y="1017591"/>
            <a:ext cx="10449544" cy="1194955"/>
          </a:xfrm>
        </p:spPr>
        <p:txBody>
          <a:bodyPr/>
          <a:lstStyle/>
          <a:p>
            <a:r>
              <a:rPr lang="en-US" dirty="0"/>
              <a:t>An on-call schedule can be used to help scale a company’s growth.  An initial schedule may require adjustment, understanding of failures and what time zones need to be heavily support needs to be established, and by doing so placing the appropriate specialist followed by their support (if they are busy or off) can be thoughtfully structured. Below is an example of a primary responder's schedule and back of up if an expert is not readily available.</a:t>
            </a:r>
          </a:p>
          <a:p>
            <a:endParaRPr lang="en-US" dirty="0"/>
          </a:p>
        </p:txBody>
      </p:sp>
      <p:pic>
        <p:nvPicPr>
          <p:cNvPr id="6" name="Picture 5" descr="A screenshot of a calendar&#10;&#10;AI-generated content may be incorrect.">
            <a:extLst>
              <a:ext uri="{FF2B5EF4-FFF2-40B4-BE49-F238E27FC236}">
                <a16:creationId xmlns:a16="http://schemas.microsoft.com/office/drawing/2014/main" id="{E42A91D1-1BE0-D8F9-B310-A03F6921F8FC}"/>
              </a:ext>
            </a:extLst>
          </p:cNvPr>
          <p:cNvPicPr>
            <a:picLocks noChangeAspect="1"/>
          </p:cNvPicPr>
          <p:nvPr/>
        </p:nvPicPr>
        <p:blipFill>
          <a:blip r:embed="rId3"/>
          <a:stretch>
            <a:fillRect/>
          </a:stretch>
        </p:blipFill>
        <p:spPr>
          <a:xfrm>
            <a:off x="1081962" y="2644199"/>
            <a:ext cx="9340936" cy="3444298"/>
          </a:xfrm>
          <a:prstGeom prst="rect">
            <a:avLst/>
          </a:prstGeom>
        </p:spPr>
      </p:pic>
      <p:sp>
        <p:nvSpPr>
          <p:cNvPr id="10" name="TextBox 9">
            <a:extLst>
              <a:ext uri="{FF2B5EF4-FFF2-40B4-BE49-F238E27FC236}">
                <a16:creationId xmlns:a16="http://schemas.microsoft.com/office/drawing/2014/main" id="{4A62C1D3-C7A6-E01C-BCA9-F73AD8D98779}"/>
              </a:ext>
            </a:extLst>
          </p:cNvPr>
          <p:cNvSpPr txBox="1"/>
          <p:nvPr/>
        </p:nvSpPr>
        <p:spPr>
          <a:xfrm>
            <a:off x="661554" y="6088497"/>
            <a:ext cx="10868891" cy="584775"/>
          </a:xfrm>
          <a:prstGeom prst="rect">
            <a:avLst/>
          </a:prstGeom>
          <a:noFill/>
        </p:spPr>
        <p:txBody>
          <a:bodyPr wrap="square">
            <a:spAutoFit/>
          </a:bodyPr>
          <a:lstStyle/>
          <a:p>
            <a:r>
              <a:rPr lang="en-US" sz="1600" dirty="0"/>
              <a:t>“Scaling On-Call in a DevOps Organization” https://pages.eml.atlassian.com/rs/594-ATC-127/images/Whitepaper-Scaling-On-Call-Dev-Ops-Organization.pdf . Accessed 16 Feb. 2025 . </a:t>
            </a:r>
            <a:r>
              <a:rPr lang="en-US" sz="1600" dirty="0" err="1"/>
              <a:t>Opsgenie</a:t>
            </a:r>
            <a:endParaRPr lang="en-US" sz="1600" dirty="0"/>
          </a:p>
        </p:txBody>
      </p:sp>
    </p:spTree>
    <p:extLst>
      <p:ext uri="{BB962C8B-B14F-4D97-AF65-F5344CB8AC3E}">
        <p14:creationId xmlns:p14="http://schemas.microsoft.com/office/powerpoint/2010/main" val="90791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dirty="0"/>
              <a:t>Final takeaways</a:t>
            </a:r>
          </a:p>
        </p:txBody>
      </p:sp>
      <p:sp>
        <p:nvSpPr>
          <p:cNvPr id="7" name="Content Placeholder 6">
            <a:extLst>
              <a:ext uri="{FF2B5EF4-FFF2-40B4-BE49-F238E27FC236}">
                <a16:creationId xmlns:a16="http://schemas.microsoft.com/office/drawing/2014/main" id="{CC7FC500-BBFB-3AA4-BEDE-038CB94FFF61}"/>
              </a:ext>
            </a:extLst>
          </p:cNvPr>
          <p:cNvSpPr>
            <a:spLocks noGrp="1" noChangeAspect="1"/>
          </p:cNvSpPr>
          <p:nvPr>
            <p:ph idx="17"/>
          </p:nvPr>
        </p:nvSpPr>
        <p:spPr>
          <a:xfrm>
            <a:off x="823108" y="640080"/>
            <a:ext cx="4297680" cy="429768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a:normAutofit/>
          </a:bodyPr>
          <a:lstStyle/>
          <a:p>
            <a:pPr marL="0" indent="0">
              <a:buNone/>
            </a:pPr>
            <a:r>
              <a:rPr lang="en-US" dirty="0"/>
              <a:t>As pager rotation duties are intended to ensure continuous operation and continuous feedback to DevOps.  The structure of a pager rotation requires the same level of attention in order to offer the best quality support to software and users.</a:t>
            </a:r>
          </a:p>
          <a:p>
            <a:endParaRPr lang="en-US" dirty="0"/>
          </a:p>
        </p:txBody>
      </p:sp>
    </p:spTree>
    <p:extLst>
      <p:ext uri="{BB962C8B-B14F-4D97-AF65-F5344CB8AC3E}">
        <p14:creationId xmlns:p14="http://schemas.microsoft.com/office/powerpoint/2010/main" val="85326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50"/>
            <a:ext cx="6220278" cy="1150224"/>
          </a:xfrm>
        </p:spPr>
        <p:txBody>
          <a:bodyPr/>
          <a:lstStyle/>
          <a:p>
            <a:r>
              <a:rPr lang="en-US" dirty="0"/>
              <a:t>References</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997527" y="1662545"/>
            <a:ext cx="7013864" cy="4942906"/>
          </a:xfrm>
        </p:spPr>
        <p:txBody>
          <a:bodyPr>
            <a:normAutofit/>
          </a:bodyPr>
          <a:lstStyle/>
          <a:p>
            <a:pPr marL="285750" indent="-285750">
              <a:buFont typeface="Arial" panose="020B0604020202020204" pitchFamily="34" charset="0"/>
              <a:buChar char="•"/>
            </a:pPr>
            <a:r>
              <a:rPr lang="en-US" sz="1800" dirty="0"/>
              <a:t>Nizami, Myra . “Best Practices for Creating On-Call Rotations and Schedules” https://www.blameless.com/blog/on-call-rotation#:~:text=Most%20on%2Dcall%20rotations%20are,impact%20the%20business%20and%20users. . Accessed 16 Feb. 2025 . Blameless</a:t>
            </a:r>
          </a:p>
          <a:p>
            <a:endParaRPr lang="en-US" sz="1800" dirty="0"/>
          </a:p>
          <a:p>
            <a:pPr marL="285750" indent="-285750">
              <a:buFont typeface="Arial" panose="020B0604020202020204" pitchFamily="34" charset="0"/>
              <a:buChar char="•"/>
            </a:pPr>
            <a:r>
              <a:rPr lang="en-US" sz="1800" dirty="0"/>
              <a:t>“On-Call Rotations and Schedules” https://www.pagerduty.com/resources/learn/call-rotations-schedules/#toc-1 . Access 16 Feb. 2025 . PagerDuty</a:t>
            </a:r>
          </a:p>
          <a:p>
            <a:endParaRPr lang="en-US" sz="1800" dirty="0"/>
          </a:p>
          <a:p>
            <a:pPr marL="285750" indent="-285750">
              <a:buFont typeface="Arial" panose="020B0604020202020204" pitchFamily="34" charset="0"/>
              <a:buChar char="•"/>
            </a:pPr>
            <a:r>
              <a:rPr lang="en-US" sz="1800" dirty="0"/>
              <a:t>“Scaling On-Call in a DevOps Organization” https://pages.eml.atlassian.com/rs/594-ATC-127/images/Whitepaper-Scaling-On-Call-Dev-Ops-Organization.pdf . Accessed 16 Feb. 2025 . </a:t>
            </a:r>
            <a:r>
              <a:rPr lang="en-US" sz="1800" dirty="0" err="1"/>
              <a:t>Opsgenie</a:t>
            </a: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{BB279B4C-1822-494A-A9BE-05BB74BE3998}tf45331398_win32</Template>
  <TotalTime>1004</TotalTime>
  <Words>576</Words>
  <Application>Microsoft Office PowerPoint</Application>
  <PresentationFormat>Widescreen</PresentationFormat>
  <Paragraphs>50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Pager Rotation Duties – How It Relates to DevOps</vt:lpstr>
      <vt:lpstr>Agenda</vt:lpstr>
      <vt:lpstr>Introduction</vt:lpstr>
      <vt:lpstr>What are the Benefits?</vt:lpstr>
      <vt:lpstr>Who offers the support?</vt:lpstr>
      <vt:lpstr>On-call Schedule</vt:lpstr>
      <vt:lpstr>Final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Cacal</dc:creator>
  <cp:lastModifiedBy>Scott Cacal</cp:lastModifiedBy>
  <cp:revision>2</cp:revision>
  <dcterms:created xsi:type="dcterms:W3CDTF">2025-02-16T08:54:42Z</dcterms:created>
  <dcterms:modified xsi:type="dcterms:W3CDTF">2025-02-17T01:39:34Z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