
<file path=[Content_Types].xml><?xml version="1.0" encoding="utf-8"?>
<Types xmlns="http://schemas.openxmlformats.org/package/2006/content-types"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50.xml" ContentType="application/vnd.openxmlformats-officedocument.presentationml.slide+xml"/>
  <Override PartName="/ppt/slides/slide18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60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70.xml" ContentType="application/vnd.openxmlformats-officedocument.presentationml.slide+xml"/>
  <Override PartName="/ppt/slides/slide9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64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s/slide66.xml" ContentType="application/vnd.openxmlformats-officedocument.presentationml.slide+xml"/>
  <Override PartName="/ppt/theme/theme1.xml" ContentType="application/vnd.openxmlformats-officedocument.theme+xml"/>
  <Override PartName="/ppt/notesSlides/notesSlide74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75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notesSlides/notesSlide40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42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51.xml" ContentType="application/vnd.openxmlformats-officedocument.presentationml.slide+xml"/>
  <Override PartName="/ppt/slides/slide19.xml" ContentType="application/vnd.openxmlformats-officedocument.presentationml.slide+xml"/>
  <Override PartName="/ppt/notesSlides/notesSlide27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61.xml" ContentType="application/vnd.openxmlformats-officedocument.presentationml.slide+xml"/>
  <Override PartName="/ppt/slides/slide29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8.xml" ContentType="application/vnd.openxmlformats-officedocument.presentationml.slide+xml"/>
  <Override PartName="/ppt/slides/slide71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48.xml" ContentType="application/vnd.openxmlformats-officedocument.presentationml.slide+xml"/>
  <Override PartName="/ppt/notesSlides/notesSlide56.xml" ContentType="application/vnd.openxmlformats-officedocument.presentationml.notesSlide+xml"/>
  <Override PartName="/ppt/slides/slide57.xml" ContentType="application/vnd.openxmlformats-officedocument.presentationml.slide+xml"/>
  <Override PartName="/ppt/notesSlides/notesSlide65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s/slide67.xml" ContentType="application/vnd.openxmlformats-officedocument.presentationml.slide+xml"/>
  <Override PartName="/ppt/theme/theme2.xml" ContentType="application/vnd.openxmlformats-officedocument.theme+xml"/>
  <Override PartName="/ppt/notesSlides/notesSlide75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76.xml" ContentType="application/vnd.openxmlformats-officedocument.presentationml.slide+xml"/>
  <Override PartName="/ppt/slideLayouts/slideLayout25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Default Extension="xml" ContentType="application/xml"/>
  <Override PartName="/ppt/slideLayouts/slideLayout6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s/slide43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8.xml" ContentType="application/vnd.openxmlformats-officedocument.presentationml.notesSlide+xml"/>
  <Override PartName="/ppt/notesSlides/notesSlide41.xml" ContentType="application/vnd.openxmlformats-officedocument.presentationml.notesSlide+xml"/>
  <Override PartName="/ppt/slides/slide52.xml" ContentType="application/vnd.openxmlformats-officedocument.presentationml.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28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s/slide62.xml" ContentType="application/vnd.openxmlformats-officedocument.presentationml.slide+xml"/>
  <Override PartName="/ppt/notesSlides/notesSlide37.xml" ContentType="application/vnd.openxmlformats-officedocument.presentationml.notesSlide+xml"/>
  <Override PartName="/ppt/slideLayouts/slideLayout20.xml" ContentType="application/vnd.openxmlformats-officedocument.presentationml.slideLayout+xml"/>
  <Override PartName="/ppt/notesSlides/notesSlide70.xml" ContentType="application/vnd.openxmlformats-officedocument.presentationml.notesSlide+xml"/>
  <Override PartName="/ppt/slides/slide39.xml" ContentType="application/vnd.openxmlformats-officedocument.presentationml.slide+xml"/>
  <Override PartName="/docProps/app.xml" ContentType="application/vnd.openxmlformats-officedocument.extended-properties+xml"/>
  <Override PartName="/ppt/notesSlides/notesSlide47.xml" ContentType="application/vnd.openxmlformats-officedocument.presentationml.notesSlide+xml"/>
  <Override PartName="/ppt/slideLayouts/slideLayout30.xml" ContentType="application/vnd.openxmlformats-officedocument.presentationml.slideLayout+xml"/>
  <Override PartName="/ppt/slides/slide49.xml" ContentType="application/vnd.openxmlformats-officedocument.presentationml.slide+xml"/>
  <Override PartName="/ppt/notesSlides/notesSlide57.xml" ContentType="application/vnd.openxmlformats-officedocument.presentationml.notesSlide+xml"/>
  <Override PartName="/ppt/slides/slide58.xml" ContentType="application/vnd.openxmlformats-officedocument.presentationml.slide+xml"/>
  <Override PartName="/docProps/core.xml" ContentType="application/vnd.openxmlformats-package.core-properties+xml"/>
  <Override PartName="/ppt/notesSlides/notesSlide66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s/slide68.xml" ContentType="application/vnd.openxmlformats-officedocument.presentationml.slide+xml"/>
  <Override PartName="/ppt/theme/theme3.xml" ContentType="application/vnd.openxmlformats-officedocument.theme+xml"/>
  <Override PartName="/ppt/notesSlides/notesSlide76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77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42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61.xml" ContentType="application/vnd.openxmlformats-officedocument.presentationml.notesSlide+xml"/>
  <Override PartName="/ppt/notesSlides/notesSlide29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3.xml" ContentType="application/vnd.openxmlformats-officedocument.presentationml.slide+xml"/>
  <Override PartName="/ppt/notesSlides/notesSlide38.xml" ContentType="application/vnd.openxmlformats-officedocument.presentationml.notesSlide+xml"/>
  <Override PartName="/ppt/slideLayouts/slideLayout21.xml" ContentType="application/vnd.openxmlformats-officedocument.presentationml.slideLayout+xml"/>
  <Override PartName="/ppt/slides/slide72.xml" ContentType="application/vnd.openxmlformats-officedocument.presentationml.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slideLayouts/slideLayout31.xml" ContentType="application/vnd.openxmlformats-officedocument.presentationml.slideLayout+xml"/>
  <Override PartName="/ppt/notesSlides/notesSlide58.xml" ContentType="application/vnd.openxmlformats-officedocument.presentationml.notesSlide+xml"/>
  <Override PartName="/ppt/slides/slide59.xml" ContentType="application/vnd.openxmlformats-officedocument.presentationml.slide+xml"/>
  <Override PartName="/ppt/notesSlides/notesSlide67.xml" ContentType="application/vnd.openxmlformats-officedocument.presentationml.notesSlide+xml"/>
  <Override PartName="/ppt/slideLayouts/slideLayout18.xml" ContentType="application/vnd.openxmlformats-officedocument.presentationml.slideLayout+xml"/>
  <Override PartName="/ppt/slides/slide69.xml" ContentType="application/vnd.openxmlformats-officedocument.presentationml.slide+xml"/>
  <Override PartName="/ppt/theme/theme4.xml" ContentType="application/vnd.openxmlformats-officedocument.theme+xml"/>
  <Override PartName="/ppt/notesSlides/notesSlide77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27.xml" ContentType="application/vnd.openxmlformats-officedocument.presentationml.slideLayout+xml"/>
  <Override PartName="/ppt/slides/slide10.xml" ContentType="application/vnd.openxmlformats-officedocument.presentationml.slide+xml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4.xml" ContentType="application/vnd.openxmlformats-officedocument.presentationml.notesSlide+xml"/>
  <Override PartName="/ppt/viewProps.xml" ContentType="application/vnd.openxmlformats-officedocument.presentationml.viewProps+xml"/>
  <Default Extension="rels" ContentType="application/vnd.openxmlformats-package.relationships+xml"/>
  <Override PartName="/ppt/slides/slide26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35.xml" ContentType="application/vnd.openxmlformats-officedocument.presentationml.slide+xml"/>
  <Override PartName="/ppt/slides/slide7.xml" ContentType="application/vnd.openxmlformats-officedocument.presentationml.slide+xml"/>
  <Override PartName="/ppt/notesSlides/notesSlide43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5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54.xml" ContentType="application/vnd.openxmlformats-officedocument.presentationml.slide+xml"/>
  <Override PartName="/ppt/notesSlides/notesSlide6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slideLayouts/slideLayout22.xml" ContentType="application/vnd.openxmlformats-officedocument.presentationml.slideLayout+xml"/>
  <Override PartName="/ppt/slides/slide73.xml" ContentType="application/vnd.openxmlformats-officedocument.presentationml.slide+xml"/>
  <Override PartName="/ppt/notesSlides/notesSlide72.xml" ContentType="application/vnd.openxmlformats-officedocument.presentationml.notesSlide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notesSlides/notesSlide49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8.xml" ContentType="application/vnd.openxmlformats-officedocument.presentationml.notesSlid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6.xml" ContentType="application/vnd.openxmlformats-officedocument.presentationml.notesSlide+xml"/>
  <Override PartName="/ppt/slideLayouts/slideLayout28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3.xml" ContentType="application/vnd.openxmlformats-officedocument.presentationml.slideLayout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notesSlides/notesSlide44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46.xml" ContentType="application/vnd.openxmlformats-officedocument.presentationml.slide+xml"/>
  <Override PartName="/ppt/notesSlides/notesSlide54.xml" ContentType="application/vnd.openxmlformats-officedocument.presentationml.notesSlide+xml"/>
  <Override PartName="/ppt/slides/slide55.xml" ContentType="application/vnd.openxmlformats-officedocument.presentationml.slide+xml"/>
  <Override PartName="/ppt/notesSlides/notesSlide63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s/slide65.xml" ContentType="application/vnd.openxmlformats-officedocument.presentationml.slide+xml"/>
  <Override PartName="/ppt/notesSlides/notesSlide7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4.xml" ContentType="application/vnd.openxmlformats-officedocument.presentationml.slide+xml"/>
  <Override PartName="/ppt/slideLayouts/slideLayout23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29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removePersonalInfoOnSave="1" saveSubsetFonts="1">
  <p:sldMasterIdLst>
    <p:sldMasterId id="2147483648" r:id="rId1"/>
    <p:sldMasterId id="2147483649" r:id="rId2"/>
    <p:sldMasterId id="2147483650" r:id="rId3"/>
  </p:sldMasterIdLst>
  <p:notesMasterIdLst>
    <p:notesMasterId r:id="rId81"/>
  </p:notesMasterIdLst>
  <p:handoutMasterIdLst>
    <p:handoutMasterId r:id="rId82"/>
  </p:handoutMasterIdLst>
  <p:sldIdLst>
    <p:sldId id="259" r:id="rId4"/>
    <p:sldId id="257" r:id="rId5"/>
    <p:sldId id="338" r:id="rId6"/>
    <p:sldId id="260" r:id="rId7"/>
    <p:sldId id="407" r:id="rId8"/>
    <p:sldId id="262" r:id="rId9"/>
    <p:sldId id="339" r:id="rId10"/>
    <p:sldId id="413" r:id="rId11"/>
    <p:sldId id="414" r:id="rId12"/>
    <p:sldId id="404" r:id="rId13"/>
    <p:sldId id="340" r:id="rId14"/>
    <p:sldId id="384" r:id="rId15"/>
    <p:sldId id="344" r:id="rId16"/>
    <p:sldId id="341" r:id="rId17"/>
    <p:sldId id="343" r:id="rId18"/>
    <p:sldId id="386" r:id="rId19"/>
    <p:sldId id="345" r:id="rId20"/>
    <p:sldId id="347" r:id="rId21"/>
    <p:sldId id="346" r:id="rId22"/>
    <p:sldId id="390" r:id="rId23"/>
    <p:sldId id="389" r:id="rId24"/>
    <p:sldId id="349" r:id="rId25"/>
    <p:sldId id="408" r:id="rId26"/>
    <p:sldId id="348" r:id="rId27"/>
    <p:sldId id="388" r:id="rId28"/>
    <p:sldId id="350" r:id="rId29"/>
    <p:sldId id="351" r:id="rId30"/>
    <p:sldId id="354" r:id="rId31"/>
    <p:sldId id="415" r:id="rId32"/>
    <p:sldId id="352" r:id="rId33"/>
    <p:sldId id="391" r:id="rId34"/>
    <p:sldId id="353" r:id="rId35"/>
    <p:sldId id="409" r:id="rId36"/>
    <p:sldId id="410" r:id="rId37"/>
    <p:sldId id="392" r:id="rId38"/>
    <p:sldId id="355" r:id="rId39"/>
    <p:sldId id="393" r:id="rId40"/>
    <p:sldId id="416" r:id="rId41"/>
    <p:sldId id="356" r:id="rId42"/>
    <p:sldId id="357" r:id="rId43"/>
    <p:sldId id="394" r:id="rId44"/>
    <p:sldId id="358" r:id="rId45"/>
    <p:sldId id="359" r:id="rId46"/>
    <p:sldId id="360" r:id="rId47"/>
    <p:sldId id="362" r:id="rId48"/>
    <p:sldId id="395" r:id="rId49"/>
    <p:sldId id="364" r:id="rId50"/>
    <p:sldId id="363" r:id="rId51"/>
    <p:sldId id="365" r:id="rId52"/>
    <p:sldId id="366" r:id="rId53"/>
    <p:sldId id="367" r:id="rId54"/>
    <p:sldId id="396" r:id="rId55"/>
    <p:sldId id="369" r:id="rId56"/>
    <p:sldId id="368" r:id="rId57"/>
    <p:sldId id="371" r:id="rId58"/>
    <p:sldId id="370" r:id="rId59"/>
    <p:sldId id="372" r:id="rId60"/>
    <p:sldId id="373" r:id="rId61"/>
    <p:sldId id="374" r:id="rId62"/>
    <p:sldId id="411" r:id="rId63"/>
    <p:sldId id="412" r:id="rId64"/>
    <p:sldId id="375" r:id="rId65"/>
    <p:sldId id="377" r:id="rId66"/>
    <p:sldId id="401" r:id="rId67"/>
    <p:sldId id="378" r:id="rId68"/>
    <p:sldId id="402" r:id="rId69"/>
    <p:sldId id="403" r:id="rId70"/>
    <p:sldId id="379" r:id="rId71"/>
    <p:sldId id="398" r:id="rId72"/>
    <p:sldId id="380" r:id="rId73"/>
    <p:sldId id="399" r:id="rId74"/>
    <p:sldId id="400" r:id="rId75"/>
    <p:sldId id="381" r:id="rId76"/>
    <p:sldId id="326" r:id="rId77"/>
    <p:sldId id="417" r:id="rId78"/>
    <p:sldId id="382" r:id="rId79"/>
    <p:sldId id="383" r:id="rId80"/>
  </p:sldIdLst>
  <p:sldSz cx="9144000" cy="6858000" type="screen4x3"/>
  <p:notesSz cx="6854825" cy="9237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00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53131" autoAdjust="0"/>
    <p:restoredTop sz="86388" autoAdjust="0"/>
  </p:normalViewPr>
  <p:slideViewPr>
    <p:cSldViewPr>
      <p:cViewPr varScale="1">
        <p:scale>
          <a:sx n="87" d="100"/>
          <a:sy n="87" d="100"/>
        </p:scale>
        <p:origin x="-248" y="-104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72" y="683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52"/>
    </p:cViewPr>
  </p:sorterViewPr>
  <p:notesViewPr>
    <p:cSldViewPr>
      <p:cViewPr varScale="1">
        <p:scale>
          <a:sx n="57" d="100"/>
          <a:sy n="57" d="100"/>
        </p:scale>
        <p:origin x="-1098" y="-90"/>
      </p:cViewPr>
      <p:guideLst>
        <p:guide orient="horz" pos="2910"/>
        <p:guide pos="215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2" Type="http://schemas.openxmlformats.org/officeDocument/2006/relationships/handoutMaster" Target="handoutMasters/handoutMaster1.xml"/><Relationship Id="rId83" Type="http://schemas.openxmlformats.org/officeDocument/2006/relationships/printerSettings" Target="printerSettings/printerSettings1.bin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29702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774113"/>
            <a:ext cx="29702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15917BC-2F03-45DA-B344-BE3F15D09D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44709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6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2150"/>
            <a:ext cx="4621213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87850"/>
            <a:ext cx="5483225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29702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774113"/>
            <a:ext cx="29702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4C234315-F58C-4CF1-9E04-7887D670DB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943954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D86DC89-B74F-4173-8544-4654A7312B6A}" type="slidenum">
              <a:rPr lang="en-US" smtClean="0"/>
              <a:pPr eaLnBrk="1" hangingPunct="1"/>
              <a:t>1</a:t>
            </a:fld>
            <a:endParaRPr lang="en-US" dirty="0" smtClean="0"/>
          </a:p>
        </p:txBody>
      </p:sp>
      <p:sp>
        <p:nvSpPr>
          <p:cNvPr id="87043" name="Rectangle 7"/>
          <p:cNvSpPr txBox="1">
            <a:spLocks noGrp="1" noChangeArrowheads="1"/>
          </p:cNvSpPr>
          <p:nvPr/>
        </p:nvSpPr>
        <p:spPr bwMode="auto">
          <a:xfrm>
            <a:off x="3883025" y="8774113"/>
            <a:ext cx="2970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78467C91-C7BB-4F40-AFA3-F8EB2D23425C}" type="slidenum">
              <a:rPr lang="en-US" sz="1200"/>
              <a:pPr algn="r"/>
              <a:t>1</a:t>
            </a:fld>
            <a:endParaRPr lang="en-US" sz="1200" dirty="0"/>
          </a:p>
        </p:txBody>
      </p:sp>
      <p:sp>
        <p:nvSpPr>
          <p:cNvPr id="870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82185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38302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20347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64526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37133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29659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81290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61793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90530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69498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7681B68-60E8-489B-B9FF-ED221CAC8653}" type="slidenum">
              <a:rPr lang="en-US" smtClean="0"/>
              <a:pPr eaLnBrk="1" hangingPunct="1"/>
              <a:t>2</a:t>
            </a:fld>
            <a:endParaRPr lang="en-US" dirty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81769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88386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411940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48533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560060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17434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96414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128448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898501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02044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 txBox="1">
            <a:spLocks noGrp="1" noChangeArrowheads="1"/>
          </p:cNvSpPr>
          <p:nvPr/>
        </p:nvSpPr>
        <p:spPr bwMode="auto">
          <a:xfrm>
            <a:off x="3883025" y="8774113"/>
            <a:ext cx="2970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18F9E3EB-46FF-423C-A38D-5E340D44F2CA}" type="slidenum">
              <a:rPr lang="en-US" sz="1200"/>
              <a:pPr algn="r" eaLnBrk="1" hangingPunct="1"/>
              <a:t>3</a:t>
            </a:fld>
            <a:endParaRPr lang="en-US" sz="1200" dirty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293650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309611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763271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731760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372005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141925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391945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197085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323753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08762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928299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760493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539357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402749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807167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589457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579465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342814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862625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59500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53218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934837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64537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865613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130256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714061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0619197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7148935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695138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650685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675040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73275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838328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0641379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7177718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1153120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0164287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7822720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776413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6539688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6737030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7542088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6118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8735545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4930244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7259120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1606545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4106359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1147172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0498342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9893815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9080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32104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3670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Commerce, Tenth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DB0FC-B73F-4721-AB71-87E2CAEE15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4988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Commerce, Tenth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16255-1018-48AE-BA61-986EF35FE2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160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Commerce, Tenth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B9C94-A1FA-4F7D-99B4-116A164EFD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2395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8229600" cy="2262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862388"/>
            <a:ext cx="8229600" cy="2263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Commerce, Tenth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262AB-913C-4F89-BB19-ABF7938E34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73387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Commerce, Tenth Edition</a:t>
            </a:r>
          </a:p>
        </p:txBody>
      </p:sp>
      <p:sp>
        <p:nvSpPr>
          <p:cNvPr id="5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4A6B3-5467-4438-B897-B5F8092896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6217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Commerce, Tenth Edition</a:t>
            </a:r>
          </a:p>
        </p:txBody>
      </p:sp>
      <p:sp>
        <p:nvSpPr>
          <p:cNvPr id="5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C5440-5BAF-4F54-8258-74230738DE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29648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Commerce, Tenth Edition</a:t>
            </a:r>
          </a:p>
        </p:txBody>
      </p:sp>
      <p:sp>
        <p:nvSpPr>
          <p:cNvPr id="5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8FFA8-97BF-4389-9AEE-64D964162C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9322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Commerce, Tenth Edition</a:t>
            </a:r>
          </a:p>
        </p:txBody>
      </p:sp>
      <p:sp>
        <p:nvSpPr>
          <p:cNvPr id="6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29DF6-B1FA-4DB3-AC7E-24A4E2C98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33196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Commerce, Tenth Edition</a:t>
            </a:r>
          </a:p>
        </p:txBody>
      </p:sp>
      <p:sp>
        <p:nvSpPr>
          <p:cNvPr id="8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4C948-ACEC-4314-A829-A24AF3EC81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40445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Commerce, Tenth Edition</a:t>
            </a:r>
          </a:p>
        </p:txBody>
      </p:sp>
      <p:sp>
        <p:nvSpPr>
          <p:cNvPr id="4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60506-9980-4BC7-B90E-90AD8AFDA3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74408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79769-C15F-4E1D-ACE7-1BB2F7FED1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972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Commerce, Tenth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BC2A6-FBF6-4F42-AB1A-9AEAB3F6BD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614674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Commerce, Tenth Edition</a:t>
            </a:r>
          </a:p>
        </p:txBody>
      </p:sp>
      <p:sp>
        <p:nvSpPr>
          <p:cNvPr id="6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50337-AF45-4892-925F-BF2F72670D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80757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Commerce, Tenth Edition</a:t>
            </a:r>
          </a:p>
        </p:txBody>
      </p:sp>
      <p:sp>
        <p:nvSpPr>
          <p:cNvPr id="6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78052-7308-48B8-82A9-6CB8048815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07607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Commerce, Tenth Edition</a:t>
            </a:r>
          </a:p>
        </p:txBody>
      </p:sp>
      <p:sp>
        <p:nvSpPr>
          <p:cNvPr id="5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A5D7C-2958-4E2E-8788-FAA8F81282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598667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Commerce, Tenth Edition</a:t>
            </a:r>
          </a:p>
        </p:txBody>
      </p:sp>
      <p:sp>
        <p:nvSpPr>
          <p:cNvPr id="5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8CF5-13F0-4E62-8A5A-D1771554FE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210313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>
                <a:solidFill>
                  <a:srgbClr val="222222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Electronic Commerce, Tenth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EF06E16-A5D8-4AF0-9836-3825AD3144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267373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Commerce, Tenth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1B445-683C-4F9D-B608-B4095F96BE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776964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Commerce, Tenth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5A924-EE38-449D-9134-53E164440B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222236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7526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Commerce, Tenth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199A6-2031-497F-8E47-A96BD8423E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874973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Commerce, Tenth Edition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C7069-4608-4D6E-8039-BAFB8CDE17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364290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Commerce, Tenth Edition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0AAF7-63EB-46C7-8F57-4BEEA7D7A4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737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Commerce, Tenth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91F80-A4C2-41ED-84A6-9D0D94F58D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247842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Commerce, Tenth Edition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3E8F7-939A-4CC8-B978-1360EC41C3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890829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Commerce, Tenth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AC624-B3FF-45FE-99C6-56C07445EB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949187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Commerce, Tenth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69C4F-0403-4884-9D69-636231044C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62629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Commerce, Tenth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7CB57-A864-4AD0-A0D0-448AC8C568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67835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81000"/>
            <a:ext cx="20764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769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Commerce, Tenth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863C6-022F-4009-9297-003BE85D82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2796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Commerce, Tenth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82771-F43F-4D54-ADA4-7E8644B710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4739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Commerce, Tenth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DE9AD-E783-4B4B-BC42-C60F840A15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0509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Commerce, Tenth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D7AFD-AC8C-41E4-8B5B-EC9E8DA40D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1637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Commerce, Tenth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FA9F7-D61B-4DB1-A6F6-732593FF9D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8534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Commerce, Tenth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7C660-DD21-42E8-A09B-1E6A2BEB41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6193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Electronic Commerce, Tenth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B35C7-49C9-4018-B9E0-75A1FA0FB7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605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245225"/>
            <a:ext cx="5638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Electronic Commerce, Tenth Edition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fld id="{D6399349-BC41-4FBA-B028-7251202A2E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dirty="0" smtClean="0">
                <a:solidFill>
                  <a:srgbClr val="222222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Electronic Commerce, Tenth Edition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222222"/>
                </a:solidFill>
                <a:cs typeface="+mn-cs"/>
              </a:defRPr>
            </a:lvl1pPr>
          </a:lstStyle>
          <a:p>
            <a:pPr>
              <a:defRPr/>
            </a:pPr>
            <a:fld id="{4E377A6A-F9F1-46C3-91F9-A51EF7710C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98" r:id="rId7"/>
    <p:sldLayoutId id="2147483984" r:id="rId8"/>
    <p:sldLayoutId id="2147483985" r:id="rId9"/>
    <p:sldLayoutId id="2147483986" r:id="rId10"/>
    <p:sldLayoutId id="214748398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7526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00800"/>
            <a:ext cx="5867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Electronic Commerce, Tenth Edition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fld id="{AC286EAB-16C0-4EF3-96C9-82AAD11C7C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6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CA" b="1" dirty="0" smtClean="0"/>
              <a:t>Electronic Commerce</a:t>
            </a:r>
            <a:br>
              <a:rPr lang="en-CA" b="1" dirty="0" smtClean="0"/>
            </a:br>
            <a:r>
              <a:rPr lang="en-CA" b="1" dirty="0" smtClean="0"/>
              <a:t>Tenth Edition</a:t>
            </a:r>
            <a:endParaRPr lang="en-US" b="1" dirty="0" smtClean="0"/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sz="3400" i="1" dirty="0" smtClean="0"/>
              <a:t>Chapter 1</a:t>
            </a:r>
            <a:br>
              <a:rPr lang="en-US" sz="3400" i="1" dirty="0" smtClean="0"/>
            </a:br>
            <a:r>
              <a:rPr lang="en-CA" sz="3400" i="1" dirty="0" smtClean="0"/>
              <a:t>Introduction to Electronic Commerce</a:t>
            </a:r>
            <a:endParaRPr lang="en-US" sz="3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8DFA2B-94A0-47BA-8E02-47610597642A}" type="slidenum">
              <a:rPr lang="en-US" smtClean="0">
                <a:solidFill>
                  <a:srgbClr val="000000"/>
                </a:solidFill>
              </a:rPr>
              <a:pPr eaLnBrk="1" hangingPunct="1"/>
              <a:t>10</a:t>
            </a:fld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1638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b="6749"/>
          <a:stretch>
            <a:fillRect/>
          </a:stretch>
        </p:blipFill>
        <p:spPr bwMode="auto">
          <a:xfrm>
            <a:off x="533400" y="766763"/>
            <a:ext cx="7772400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8"/>
          <p:cNvSpPr>
            <a:spLocks noChangeArrowheads="1"/>
          </p:cNvSpPr>
          <p:nvPr/>
        </p:nvSpPr>
        <p:spPr bwMode="auto">
          <a:xfrm rot="-5400000">
            <a:off x="7293769" y="4028281"/>
            <a:ext cx="2590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/>
              <a:t>© </a:t>
            </a:r>
            <a:r>
              <a:rPr lang="en-US" sz="1600" dirty="0"/>
              <a:t>Cengage Learning 2013</a:t>
            </a:r>
          </a:p>
        </p:txBody>
      </p:sp>
      <p:sp>
        <p:nvSpPr>
          <p:cNvPr id="16390" name="Rectangle 8"/>
          <p:cNvSpPr>
            <a:spLocks noChangeArrowheads="1"/>
          </p:cNvSpPr>
          <p:nvPr/>
        </p:nvSpPr>
        <p:spPr bwMode="auto">
          <a:xfrm>
            <a:off x="685800" y="5318125"/>
            <a:ext cx="488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1-1</a:t>
            </a:r>
            <a:r>
              <a:rPr lang="en-US" dirty="0"/>
              <a:t> Elements of electronic commerce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3EE17D-0A5D-4A00-B44E-5F24B9CF2B3B}" type="slidenum">
              <a:rPr lang="en-US" smtClean="0">
                <a:solidFill>
                  <a:srgbClr val="000000"/>
                </a:solidFill>
              </a:rPr>
              <a:pPr eaLnBrk="1" hangingPunct="1"/>
              <a:t>11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600200"/>
            <a:ext cx="8229600" cy="4449763"/>
          </a:xfrm>
        </p:spPr>
        <p:txBody>
          <a:bodyPr/>
          <a:lstStyle/>
          <a:p>
            <a:r>
              <a:rPr lang="en-US" dirty="0" smtClean="0"/>
              <a:t>Elements of electronic commerce</a:t>
            </a:r>
          </a:p>
          <a:p>
            <a:pPr lvl="1"/>
            <a:r>
              <a:rPr lang="en-US" dirty="0" smtClean="0"/>
              <a:t>Relative sizes of elements</a:t>
            </a:r>
          </a:p>
          <a:p>
            <a:pPr lvl="2"/>
            <a:r>
              <a:rPr lang="en-US" dirty="0" smtClean="0"/>
              <a:t>Rough approximation</a:t>
            </a:r>
          </a:p>
          <a:p>
            <a:pPr lvl="1"/>
            <a:r>
              <a:rPr lang="en-US" dirty="0" smtClean="0"/>
              <a:t>Dollar volume and number of transactions</a:t>
            </a:r>
          </a:p>
          <a:p>
            <a:pPr lvl="2"/>
            <a:r>
              <a:rPr lang="en-US" dirty="0" smtClean="0"/>
              <a:t>B2B much greater than B2C</a:t>
            </a:r>
          </a:p>
          <a:p>
            <a:pPr lvl="1"/>
            <a:r>
              <a:rPr lang="en-US" dirty="0" smtClean="0"/>
              <a:t>Number of transactions</a:t>
            </a:r>
          </a:p>
          <a:p>
            <a:pPr lvl="2"/>
            <a:r>
              <a:rPr lang="en-US" dirty="0" smtClean="0"/>
              <a:t>Supporting business processes greater than B2C and B2B combined</a:t>
            </a: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Categories of Electronic Commerce (cont’d.)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Categories of Electronic Commerce (cont’d.)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Consumer-to-consumer </a:t>
            </a:r>
            <a:r>
              <a:rPr lang="en-US" dirty="0" smtClean="0"/>
              <a:t>(</a:t>
            </a:r>
            <a:r>
              <a:rPr lang="en-US" b="1" dirty="0" smtClean="0"/>
              <a:t>C2C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Individuals buying and selling among themselves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Web auction site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C2C sales included in B2C category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Seller acts as a business (for transaction purposes)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Business-to-government </a:t>
            </a:r>
            <a:r>
              <a:rPr lang="en-US" dirty="0" smtClean="0"/>
              <a:t>(</a:t>
            </a:r>
            <a:r>
              <a:rPr lang="en-US" b="1" dirty="0" smtClean="0"/>
              <a:t>B2G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Business transactions with government agencies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Paying taxes, filing required reports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B2G transactions included in B2B discussions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533826-6C23-434C-963F-923DD0F76FF2}" type="slidenum">
              <a:rPr lang="en-US" smtClean="0">
                <a:solidFill>
                  <a:srgbClr val="000000"/>
                </a:solidFill>
              </a:rPr>
              <a:pPr eaLnBrk="1" hangingPunct="1"/>
              <a:t>12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8437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149E330A-48F0-4A8D-96CA-3029A5A8EF49}" type="slidenum">
              <a:rPr lang="en-US" sz="1400">
                <a:solidFill>
                  <a:srgbClr val="000000"/>
                </a:solidFill>
              </a:rPr>
              <a:pPr algn="r" eaLnBrk="1" hangingPunct="1"/>
              <a:t>12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843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9D0DA46-8F73-4390-AF5E-E02724024DF6}" type="slidenum">
              <a:rPr lang="en-US" smtClean="0">
                <a:solidFill>
                  <a:srgbClr val="000000"/>
                </a:solidFill>
              </a:rPr>
              <a:pPr eaLnBrk="1" hangingPunct="1"/>
              <a:t>13</a:t>
            </a:fld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1946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b="4240"/>
          <a:stretch>
            <a:fillRect/>
          </a:stretch>
        </p:blipFill>
        <p:spPr bwMode="auto">
          <a:xfrm>
            <a:off x="1752600" y="347663"/>
            <a:ext cx="6019800" cy="554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1752600" y="5845175"/>
            <a:ext cx="475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1-2</a:t>
            </a:r>
            <a:r>
              <a:rPr lang="en-US" dirty="0"/>
              <a:t> Electronic commerce categories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D8C168-0832-4D13-BA76-CA1876AB27AE}" type="slidenum">
              <a:rPr lang="en-US" smtClean="0">
                <a:solidFill>
                  <a:srgbClr val="000000"/>
                </a:solidFill>
              </a:rPr>
              <a:pPr eaLnBrk="1" hangingPunct="1"/>
              <a:t>14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0484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173285B-3046-483A-BEB9-3C7CFB77A7E0}" type="slidenum">
              <a:rPr lang="en-US" sz="1400">
                <a:solidFill>
                  <a:srgbClr val="000000"/>
                </a:solidFill>
              </a:rPr>
              <a:pPr algn="r" eaLnBrk="1" hangingPunct="1"/>
              <a:t>14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Development and Growth of Electronic Commerce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People engaging in commerce: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Adopt available tools and technologies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Internet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Changed way people buy, sell, hire, and organize business activities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More rapidly than any other technology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Electronic Funds Transfers (EFTs)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Wire transfers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Electronic transmissions of account exchange information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Uses private communications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F63EE46-E903-456C-90B1-8F362B703EAA}" type="slidenum">
              <a:rPr lang="en-US" smtClean="0">
                <a:solidFill>
                  <a:srgbClr val="000000"/>
                </a:solidFill>
              </a:rPr>
              <a:pPr eaLnBrk="1" hangingPunct="1"/>
              <a:t>15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1508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F10E61BC-1039-454B-8E0A-913BF3730999}" type="slidenum">
              <a:rPr lang="en-US" sz="1400">
                <a:solidFill>
                  <a:srgbClr val="000000"/>
                </a:solidFill>
              </a:rPr>
              <a:pPr algn="r" eaLnBrk="1" hangingPunct="1"/>
              <a:t>15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Development and Growth of Electronic Commerce (cont’d.)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/>
              <a:t>Electronic Data Interchange (EDI)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Business-to-business transmission of computer-readable data in standard format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Standard transmitting formats benefits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Reduces errors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Avoids printing and mailing costs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Eliminates need to reenter data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Trading partners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Businesses engaging in EDI with each other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EDI pioneers (General Electric, Sears, Walmart)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Improved purchasing processes and supplier relationships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6F557E-25CB-46D2-8FEE-0ACC64CE543E}" type="slidenum">
              <a:rPr lang="en-US" smtClean="0">
                <a:solidFill>
                  <a:srgbClr val="000000"/>
                </a:solidFill>
              </a:rPr>
              <a:pPr eaLnBrk="1" hangingPunct="1"/>
              <a:t>16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2532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01A2AEBC-F960-44A4-BA1B-D541A23F24FD}" type="slidenum">
              <a:rPr lang="en-US" sz="1400">
                <a:solidFill>
                  <a:srgbClr val="000000"/>
                </a:solidFill>
              </a:rPr>
              <a:pPr algn="r" eaLnBrk="1" hangingPunct="1"/>
              <a:t>16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Development and Growth of Electronic Commerce (cont’d.)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Problem faced by EDI pioneers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High implementation cost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Expensive computer hardware and software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Establishing direct network connections to trading partners or subscribing to value-added network (VAN)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Value-added network </a:t>
            </a:r>
            <a:r>
              <a:rPr lang="en-US" dirty="0" smtClean="0"/>
              <a:t>(</a:t>
            </a:r>
            <a:r>
              <a:rPr lang="en-US" b="1" dirty="0" smtClean="0"/>
              <a:t>VAN</a:t>
            </a:r>
            <a:r>
              <a:rPr lang="en-US" dirty="0" smtClean="0"/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Independent firm offering EDI connection and transaction-forwarding services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Ensure transmitted data security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Charge fixed monthly fee plus per transaction charge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Gradually moved EDI traffic to the Internet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Reduced EDI costs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30BC50-FB67-491B-9DEB-F5B4ED1A8588}" type="slidenum">
              <a:rPr lang="en-US" smtClean="0">
                <a:solidFill>
                  <a:srgbClr val="000000"/>
                </a:solidFill>
              </a:rPr>
              <a:pPr eaLnBrk="1" hangingPunct="1"/>
              <a:t>17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3556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1171DCC2-6F69-47C7-AC3A-A59614BE654E}" type="slidenum">
              <a:rPr lang="en-US" sz="1400">
                <a:solidFill>
                  <a:srgbClr val="000000"/>
                </a:solidFill>
              </a:rPr>
              <a:pPr algn="r" eaLnBrk="1" hangingPunct="1"/>
              <a:t>17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Dot-Com Boom, Bust, and Rebirth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678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1997 to 2000 irrational exuberance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12,000 Internet-related businesses started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$100 billion of investors’ money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5,000+ companies went out of business or acquired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2000 to 2003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$200 billion invested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Fueled online business activity growth rebirth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Online B2C sales growth continued more slowly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2008-2009 recession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B2C and B2B increasing growth rates continue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Driving force: people with Internet access increasing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Web purchases: projected  $11.9 trillion by 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C3189D1-D040-43E3-8C8B-71F68D16EDE4}" type="slidenum">
              <a:rPr lang="en-US" smtClean="0">
                <a:solidFill>
                  <a:srgbClr val="000000"/>
                </a:solidFill>
              </a:rPr>
              <a:pPr eaLnBrk="1" hangingPunct="1"/>
              <a:t>18</a:t>
            </a:fld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2458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b="5559"/>
          <a:stretch>
            <a:fillRect/>
          </a:stretch>
        </p:blipFill>
        <p:spPr bwMode="auto">
          <a:xfrm>
            <a:off x="685800" y="685800"/>
            <a:ext cx="70262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701675" y="5638800"/>
            <a:ext cx="784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/>
              <a:t>FIGURE 1-3 </a:t>
            </a:r>
            <a:r>
              <a:rPr lang="en-US" dirty="0"/>
              <a:t>Actual and estimated online sales in B2C and B2B categories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F572859-EEEA-4111-A117-EBE2025285E6}" type="slidenum">
              <a:rPr lang="en-US" smtClean="0">
                <a:solidFill>
                  <a:srgbClr val="000000"/>
                </a:solidFill>
              </a:rPr>
              <a:pPr eaLnBrk="1" hangingPunct="1"/>
              <a:t>19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5604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EF7D469-5F7F-4776-929A-CAF73719B56E}" type="slidenum">
              <a:rPr lang="en-US" sz="1400">
                <a:solidFill>
                  <a:srgbClr val="000000"/>
                </a:solidFill>
              </a:rPr>
              <a:pPr algn="r" eaLnBrk="1" hangingPunct="1"/>
              <a:t>19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Second Wave of Electronic Commerce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Compared to four waves of Industrial Revolution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Electronic commerce first and second wave characteristics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Regional scope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First wave: United States phenomenon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Second wave: international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Start-up capital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First wave: easy to obtain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Second wave: companies using internal funds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Internet technologies used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First wave: slow and inexpensive (especially B2C)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Second wave: broadband connections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E23DB4F-4946-48A7-AA65-2F81026595B6}" type="slidenum">
              <a:rPr lang="en-US" smtClean="0">
                <a:solidFill>
                  <a:srgbClr val="000000"/>
                </a:solidFill>
              </a:rPr>
              <a:pPr eaLnBrk="1" hangingPunct="1"/>
              <a:t>2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8196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7113DB09-E81F-4DF1-B500-364C0421D6AE}" type="slidenum">
              <a:rPr lang="en-US" sz="1400">
                <a:solidFill>
                  <a:srgbClr val="000000"/>
                </a:solidFill>
              </a:rPr>
              <a:pPr algn="r" eaLnBrk="1" hangingPunct="1"/>
              <a:t>2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19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Learning Objectives</a:t>
            </a:r>
          </a:p>
        </p:txBody>
      </p:sp>
      <p:sp>
        <p:nvSpPr>
          <p:cNvPr id="819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In this chapter, you will learn about:</a:t>
            </a:r>
          </a:p>
          <a:p>
            <a:r>
              <a:rPr lang="en-US" dirty="0" smtClean="0"/>
              <a:t>What electronic commerce is and how it has evolved into a second wave of growth</a:t>
            </a:r>
          </a:p>
          <a:p>
            <a:r>
              <a:rPr lang="en-US" dirty="0" smtClean="0"/>
              <a:t>Why companies concentrate on revenue models and the analysis of business processes instead of business models when they undertake electronic commerce initiatives</a:t>
            </a:r>
          </a:p>
          <a:p>
            <a:r>
              <a:rPr lang="en-US" dirty="0" smtClean="0"/>
              <a:t>How economic forces have created a business environment that is fostering the continued growth of electronic commerce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7115CC-E564-4986-A81C-72506C6D7C9F}" type="slidenum">
              <a:rPr lang="en-US" smtClean="0">
                <a:solidFill>
                  <a:srgbClr val="000000"/>
                </a:solidFill>
              </a:rPr>
              <a:pPr eaLnBrk="1" hangingPunct="1"/>
              <a:t>20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6628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B8B0B961-80CD-40A8-BB72-85881B7FCF78}" type="slidenum">
              <a:rPr lang="en-US" sz="1400">
                <a:solidFill>
                  <a:srgbClr val="000000"/>
                </a:solidFill>
              </a:rPr>
              <a:pPr algn="r" eaLnBrk="1" hangingPunct="1"/>
              <a:t>20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Second Wave of Electronic Commerce (cont’d.)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First and second wave characteristics (cont’d.)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Electronic mail (e-mail) use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First wave: unstructured communication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Second wave: integral part of marketing, customer contact strategies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Revenue source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First wave: online advertising (failed)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Second wave: Internet advertising (more successful)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18AAC5-23C4-49CE-82D9-A0F6E2E479FF}" type="slidenum">
              <a:rPr lang="en-US" smtClean="0">
                <a:solidFill>
                  <a:srgbClr val="000000"/>
                </a:solidFill>
              </a:rPr>
              <a:pPr eaLnBrk="1" hangingPunct="1"/>
              <a:t>21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7652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1AB5DE49-6738-4E8E-80A1-B211E8CE654B}" type="slidenum">
              <a:rPr lang="en-US" sz="1400">
                <a:solidFill>
                  <a:srgbClr val="000000"/>
                </a:solidFill>
              </a:rPr>
              <a:pPr algn="r" eaLnBrk="1" hangingPunct="1"/>
              <a:t>21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Second Wave of Electronic Commerce (cont’d.)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First and second wave characteristics (cont’d.)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Digital product sales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First wave: fraught with difficulties (music industry)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Second wave: fulfilling available technology promise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Business online strategy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First wave: </a:t>
            </a:r>
            <a:r>
              <a:rPr lang="en-US" b="1" dirty="0" smtClean="0"/>
              <a:t>first-mover advantage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Second wave: businesses not relying on first-mover advantage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B42BC69-EC42-4226-B7BB-674C38FF2598}" type="slidenum">
              <a:rPr lang="en-US" smtClean="0">
                <a:solidFill>
                  <a:srgbClr val="000000"/>
                </a:solidFill>
              </a:rPr>
              <a:pPr eaLnBrk="1" hangingPunct="1"/>
              <a:t>22</a:t>
            </a:fld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2867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b="6195"/>
          <a:stretch>
            <a:fillRect/>
          </a:stretch>
        </p:blipFill>
        <p:spPr bwMode="auto">
          <a:xfrm>
            <a:off x="673100" y="152400"/>
            <a:ext cx="6337300" cy="558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685800" y="5802313"/>
            <a:ext cx="807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/>
              <a:t>FIGURE 1-4</a:t>
            </a:r>
            <a:r>
              <a:rPr lang="en-US" dirty="0"/>
              <a:t> Key characteristics of the first two waves of electronic commerce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2969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9BF865F-3B59-4CA0-AE05-5F0C210F6E56}" type="slidenum">
              <a:rPr lang="en-US" smtClean="0">
                <a:solidFill>
                  <a:srgbClr val="000000"/>
                </a:solidFill>
              </a:rPr>
              <a:pPr eaLnBrk="1" hangingPunct="1"/>
              <a:t>23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9700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The Third Wave Begins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Accentuated by mobile telephone based commerce (</a:t>
            </a:r>
            <a:r>
              <a:rPr lang="en-US" b="1" dirty="0" smtClean="0"/>
              <a:t>mobile commerce </a:t>
            </a:r>
            <a:r>
              <a:rPr lang="en-US" dirty="0" smtClean="0"/>
              <a:t>or </a:t>
            </a:r>
            <a:r>
              <a:rPr lang="en-US" b="1" dirty="0" smtClean="0"/>
              <a:t>m-commerce</a:t>
            </a:r>
            <a:r>
              <a:rPr lang="en-US" dirty="0" smtClean="0"/>
              <a:t>) </a:t>
            </a:r>
          </a:p>
          <a:p>
            <a:pPr>
              <a:defRPr/>
            </a:pPr>
            <a:r>
              <a:rPr lang="en-US" b="1" dirty="0" smtClean="0"/>
              <a:t>Smart phone</a:t>
            </a:r>
            <a:r>
              <a:rPr lang="en-US" dirty="0" smtClean="0"/>
              <a:t> technology and tablet computers have made Internet available everywhere</a:t>
            </a:r>
          </a:p>
          <a:p>
            <a:pPr>
              <a:defRPr/>
            </a:pPr>
            <a:r>
              <a:rPr lang="en-US" dirty="0" smtClean="0"/>
              <a:t>Internet technology integration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First wave: bar codes, scanners</a:t>
            </a:r>
            <a:endParaRPr lang="en-US" dirty="0" smtClean="0"/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Second wave: Radio Frequency Identification (RFID) devices, smart cards, biometric technologies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Increasing integration will lead to more effective B2B</a:t>
            </a:r>
            <a:endParaRPr lang="en-US" sz="2600" b="1" dirty="0" smtClean="0">
              <a:ea typeface="+mn-ea"/>
              <a:cs typeface="+mn-cs"/>
            </a:endParaRPr>
          </a:p>
          <a:p>
            <a:pPr>
              <a:defRPr/>
            </a:pPr>
            <a:r>
              <a:rPr lang="en-US" b="1" dirty="0" smtClean="0"/>
              <a:t>Web 2.0</a:t>
            </a:r>
            <a:r>
              <a:rPr lang="en-US" dirty="0" smtClean="0"/>
              <a:t>: making new Web business possible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54664A-4D97-4D8E-A2C2-BE7D898D1A77}" type="slidenum">
              <a:rPr lang="en-US" smtClean="0">
                <a:solidFill>
                  <a:srgbClr val="000000"/>
                </a:solidFill>
              </a:rPr>
              <a:pPr eaLnBrk="1" hangingPunct="1"/>
              <a:t>24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0724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0EB87827-0FCD-43B8-9AB6-5FAA6153B037}" type="slidenum">
              <a:rPr lang="en-US" sz="1400">
                <a:solidFill>
                  <a:srgbClr val="000000"/>
                </a:solidFill>
              </a:rPr>
              <a:pPr algn="r" eaLnBrk="1" hangingPunct="1"/>
              <a:t>24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Business Models, Revenue Models, and Business Processes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 dirty="0" smtClean="0"/>
              <a:t>Business model</a:t>
            </a:r>
          </a:p>
          <a:p>
            <a:pPr lvl="1"/>
            <a:r>
              <a:rPr lang="en-US" dirty="0" smtClean="0"/>
              <a:t>Set of processes combined to achieve company goal of yielding profit</a:t>
            </a:r>
          </a:p>
          <a:p>
            <a:r>
              <a:rPr lang="en-US" dirty="0" smtClean="0"/>
              <a:t>Electronic commerce first wave</a:t>
            </a:r>
          </a:p>
          <a:p>
            <a:pPr lvl="1"/>
            <a:r>
              <a:rPr lang="en-US" dirty="0" smtClean="0"/>
              <a:t>Investors sought Internet-driven business models</a:t>
            </a:r>
          </a:p>
          <a:p>
            <a:pPr lvl="2"/>
            <a:r>
              <a:rPr lang="en-US" dirty="0" smtClean="0"/>
              <a:t>Expectations of rapid sales growth, market dominance</a:t>
            </a:r>
          </a:p>
          <a:p>
            <a:pPr lvl="1"/>
            <a:r>
              <a:rPr lang="en-US" dirty="0" smtClean="0"/>
              <a:t>Successful “dot-com” business models were emulated</a:t>
            </a:r>
          </a:p>
          <a:p>
            <a:pPr lvl="2"/>
            <a:r>
              <a:rPr lang="en-US" dirty="0" smtClean="0"/>
              <a:t>Michael Porter argued business models did not exist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02BD2CA-8289-4587-9D56-61D95842CF34}" type="slidenum">
              <a:rPr lang="en-US" smtClean="0">
                <a:solidFill>
                  <a:srgbClr val="000000"/>
                </a:solidFill>
              </a:rPr>
              <a:pPr eaLnBrk="1" hangingPunct="1"/>
              <a:t>25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1748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939FCEEA-09C6-4E73-96CC-B43C3C07D59D}" type="slidenum">
              <a:rPr lang="en-US" sz="1400">
                <a:solidFill>
                  <a:srgbClr val="000000"/>
                </a:solidFill>
              </a:rPr>
              <a:pPr algn="r" eaLnBrk="1" hangingPunct="1"/>
              <a:t>25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Business Models, Revenue Models, and Business Processes (cont’d.)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Instead of copying model, examine business elements</a:t>
            </a:r>
          </a:p>
          <a:p>
            <a:pPr lvl="1"/>
            <a:r>
              <a:rPr lang="en-US" dirty="0" smtClean="0"/>
              <a:t>Streamline, enhance, and replace with Internet technology driven processes</a:t>
            </a:r>
          </a:p>
          <a:p>
            <a:r>
              <a:rPr lang="en-US" b="1" dirty="0" smtClean="0"/>
              <a:t>Revenue model </a:t>
            </a:r>
            <a:r>
              <a:rPr lang="en-US" dirty="0" smtClean="0"/>
              <a:t>used today</a:t>
            </a:r>
          </a:p>
          <a:p>
            <a:pPr lvl="1"/>
            <a:r>
              <a:rPr lang="en-US" dirty="0" smtClean="0"/>
              <a:t>Specific collection of business processes</a:t>
            </a:r>
          </a:p>
          <a:p>
            <a:pPr lvl="2"/>
            <a:r>
              <a:rPr lang="en-US" dirty="0" smtClean="0"/>
              <a:t>Identify customers</a:t>
            </a:r>
          </a:p>
          <a:p>
            <a:pPr lvl="2"/>
            <a:r>
              <a:rPr lang="en-US" dirty="0" smtClean="0"/>
              <a:t>Market to those customers</a:t>
            </a:r>
          </a:p>
          <a:p>
            <a:pPr lvl="2"/>
            <a:r>
              <a:rPr lang="en-US" dirty="0" smtClean="0"/>
              <a:t>Generate sales</a:t>
            </a:r>
          </a:p>
          <a:p>
            <a:pPr lvl="1"/>
            <a:r>
              <a:rPr lang="en-US" dirty="0" smtClean="0"/>
              <a:t>Classify revenue-generating activities for communication and analysis purposes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11A98DA-0BF1-438C-8475-8674FB6D7496}" type="slidenum">
              <a:rPr lang="en-US" smtClean="0">
                <a:solidFill>
                  <a:srgbClr val="000000"/>
                </a:solidFill>
              </a:rPr>
              <a:pPr eaLnBrk="1" hangingPunct="1"/>
              <a:t>26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2772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FE9005A6-A24A-4673-84EE-B35D49203527}" type="slidenum">
              <a:rPr lang="en-US" sz="1400">
                <a:solidFill>
                  <a:srgbClr val="000000"/>
                </a:solidFill>
              </a:rPr>
              <a:pPr algn="r" eaLnBrk="1" hangingPunct="1"/>
              <a:t>26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Focus on Specific Business Processes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Companies think in terms of business processes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Purchasing raw materials or goods for resale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Converting materials and labor into finished goods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Managing transportation and logistics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Hiring and training employees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Managing business finances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Identify processes benefiting from e-commerce technology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Internet technologies as a means to facilitate business processes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Improve existing practices, identify new opportunities, adapt to change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F4BD85-3E75-4263-A861-B0AF77C4DDE3}" type="slidenum">
              <a:rPr lang="en-US" smtClean="0">
                <a:solidFill>
                  <a:srgbClr val="000000"/>
                </a:solidFill>
              </a:rPr>
              <a:pPr eaLnBrk="1" hangingPunct="1"/>
              <a:t>27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3796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1BF1CC06-D2EC-4A17-8839-E823A33E5D22}" type="slidenum">
              <a:rPr lang="en-US" sz="1400">
                <a:solidFill>
                  <a:srgbClr val="000000"/>
                </a:solidFill>
              </a:rPr>
              <a:pPr algn="r" eaLnBrk="1" hangingPunct="1"/>
              <a:t>27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Role of Merchandising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Merchandising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Combination of store design, layout, and product display knowledge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Salespeople skills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Identify customer needs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Find products or services meeting needs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Merchandising and personal selling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Difficult to practice remotely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Web site success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Transfer merchandising skills to the Web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Easier for some products than others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Product/Process Suitability to Electronic Commerce</a:t>
            </a:r>
          </a:p>
        </p:txBody>
      </p:sp>
      <p:sp>
        <p:nvSpPr>
          <p:cNvPr id="34819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Evaluating advantages/disadvantages of electronic commerce</a:t>
            </a:r>
          </a:p>
          <a:p>
            <a:r>
              <a:rPr lang="en-US" dirty="0" smtClean="0"/>
              <a:t>Suitability is dependent on available technologies’ current state</a:t>
            </a:r>
          </a:p>
          <a:p>
            <a:pPr lvl="1"/>
            <a:r>
              <a:rPr lang="en-US" dirty="0" smtClean="0"/>
              <a:t>Change as new e-commerce tools emerge</a:t>
            </a: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D5E8C1-4DD1-4B1C-BD94-22F31C9B8B84}" type="slidenum">
              <a:rPr lang="en-US" smtClean="0">
                <a:solidFill>
                  <a:srgbClr val="000000"/>
                </a:solidFill>
              </a:rPr>
              <a:pPr eaLnBrk="1" hangingPunct="1"/>
              <a:t>28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5A0D48-1A99-4F67-B9A2-187FA5DECB4B}" type="slidenum">
              <a:rPr lang="en-US" smtClean="0">
                <a:solidFill>
                  <a:srgbClr val="000000"/>
                </a:solidFill>
              </a:rPr>
              <a:pPr eaLnBrk="1" hangingPunct="1"/>
              <a:t>29</a:t>
            </a:fld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3584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b="8098"/>
          <a:stretch>
            <a:fillRect/>
          </a:stretch>
        </p:blipFill>
        <p:spPr bwMode="auto">
          <a:xfrm>
            <a:off x="685800" y="938213"/>
            <a:ext cx="7696200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762000" y="5583238"/>
            <a:ext cx="807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/>
              <a:t>FIGURE 1-5</a:t>
            </a:r>
            <a:r>
              <a:rPr lang="en-US" dirty="0"/>
              <a:t> Business process suitability to type of commerce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CA6BB7B-944D-4208-ADB9-C69D662D5FC6}" type="slidenum">
              <a:rPr lang="en-US" smtClean="0">
                <a:solidFill>
                  <a:srgbClr val="000000"/>
                </a:solidFill>
              </a:rPr>
              <a:pPr eaLnBrk="1" hangingPunct="1"/>
              <a:t>3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9220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5A8FB9A0-ABC6-418F-A645-AFA9CF3F3A8F}" type="slidenum">
              <a:rPr lang="en-US" sz="1400">
                <a:solidFill>
                  <a:srgbClr val="000000"/>
                </a:solidFill>
              </a:rPr>
              <a:pPr algn="r" eaLnBrk="1" hangingPunct="1"/>
              <a:t>3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221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Learning Objectives (cont’d.)</a:t>
            </a:r>
          </a:p>
        </p:txBody>
      </p:sp>
      <p:sp>
        <p:nvSpPr>
          <p:cNvPr id="9222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How businesses use value chains and SWOT</a:t>
            </a:r>
            <a:r>
              <a:rPr lang="en-US" dirty="0" smtClean="0"/>
              <a:t> analysis to identify electronic commerce opportunities</a:t>
            </a:r>
          </a:p>
          <a:p>
            <a:r>
              <a:rPr lang="en-US" dirty="0" smtClean="0"/>
              <a:t>The international nature of electronic commerce and the challenges that arise in engaging in electronic commerce on a global scale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ACAC2A-AB0D-4469-8C85-C14B3A1EC5D5}" type="slidenum">
              <a:rPr lang="en-US" smtClean="0">
                <a:solidFill>
                  <a:srgbClr val="000000"/>
                </a:solidFill>
              </a:rPr>
              <a:pPr eaLnBrk="1" hangingPunct="1"/>
              <a:t>30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6868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7749311B-4BB5-453A-8239-5FA07FCA2958}" type="slidenum">
              <a:rPr lang="en-US" sz="1400">
                <a:solidFill>
                  <a:srgbClr val="000000"/>
                </a:solidFill>
              </a:rPr>
              <a:pPr algn="r" eaLnBrk="1" hangingPunct="1"/>
              <a:t>30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Product/Process Suitability to Electronic Commerce (cont’d.)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Commodity item</a:t>
            </a:r>
            <a:r>
              <a:rPr lang="en-US" dirty="0" smtClean="0"/>
              <a:t>: well-suited to e-commerce selling</a:t>
            </a:r>
          </a:p>
          <a:p>
            <a:pPr lvl="1"/>
            <a:r>
              <a:rPr lang="en-US" dirty="0" smtClean="0"/>
              <a:t>Product or service hard to distinguish from same products or services provided by other sellers</a:t>
            </a:r>
          </a:p>
          <a:p>
            <a:pPr lvl="1"/>
            <a:r>
              <a:rPr lang="en-US" dirty="0" smtClean="0"/>
              <a:t>Features: standardized and well known</a:t>
            </a:r>
          </a:p>
          <a:p>
            <a:pPr lvl="1"/>
            <a:r>
              <a:rPr lang="en-US" dirty="0" smtClean="0"/>
              <a:t>Price: distinguishing factor</a:t>
            </a:r>
          </a:p>
          <a:p>
            <a:pPr eaLnBrk="1" hangingPunct="1"/>
            <a:r>
              <a:rPr lang="en-US" dirty="0" smtClean="0"/>
              <a:t>Consider product’s </a:t>
            </a:r>
            <a:r>
              <a:rPr lang="en-US" b="1" dirty="0" smtClean="0"/>
              <a:t>shipping profile</a:t>
            </a:r>
          </a:p>
          <a:p>
            <a:pPr lvl="1"/>
            <a:r>
              <a:rPr lang="en-US" dirty="0" smtClean="0"/>
              <a:t>Collection of attributes affecting how easily that product can be packaged and delivered</a:t>
            </a:r>
          </a:p>
          <a:p>
            <a:pPr lvl="1" eaLnBrk="1" hangingPunct="1"/>
            <a:r>
              <a:rPr lang="en-US" dirty="0" smtClean="0"/>
              <a:t>Note value-to-weight ratio</a:t>
            </a:r>
          </a:p>
          <a:p>
            <a:pPr lvl="2" eaLnBrk="1" hangingPunct="1"/>
            <a:r>
              <a:rPr lang="en-US" dirty="0" smtClean="0"/>
              <a:t>DVD: good example</a:t>
            </a:r>
          </a:p>
          <a:p>
            <a:pPr lvl="2" eaLnBrk="1" hangingPunct="1"/>
            <a:r>
              <a:rPr lang="en-US" dirty="0" smtClean="0"/>
              <a:t>Expensive jewelry: high value-to-weight ratio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8E253D3-CC90-4620-8240-A7663F96EBD7}" type="slidenum">
              <a:rPr lang="en-US" smtClean="0">
                <a:solidFill>
                  <a:srgbClr val="000000"/>
                </a:solidFill>
              </a:rPr>
              <a:pPr eaLnBrk="1" hangingPunct="1"/>
              <a:t>31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7892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EDC9FA31-4EEA-4E69-972A-6AED9FC8CBDD}" type="slidenum">
              <a:rPr lang="en-US" sz="1400">
                <a:solidFill>
                  <a:srgbClr val="000000"/>
                </a:solidFill>
              </a:rPr>
              <a:pPr algn="r" eaLnBrk="1" hangingPunct="1"/>
              <a:t>31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Product/Process Suitability to Electronic Commerce (cont’d.)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Easier-to-sell products have:</a:t>
            </a:r>
          </a:p>
          <a:p>
            <a:pPr lvl="1" eaLnBrk="1" hangingPunct="1"/>
            <a:r>
              <a:rPr lang="en-US" dirty="0" smtClean="0"/>
              <a:t>Strong brand reputation </a:t>
            </a:r>
          </a:p>
          <a:p>
            <a:pPr lvl="1" eaLnBrk="1" hangingPunct="1"/>
            <a:r>
              <a:rPr lang="en-US" dirty="0" smtClean="0"/>
              <a:t>Appeal to small but geographically diverse groups</a:t>
            </a:r>
          </a:p>
          <a:p>
            <a:r>
              <a:rPr lang="en-US" dirty="0" smtClean="0"/>
              <a:t>Traditional commerce</a:t>
            </a:r>
          </a:p>
          <a:p>
            <a:pPr lvl="1"/>
            <a:r>
              <a:rPr lang="en-US" dirty="0" smtClean="0"/>
              <a:t>Better for products relying on personal selling skills</a:t>
            </a:r>
          </a:p>
          <a:p>
            <a:r>
              <a:rPr lang="en-US" dirty="0" smtClean="0"/>
              <a:t>Combination of electronic and traditional commerce</a:t>
            </a:r>
          </a:p>
          <a:p>
            <a:pPr lvl="1"/>
            <a:r>
              <a:rPr lang="en-US" dirty="0" smtClean="0"/>
              <a:t>Business process includes both commodity and personal inspection items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EC638A-18B3-48EE-AAA3-CF21C7B73905}" type="slidenum">
              <a:rPr lang="en-US" smtClean="0">
                <a:solidFill>
                  <a:srgbClr val="000000"/>
                </a:solidFill>
              </a:rPr>
              <a:pPr eaLnBrk="1" hangingPunct="1"/>
              <a:t>32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8916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1AC46588-D16E-47FE-BFEF-7F0CDB98DCC6}" type="slidenum">
              <a:rPr lang="en-US" sz="1400">
                <a:solidFill>
                  <a:srgbClr val="000000"/>
                </a:solidFill>
              </a:rPr>
              <a:pPr algn="r" eaLnBrk="1" hangingPunct="1"/>
              <a:t>32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Electronic Commerce: Opportunities, Cautions and Concerns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Businesses need to exercise caution in weighing risks and benefits of online business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3993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AD022B-8D39-4722-8203-5F82255949BC}" type="slidenum">
              <a:rPr lang="en-US" smtClean="0">
                <a:solidFill>
                  <a:srgbClr val="000000"/>
                </a:solidFill>
              </a:rPr>
              <a:pPr eaLnBrk="1" hangingPunct="1"/>
              <a:t>33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9940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Appeal of electronic commerce is its potential to boost profits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increases sales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decreases costs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Virtual community</a:t>
            </a:r>
            <a:r>
              <a:rPr lang="en-US" dirty="0" smtClean="0"/>
              <a:t>: gathering of people online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Using Web 2.0 technologies</a:t>
            </a:r>
          </a:p>
        </p:txBody>
      </p:sp>
      <p:sp>
        <p:nvSpPr>
          <p:cNvPr id="39941" name="Title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Opportunities for Electronic Commerce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4096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3B13631-44D6-4F36-8492-3281C01C54CB}" type="slidenum">
              <a:rPr lang="en-US" smtClean="0">
                <a:solidFill>
                  <a:srgbClr val="000000"/>
                </a:solidFill>
              </a:rPr>
              <a:pPr eaLnBrk="1" hangingPunct="1"/>
              <a:t>34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096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E-commerce buyer opportunities</a:t>
            </a:r>
          </a:p>
          <a:p>
            <a:pPr lvl="1"/>
            <a:r>
              <a:rPr lang="en-US" dirty="0" smtClean="0"/>
              <a:t>Increases purchasing opportunities</a:t>
            </a:r>
          </a:p>
          <a:p>
            <a:pPr lvl="1"/>
            <a:r>
              <a:rPr lang="en-US" dirty="0" smtClean="0"/>
              <a:t>Identifies new suppliers and business partners</a:t>
            </a:r>
          </a:p>
          <a:p>
            <a:pPr lvl="1"/>
            <a:r>
              <a:rPr lang="en-US" dirty="0" smtClean="0"/>
              <a:t>Efficiently obtains competitive bid information</a:t>
            </a:r>
          </a:p>
          <a:p>
            <a:pPr lvl="2"/>
            <a:r>
              <a:rPr lang="en-US" dirty="0" smtClean="0"/>
              <a:t>Easier to negotiate price and delivery terms</a:t>
            </a:r>
          </a:p>
          <a:p>
            <a:pPr lvl="1"/>
            <a:r>
              <a:rPr lang="en-US" dirty="0" smtClean="0"/>
              <a:t>Increases speed, information exchange accuracy</a:t>
            </a:r>
          </a:p>
          <a:p>
            <a:pPr lvl="1"/>
            <a:r>
              <a:rPr lang="en-US" dirty="0" smtClean="0"/>
              <a:t>Wider range of choices available 24 hours a day</a:t>
            </a:r>
          </a:p>
          <a:p>
            <a:pPr lvl="2"/>
            <a:r>
              <a:rPr lang="en-US" dirty="0" smtClean="0"/>
              <a:t>Immediate access to prospective purchase information</a:t>
            </a:r>
          </a:p>
        </p:txBody>
      </p:sp>
      <p:sp>
        <p:nvSpPr>
          <p:cNvPr id="40965" name="Title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Opportunities for Electronic Commerce (cont’d.)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0E10F9E-05E7-43C9-BBC4-62C3D9E30714}" type="slidenum">
              <a:rPr lang="en-US" smtClean="0">
                <a:solidFill>
                  <a:srgbClr val="000000"/>
                </a:solidFill>
              </a:rPr>
              <a:pPr eaLnBrk="1" hangingPunct="1"/>
              <a:t>35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1988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3F791AEA-B8D8-4395-97F1-6F1995CA9B84}" type="slidenum">
              <a:rPr lang="en-US" sz="1400">
                <a:solidFill>
                  <a:srgbClr val="000000"/>
                </a:solidFill>
              </a:rPr>
              <a:pPr algn="r" eaLnBrk="1" hangingPunct="1"/>
              <a:t>35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Advantages and Disadvantages of Electronic Commerce (cont’d.)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Benefits extend to general society welfare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Lower costs to issue and secure: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Electronic payments of tax refunds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Public retirement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Welfare support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Provides faster transmission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Provides fraud, theft loss protection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Electronic payments easier to audit and monitor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Reduces commuter-caused traffic, pollution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Due to telecommuting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Products and services available in remote areas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7547803-6DC2-4F2B-953D-E138739CAF21}" type="slidenum">
              <a:rPr lang="en-US" smtClean="0">
                <a:solidFill>
                  <a:srgbClr val="000000"/>
                </a:solidFill>
              </a:rPr>
              <a:pPr eaLnBrk="1" hangingPunct="1"/>
              <a:t>36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3012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3D54BC3C-93FC-4F1F-B372-10D2A31E4DCB}" type="slidenum">
              <a:rPr lang="en-US" sz="1400">
                <a:solidFill>
                  <a:srgbClr val="000000"/>
                </a:solidFill>
              </a:rPr>
              <a:pPr algn="r" eaLnBrk="1" hangingPunct="1"/>
              <a:t>36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Electronic Commerce: Cautions and Concerns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Poor choices for electronic commerce</a:t>
            </a:r>
          </a:p>
          <a:p>
            <a:pPr lvl="1" eaLnBrk="1" hangingPunct="1"/>
            <a:r>
              <a:rPr lang="en-US" dirty="0" smtClean="0"/>
              <a:t>Perishable foods and high-cost, unique items</a:t>
            </a:r>
          </a:p>
          <a:p>
            <a:pPr eaLnBrk="1" hangingPunct="1"/>
            <a:r>
              <a:rPr lang="en-US" dirty="0" smtClean="0"/>
              <a:t>Disadvantages will disappear when:</a:t>
            </a:r>
          </a:p>
          <a:p>
            <a:pPr lvl="1"/>
            <a:r>
              <a:rPr lang="en-US" dirty="0" smtClean="0"/>
              <a:t>E-commerce matures</a:t>
            </a:r>
          </a:p>
          <a:p>
            <a:pPr lvl="2"/>
            <a:r>
              <a:rPr lang="en-US" dirty="0" smtClean="0"/>
              <a:t>Becomes more available to and accepted by general population</a:t>
            </a:r>
          </a:p>
          <a:p>
            <a:pPr lvl="1"/>
            <a:r>
              <a:rPr lang="en-US" dirty="0" smtClean="0"/>
              <a:t>Critical masses of buyers become equipped, willing to buy through Internet </a:t>
            </a:r>
          </a:p>
          <a:p>
            <a:pPr lvl="2"/>
            <a:r>
              <a:rPr lang="en-US" dirty="0" smtClean="0"/>
              <a:t>Online grocery industry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Electronic Commerce, Tenth Edition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537511A-9A99-41CD-A7B2-6EF116BAF17F}" type="slidenum">
              <a:rPr lang="en-US" smtClean="0">
                <a:solidFill>
                  <a:srgbClr val="000000"/>
                </a:solidFill>
              </a:rPr>
              <a:pPr eaLnBrk="1" hangingPunct="1"/>
              <a:t>37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4036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E3784E4D-5138-4F36-98F1-964925388A0D}" type="slidenum">
              <a:rPr lang="en-US" sz="1400">
                <a:solidFill>
                  <a:srgbClr val="000000"/>
                </a:solidFill>
              </a:rPr>
              <a:pPr algn="r" eaLnBrk="1" hangingPunct="1"/>
              <a:t>37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Electronic Commerce: Cautions and Concerns (cont’d.)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Predictability of Costs and Revenues: inherent problems</a:t>
            </a:r>
          </a:p>
          <a:p>
            <a:pPr lvl="1"/>
            <a:r>
              <a:rPr lang="en-US" dirty="0" smtClean="0"/>
              <a:t>Calculating return on investment</a:t>
            </a:r>
          </a:p>
          <a:p>
            <a:pPr lvl="1"/>
            <a:r>
              <a:rPr lang="en-US" dirty="0" smtClean="0"/>
              <a:t>Recruiting and retaining employees</a:t>
            </a:r>
          </a:p>
          <a:p>
            <a:r>
              <a:rPr lang="en-US" dirty="0" smtClean="0"/>
              <a:t>Technology Integration Issues</a:t>
            </a:r>
          </a:p>
          <a:p>
            <a:pPr lvl="1"/>
            <a:r>
              <a:rPr lang="en-US" dirty="0" smtClean="0"/>
              <a:t>Difficulty melding standard processes with online systems</a:t>
            </a:r>
          </a:p>
          <a:p>
            <a:pPr lvl="1"/>
            <a:r>
              <a:rPr lang="en-US" dirty="0" smtClean="0"/>
              <a:t>Uncertain outcome when integrating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Electronic Commerce, Tenth Edition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505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EFE598-110B-409D-A350-42D7F9807CA6}" type="slidenum">
              <a:rPr lang="en-US" smtClean="0">
                <a:solidFill>
                  <a:srgbClr val="000000"/>
                </a:solidFill>
              </a:rPr>
              <a:pPr eaLnBrk="1" hangingPunct="1"/>
              <a:t>38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5060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Cultural and legal concerns</a:t>
            </a:r>
          </a:p>
          <a:p>
            <a:pPr lvl="1"/>
            <a:r>
              <a:rPr lang="en-US" dirty="0" smtClean="0"/>
              <a:t>Consumers resistant to change</a:t>
            </a:r>
          </a:p>
          <a:p>
            <a:pPr lvl="1"/>
            <a:r>
              <a:rPr lang="en-US" dirty="0" smtClean="0"/>
              <a:t>Cultural differences: security, privacy, and payments</a:t>
            </a:r>
          </a:p>
          <a:p>
            <a:pPr lvl="1"/>
            <a:r>
              <a:rPr lang="en-US" dirty="0" smtClean="0"/>
              <a:t>Ambiguous and conflicting laws </a:t>
            </a:r>
          </a:p>
        </p:txBody>
      </p:sp>
      <p:sp>
        <p:nvSpPr>
          <p:cNvPr id="45061" name="Title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Electronic Commerce: Cautions and Concerns (cont’d.)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B0C584E-264F-4D85-9F34-01C852214C8E}" type="slidenum">
              <a:rPr lang="en-US" smtClean="0">
                <a:solidFill>
                  <a:srgbClr val="000000"/>
                </a:solidFill>
              </a:rPr>
              <a:pPr eaLnBrk="1" hangingPunct="1"/>
              <a:t>39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6084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FD2F4AB-6AE8-4023-9491-182A32480345}" type="slidenum">
              <a:rPr lang="en-US" sz="1400">
                <a:solidFill>
                  <a:srgbClr val="000000"/>
                </a:solidFill>
              </a:rPr>
              <a:pPr algn="r" eaLnBrk="1" hangingPunct="1"/>
              <a:t>39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Economic Forces and Electronic Commerce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Economics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Study how people allocate scarce resources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Through commerce and government actions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Commerce organizations participate in </a:t>
            </a:r>
            <a:r>
              <a:rPr lang="en-US" b="1" dirty="0" smtClean="0"/>
              <a:t>markets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Potential sellers come into contact with buyers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Medium of exchange available (currency or barter)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Organization hierarchy (flat or many levels)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Bottom level includes largest number of employees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Pyramid structure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Transaction costs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Motivation for moving economic activity to hierarchically structured firms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4F44CC-73A5-493B-8692-D3AB42A14680}" type="slidenum">
              <a:rPr lang="en-US" smtClean="0">
                <a:solidFill>
                  <a:srgbClr val="000000"/>
                </a:solidFill>
              </a:rPr>
              <a:pPr eaLnBrk="1" hangingPunct="1"/>
              <a:t>4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0244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1265237-D354-4C78-BE6C-F16C69321E4B}" type="slidenum">
              <a:rPr lang="en-US" sz="1400">
                <a:solidFill>
                  <a:srgbClr val="000000"/>
                </a:solidFill>
              </a:rPr>
              <a:pPr algn="r" eaLnBrk="1" hangingPunct="1"/>
              <a:t>4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Electronic Commerce: Into the Third Wave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Electronic commerce history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Mid-1990s to 2000: rapid growth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“Dot-com boom” followed by “dot-com bust”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2000 to 2003: overly gloomy news reports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2003: signs of new life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Sales and profit growth return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Electronic commerce growing at a rapid pace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Electronic commerce becomes part of general economy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69BA5AB-91E0-48D2-8B91-EE8D7A923B82}" type="slidenum">
              <a:rPr lang="en-US" smtClean="0">
                <a:solidFill>
                  <a:srgbClr val="000000"/>
                </a:solidFill>
              </a:rPr>
              <a:pPr eaLnBrk="1" hangingPunct="1"/>
              <a:t>40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7108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6385A151-8F28-44D4-8635-6FEE1AD84C06}" type="slidenum">
              <a:rPr lang="en-US" sz="1400">
                <a:solidFill>
                  <a:srgbClr val="000000"/>
                </a:solidFill>
              </a:rPr>
              <a:pPr algn="r" eaLnBrk="1" hangingPunct="1"/>
              <a:t>40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Transaction Costs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Total costs a buyer and seller incur</a:t>
            </a:r>
          </a:p>
          <a:p>
            <a:pPr lvl="1"/>
            <a:r>
              <a:rPr lang="en-US" dirty="0" smtClean="0"/>
              <a:t>While gathering information and negotiating purchase-and-sale transaction</a:t>
            </a:r>
          </a:p>
          <a:p>
            <a:pPr lvl="1"/>
            <a:r>
              <a:rPr lang="en-US" dirty="0" smtClean="0"/>
              <a:t>Includes:</a:t>
            </a:r>
          </a:p>
          <a:p>
            <a:pPr lvl="2"/>
            <a:r>
              <a:rPr lang="en-US" dirty="0" smtClean="0"/>
              <a:t>Brokerage fees and sales commissions</a:t>
            </a:r>
          </a:p>
          <a:p>
            <a:pPr lvl="2"/>
            <a:r>
              <a:rPr lang="en-US" dirty="0" smtClean="0"/>
              <a:t>Cost of information search and acquisition</a:t>
            </a:r>
          </a:p>
          <a:p>
            <a:r>
              <a:rPr lang="en-US" dirty="0" smtClean="0"/>
              <a:t>Sweater dealer example (Figure 1-6)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A6FC511-1862-4F30-B7E3-1E9D4CDDE500}" type="slidenum">
              <a:rPr lang="en-US" smtClean="0">
                <a:solidFill>
                  <a:srgbClr val="000000"/>
                </a:solidFill>
              </a:rPr>
              <a:pPr eaLnBrk="1" hangingPunct="1"/>
              <a:t>41</a:t>
            </a:fld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4813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b="2284"/>
          <a:stretch>
            <a:fillRect/>
          </a:stretch>
        </p:blipFill>
        <p:spPr bwMode="auto">
          <a:xfrm>
            <a:off x="2209800" y="228600"/>
            <a:ext cx="4141788" cy="559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2133600" y="5791200"/>
            <a:ext cx="532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1-6</a:t>
            </a:r>
            <a:r>
              <a:rPr lang="en-US" dirty="0"/>
              <a:t> Market form of economic organization</a:t>
            </a:r>
          </a:p>
        </p:txBody>
      </p:sp>
      <p:sp>
        <p:nvSpPr>
          <p:cNvPr id="48134" name="Rectangle 8"/>
          <p:cNvSpPr>
            <a:spLocks noChangeArrowheads="1"/>
          </p:cNvSpPr>
          <p:nvPr/>
        </p:nvSpPr>
        <p:spPr bwMode="auto">
          <a:xfrm rot="-5400000">
            <a:off x="6569869" y="4326731"/>
            <a:ext cx="2590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/>
              <a:t>© </a:t>
            </a:r>
            <a:r>
              <a:rPr lang="en-US" sz="1600" dirty="0"/>
              <a:t>Cengage Learning 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D771C7-165F-4DFA-B929-564D90DD0511}" type="slidenum">
              <a:rPr lang="en-US" smtClean="0">
                <a:solidFill>
                  <a:srgbClr val="000000"/>
                </a:solidFill>
              </a:rPr>
              <a:pPr eaLnBrk="1" hangingPunct="1"/>
              <a:t>42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9156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E4E331C6-8F63-4244-B7BB-A2DD88B0349B}" type="slidenum">
              <a:rPr lang="en-US" sz="1400">
                <a:solidFill>
                  <a:srgbClr val="000000"/>
                </a:solidFill>
              </a:rPr>
              <a:pPr algn="r" eaLnBrk="1" hangingPunct="1"/>
              <a:t>42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Markets and Hierarchies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Coase’s analysis of high transaction costs</a:t>
            </a:r>
          </a:p>
          <a:p>
            <a:pPr lvl="1"/>
            <a:r>
              <a:rPr lang="en-US" dirty="0" smtClean="0"/>
              <a:t>Hierarchical organizations formed</a:t>
            </a:r>
          </a:p>
          <a:p>
            <a:pPr lvl="2"/>
            <a:r>
              <a:rPr lang="en-US" dirty="0" smtClean="0"/>
              <a:t>Replace market-negotiated transactions</a:t>
            </a:r>
          </a:p>
          <a:p>
            <a:pPr lvl="2"/>
            <a:r>
              <a:rPr lang="en-US" dirty="0" smtClean="0"/>
              <a:t>Strong supervision and worker-monitoring elements</a:t>
            </a:r>
          </a:p>
          <a:p>
            <a:pPr lvl="1" eaLnBrk="1" hangingPunct="1"/>
            <a:r>
              <a:rPr lang="en-US" dirty="0" smtClean="0"/>
              <a:t>Sweater example (Figure 1-7)</a:t>
            </a:r>
          </a:p>
          <a:p>
            <a:pPr eaLnBrk="1" hangingPunct="1"/>
            <a:r>
              <a:rPr lang="en-US" dirty="0" smtClean="0"/>
              <a:t>Oliver Williamson (extended Coase’s analysis)</a:t>
            </a:r>
          </a:p>
          <a:p>
            <a:pPr lvl="1"/>
            <a:r>
              <a:rPr lang="en-US" dirty="0" smtClean="0"/>
              <a:t>Complex manufacturing, assembly operations</a:t>
            </a:r>
          </a:p>
          <a:p>
            <a:pPr lvl="2"/>
            <a:r>
              <a:rPr lang="en-US" dirty="0" smtClean="0"/>
              <a:t>Hierarchically organized, vertically integrated</a:t>
            </a:r>
          </a:p>
          <a:p>
            <a:pPr lvl="1"/>
            <a:r>
              <a:rPr lang="en-US" dirty="0" smtClean="0"/>
              <a:t>Manufacturing innovations increased monitoring activities’ efficiency and effectiveness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6D7B8E7-1FB4-4979-AFF1-AB89C8D66B62}" type="slidenum">
              <a:rPr lang="en-US" smtClean="0">
                <a:solidFill>
                  <a:srgbClr val="000000"/>
                </a:solidFill>
              </a:rPr>
              <a:pPr eaLnBrk="1" hangingPunct="1"/>
              <a:t>43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313238"/>
            <a:ext cx="8229600" cy="1935162"/>
          </a:xfrm>
        </p:spPr>
        <p:txBody>
          <a:bodyPr/>
          <a:lstStyle/>
          <a:p>
            <a:r>
              <a:rPr lang="en-US" sz="2400" b="1" dirty="0" smtClean="0"/>
              <a:t>Strategic business unit (business unit)</a:t>
            </a:r>
          </a:p>
          <a:p>
            <a:pPr lvl="1"/>
            <a:r>
              <a:rPr lang="en-US" sz="2000" dirty="0" smtClean="0"/>
              <a:t>One particular combination of product, distribution channel, and customer type</a:t>
            </a:r>
          </a:p>
          <a:p>
            <a:r>
              <a:rPr lang="en-US" sz="2400" dirty="0" smtClean="0"/>
              <a:t>Exception to hierarchy trend</a:t>
            </a:r>
          </a:p>
          <a:p>
            <a:pPr lvl="1"/>
            <a:r>
              <a:rPr lang="en-US" sz="2000" dirty="0" smtClean="0"/>
              <a:t>Commodities</a:t>
            </a:r>
            <a:endParaRPr lang="en-US" dirty="0" smtClean="0"/>
          </a:p>
        </p:txBody>
      </p:sp>
      <p:pic>
        <p:nvPicPr>
          <p:cNvPr id="5018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b="5692"/>
          <a:stretch>
            <a:fillRect/>
          </a:stretch>
        </p:blipFill>
        <p:spPr bwMode="auto">
          <a:xfrm>
            <a:off x="1020763" y="228600"/>
            <a:ext cx="5791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Rectangle 8"/>
          <p:cNvSpPr>
            <a:spLocks noChangeArrowheads="1"/>
          </p:cNvSpPr>
          <p:nvPr/>
        </p:nvSpPr>
        <p:spPr bwMode="auto">
          <a:xfrm rot="-5400000">
            <a:off x="6950869" y="2391569"/>
            <a:ext cx="2590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/>
              <a:t>© </a:t>
            </a:r>
            <a:r>
              <a:rPr lang="en-US" sz="1600" dirty="0"/>
              <a:t>Cengage Learning 2013</a:t>
            </a:r>
          </a:p>
        </p:txBody>
      </p:sp>
      <p:sp>
        <p:nvSpPr>
          <p:cNvPr id="50183" name="Rectangle 8"/>
          <p:cNvSpPr>
            <a:spLocks noChangeArrowheads="1"/>
          </p:cNvSpPr>
          <p:nvPr/>
        </p:nvSpPr>
        <p:spPr bwMode="auto">
          <a:xfrm>
            <a:off x="990600" y="3856038"/>
            <a:ext cx="583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1-7</a:t>
            </a:r>
            <a:r>
              <a:rPr lang="en-US" dirty="0"/>
              <a:t> Hierarchical form of economic organization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8CBB9C-BF20-46E0-A8AB-7486438E4B1D}" type="slidenum">
              <a:rPr lang="en-US" smtClean="0">
                <a:solidFill>
                  <a:srgbClr val="000000"/>
                </a:solidFill>
              </a:rPr>
              <a:pPr eaLnBrk="1" hangingPunct="1"/>
              <a:t>44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1204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928D23A2-06E7-4D41-87B9-0C9EB991BCB6}" type="slidenum">
              <a:rPr lang="en-US" sz="1400">
                <a:solidFill>
                  <a:srgbClr val="000000"/>
                </a:solidFill>
              </a:rPr>
              <a:pPr algn="r" eaLnBrk="1" hangingPunct="1"/>
              <a:t>44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Electronic Commerce to Reduce Transaction Costs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Electronic commerce</a:t>
            </a:r>
          </a:p>
          <a:p>
            <a:pPr lvl="1"/>
            <a:r>
              <a:rPr lang="en-US" dirty="0" smtClean="0"/>
              <a:t>Change vertical integration attractiveness</a:t>
            </a:r>
          </a:p>
          <a:p>
            <a:pPr lvl="1"/>
            <a:r>
              <a:rPr lang="en-US" dirty="0" smtClean="0"/>
              <a:t>Change transaction costs’ level and nature</a:t>
            </a:r>
          </a:p>
          <a:p>
            <a:r>
              <a:rPr lang="en-US" dirty="0" smtClean="0"/>
              <a:t>Example: employment transaction</a:t>
            </a:r>
          </a:p>
          <a:p>
            <a:pPr lvl="1"/>
            <a:r>
              <a:rPr lang="en-US" dirty="0" smtClean="0"/>
              <a:t>Telecommuting</a:t>
            </a:r>
          </a:p>
          <a:p>
            <a:pPr lvl="2"/>
            <a:r>
              <a:rPr lang="en-US" dirty="0" smtClean="0"/>
              <a:t>May reduce or eliminate transaction costs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2920577-BE7F-49DF-9153-8482D87270CC}" type="slidenum">
              <a:rPr lang="en-US" smtClean="0">
                <a:solidFill>
                  <a:srgbClr val="000000"/>
                </a:solidFill>
              </a:rPr>
              <a:pPr eaLnBrk="1" hangingPunct="1"/>
              <a:t>45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2228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C5E28D2-A7F7-423E-9B7B-A4F254B7025C}" type="slidenum">
              <a:rPr lang="en-US" sz="1400">
                <a:solidFill>
                  <a:srgbClr val="000000"/>
                </a:solidFill>
              </a:rPr>
              <a:pPr algn="r" eaLnBrk="1" hangingPunct="1"/>
              <a:t>45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Economic Structures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Neither market nor hierarchy</a:t>
            </a:r>
          </a:p>
          <a:p>
            <a:r>
              <a:rPr lang="en-US" b="1" dirty="0" smtClean="0"/>
              <a:t>Strategic alliances (strategic partnerships)</a:t>
            </a:r>
            <a:endParaRPr lang="en-US" dirty="0" smtClean="0"/>
          </a:p>
          <a:p>
            <a:pPr lvl="1"/>
            <a:r>
              <a:rPr lang="en-US" dirty="0" smtClean="0"/>
              <a:t>Coordinate strategies, resources, skill sets</a:t>
            </a:r>
          </a:p>
          <a:p>
            <a:pPr lvl="1"/>
            <a:r>
              <a:rPr lang="en-US" dirty="0" smtClean="0"/>
              <a:t>Form long-term, stable relationships with other companies and individuals</a:t>
            </a:r>
          </a:p>
          <a:p>
            <a:pPr lvl="2"/>
            <a:r>
              <a:rPr lang="en-US" dirty="0" smtClean="0"/>
              <a:t>Based on shared purposes</a:t>
            </a:r>
          </a:p>
          <a:p>
            <a:r>
              <a:rPr lang="en-US" b="1" dirty="0" smtClean="0"/>
              <a:t>Strategic partners</a:t>
            </a:r>
          </a:p>
          <a:p>
            <a:pPr lvl="1"/>
            <a:r>
              <a:rPr lang="en-US" dirty="0" smtClean="0"/>
              <a:t>Come together for specific project or activity</a:t>
            </a:r>
          </a:p>
          <a:p>
            <a:pPr lvl="1"/>
            <a:r>
              <a:rPr lang="en-US" dirty="0" smtClean="0"/>
              <a:t>Form many intercompany teams</a:t>
            </a:r>
          </a:p>
          <a:p>
            <a:pPr lvl="2"/>
            <a:r>
              <a:rPr lang="en-US" dirty="0" smtClean="0"/>
              <a:t>Undertake variety of ongoing activities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106FBBF-6F38-4CE6-AD47-5E4537C51317}" type="slidenum">
              <a:rPr lang="en-US" smtClean="0">
                <a:solidFill>
                  <a:srgbClr val="000000"/>
                </a:solidFill>
              </a:rPr>
              <a:pPr eaLnBrk="1" hangingPunct="1"/>
              <a:t>46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3252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19593628-0278-4781-87B7-ACD9DB6C1B65}" type="slidenum">
              <a:rPr lang="en-US" sz="1400">
                <a:solidFill>
                  <a:srgbClr val="000000"/>
                </a:solidFill>
              </a:rPr>
              <a:pPr algn="r" eaLnBrk="1" hangingPunct="1"/>
              <a:t>46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Economic Structures (cont’d.)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 Network organizations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Well suited to information-intensive technology industries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Sweater example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Knitters organize into networks of smaller organizations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Specialize in styles or designs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Electronic commerce makes such networks easier to construct and maintain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Will be predominant in the near future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Manuel Castells predicts economic networks will become the organizing structure for all social interactions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9831F4-20A2-43FB-AEF8-5C509F2CB3C7}" type="slidenum">
              <a:rPr lang="en-US" smtClean="0">
                <a:solidFill>
                  <a:srgbClr val="000000"/>
                </a:solidFill>
              </a:rPr>
              <a:pPr eaLnBrk="1" hangingPunct="1"/>
              <a:t>47</a:t>
            </a:fld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5427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b="5983"/>
          <a:stretch>
            <a:fillRect/>
          </a:stretch>
        </p:blipFill>
        <p:spPr bwMode="auto">
          <a:xfrm>
            <a:off x="990600" y="457200"/>
            <a:ext cx="6858000" cy="508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8"/>
          <p:cNvSpPr>
            <a:spLocks noChangeArrowheads="1"/>
          </p:cNvSpPr>
          <p:nvPr/>
        </p:nvSpPr>
        <p:spPr bwMode="auto">
          <a:xfrm rot="-5400000">
            <a:off x="7174707" y="4080669"/>
            <a:ext cx="2590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/>
              <a:t>© </a:t>
            </a:r>
            <a:r>
              <a:rPr lang="en-US" sz="1600" dirty="0"/>
              <a:t>Cengage Learning 2013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990600" y="5638800"/>
            <a:ext cx="546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1-8</a:t>
            </a:r>
            <a:r>
              <a:rPr lang="en-US" dirty="0"/>
              <a:t> Network form of economic organization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2ACB9FA-424C-40E5-9191-D0FF1CE9294D}" type="slidenum">
              <a:rPr lang="en-US" smtClean="0">
                <a:solidFill>
                  <a:srgbClr val="000000"/>
                </a:solidFill>
              </a:rPr>
              <a:pPr eaLnBrk="1" hangingPunct="1"/>
              <a:t>48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5300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3700563-1343-49AC-B0FF-55855D353E39}" type="slidenum">
              <a:rPr lang="en-US" sz="1400">
                <a:solidFill>
                  <a:srgbClr val="000000"/>
                </a:solidFill>
              </a:rPr>
              <a:pPr algn="r" eaLnBrk="1" hangingPunct="1"/>
              <a:t>48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Effects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Activities yield less value as consumption amount increases</a:t>
            </a:r>
          </a:p>
          <a:p>
            <a:pPr lvl="1"/>
            <a:r>
              <a:rPr lang="en-US" b="1" dirty="0" smtClean="0"/>
              <a:t>Law of diminishing returns</a:t>
            </a:r>
            <a:endParaRPr lang="en-US" dirty="0" smtClean="0"/>
          </a:p>
          <a:p>
            <a:pPr lvl="2" eaLnBrk="1" hangingPunct="1"/>
            <a:r>
              <a:rPr lang="en-US" dirty="0" smtClean="0"/>
              <a:t>Example: hamburger consumption</a:t>
            </a:r>
          </a:p>
          <a:p>
            <a:pPr eaLnBrk="1" hangingPunct="1"/>
            <a:r>
              <a:rPr lang="en-US" b="1" dirty="0" smtClean="0"/>
              <a:t>Network effect</a:t>
            </a:r>
            <a:endParaRPr lang="en-US" dirty="0" smtClean="0"/>
          </a:p>
          <a:p>
            <a:pPr lvl="1"/>
            <a:r>
              <a:rPr lang="en-US" dirty="0" smtClean="0"/>
              <a:t>Exception to law of diminishing returns </a:t>
            </a:r>
          </a:p>
          <a:p>
            <a:pPr lvl="2"/>
            <a:r>
              <a:rPr lang="en-US" dirty="0" smtClean="0"/>
              <a:t>More people or organizations participate in network</a:t>
            </a:r>
          </a:p>
          <a:p>
            <a:pPr lvl="2"/>
            <a:r>
              <a:rPr lang="en-US" dirty="0" smtClean="0"/>
              <a:t>Value of network to each participant increases</a:t>
            </a:r>
          </a:p>
          <a:p>
            <a:pPr lvl="1" eaLnBrk="1" hangingPunct="1"/>
            <a:r>
              <a:rPr lang="en-US" dirty="0" smtClean="0"/>
              <a:t>Examples: Landline and mobile phones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10CF8A8-7A20-4D26-B40E-E99D2384CBAE}" type="slidenum">
              <a:rPr lang="en-US" smtClean="0">
                <a:solidFill>
                  <a:srgbClr val="000000"/>
                </a:solidFill>
              </a:rPr>
              <a:pPr eaLnBrk="1" hangingPunct="1"/>
              <a:t>49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6324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EFFDB9EB-29C5-431C-A3D0-D9C7700C7109}" type="slidenum">
              <a:rPr lang="en-US" sz="1400">
                <a:solidFill>
                  <a:srgbClr val="000000"/>
                </a:solidFill>
              </a:rPr>
              <a:pPr algn="r" eaLnBrk="1" hangingPunct="1"/>
              <a:t>49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Effects (cont’d.)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E-mail account example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Provides access to network of people with e-mail accounts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If e-mail account is part of smaller network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E-mail generally less valuable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Internet e-mail accounts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Far more valuable than single-organization e-mail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Due to network effect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Need way to identify business processes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Evaluate electronic commerce suitability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For each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C63A22B-EF50-4495-98A3-B7052D0B7649}" type="slidenum">
              <a:rPr lang="en-US" smtClean="0">
                <a:solidFill>
                  <a:srgbClr val="000000"/>
                </a:solidFill>
              </a:rPr>
              <a:pPr eaLnBrk="1" hangingPunct="1"/>
              <a:t>5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1268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1ED20BDF-B750-4185-8108-68FB61F66948}" type="slidenum">
              <a:rPr lang="en-US" sz="1400">
                <a:solidFill>
                  <a:srgbClr val="000000"/>
                </a:solidFill>
              </a:rPr>
              <a:pPr algn="r" eaLnBrk="1" hangingPunct="1"/>
              <a:t>5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Electronic Commerce: Into the Third Wave (cont’d)</a:t>
            </a:r>
          </a:p>
        </p:txBody>
      </p:sp>
      <p:sp>
        <p:nvSpPr>
          <p:cNvPr id="92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2008 general recession</a:t>
            </a:r>
            <a:endParaRPr lang="en-US" dirty="0" smtClean="0"/>
          </a:p>
          <a:p>
            <a:pPr lvl="2">
              <a:defRPr/>
            </a:pPr>
            <a:r>
              <a:rPr lang="en-US" dirty="0" smtClean="0">
                <a:ea typeface="+mn-ea"/>
                <a:cs typeface="+mn-cs"/>
              </a:rPr>
              <a:t>Electronic commerce hurt less than most of economy</a:t>
            </a:r>
            <a:endParaRPr lang="en-US" dirty="0" smtClean="0"/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Second wave continued forward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Handheld devices lend the opportunity for third wave</a:t>
            </a: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C054F19-BEB9-490C-83E3-38B6F5F54DDD}" type="slidenum">
              <a:rPr lang="en-US" smtClean="0">
                <a:solidFill>
                  <a:srgbClr val="000000"/>
                </a:solidFill>
              </a:rPr>
              <a:pPr eaLnBrk="1" hangingPunct="1"/>
              <a:t>50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7348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FA77141A-F055-4A6A-860A-802FA52BABF0}" type="slidenum">
              <a:rPr lang="en-US" sz="1400">
                <a:solidFill>
                  <a:srgbClr val="000000"/>
                </a:solidFill>
              </a:rPr>
              <a:pPr algn="r" eaLnBrk="1" hangingPunct="1"/>
              <a:t>50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Identifying Electronic Commerce Opportunities</a:t>
            </a:r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Focus on specific business processes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Break business down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Series of value-adding activities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Combine to generate profits, meet firm’s goal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Commerce conducted by firms of all sizes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Firm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Multiple business units owned by a common set of shareholders or company 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Industry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Multiple firms selling similar products to similar customers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F080FB1-632C-4019-8B6F-D02B32ED2018}" type="slidenum">
              <a:rPr lang="en-US" smtClean="0">
                <a:solidFill>
                  <a:srgbClr val="000000"/>
                </a:solidFill>
              </a:rPr>
              <a:pPr eaLnBrk="1" hangingPunct="1"/>
              <a:t>51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Strategic Business Unit Value Chains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Value chain</a:t>
            </a:r>
          </a:p>
          <a:p>
            <a:pPr lvl="1"/>
            <a:r>
              <a:rPr lang="en-US" dirty="0" smtClean="0"/>
              <a:t>Organizing strategic business unit activities to design, produce, promote, market, deliver, and support the products or services</a:t>
            </a:r>
          </a:p>
          <a:p>
            <a:pPr lvl="1"/>
            <a:r>
              <a:rPr lang="en-US" dirty="0" smtClean="0"/>
              <a:t>Michael Porter includes </a:t>
            </a:r>
            <a:r>
              <a:rPr lang="en-US" b="1" dirty="0" smtClean="0"/>
              <a:t>supporting activities</a:t>
            </a:r>
          </a:p>
          <a:p>
            <a:pPr lvl="2"/>
            <a:r>
              <a:rPr lang="en-US" dirty="0" smtClean="0"/>
              <a:t>Human resource management and purchasing</a:t>
            </a:r>
          </a:p>
          <a:p>
            <a:r>
              <a:rPr lang="en-US" dirty="0" smtClean="0"/>
              <a:t>Strategic business unit </a:t>
            </a:r>
            <a:r>
              <a:rPr lang="en-US" b="1" dirty="0" smtClean="0"/>
              <a:t>primary activities</a:t>
            </a:r>
          </a:p>
          <a:p>
            <a:pPr lvl="1"/>
            <a:r>
              <a:rPr lang="en-US" dirty="0" smtClean="0"/>
              <a:t>Identify customers, design, purchase materials and supplies, manufacture product or create service, market and sell, deliver, provide after-sale service and 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3FA61C-6CDF-4FAE-8D5E-118EF33C2E9C}" type="slidenum">
              <a:rPr lang="en-US" smtClean="0">
                <a:solidFill>
                  <a:srgbClr val="000000"/>
                </a:solidFill>
              </a:rPr>
              <a:pPr eaLnBrk="1" hangingPunct="1"/>
              <a:t>52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Strategic Business Unit Value Chains (cont’d.)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Strategic business unit </a:t>
            </a:r>
            <a:r>
              <a:rPr lang="en-US" b="1" dirty="0" smtClean="0"/>
              <a:t>primary activities</a:t>
            </a:r>
            <a:r>
              <a:rPr lang="en-US" dirty="0" smtClean="0"/>
              <a:t> (cont’d.)</a:t>
            </a:r>
          </a:p>
          <a:p>
            <a:pPr lvl="1"/>
            <a:r>
              <a:rPr lang="en-US" dirty="0" smtClean="0"/>
              <a:t>Importance depends on:</a:t>
            </a:r>
          </a:p>
          <a:p>
            <a:pPr lvl="2"/>
            <a:r>
              <a:rPr lang="en-US" dirty="0" smtClean="0"/>
              <a:t>Product or service business unit provides</a:t>
            </a:r>
          </a:p>
          <a:p>
            <a:pPr lvl="2"/>
            <a:r>
              <a:rPr lang="en-US" dirty="0" smtClean="0"/>
              <a:t>Customers </a:t>
            </a:r>
          </a:p>
          <a:p>
            <a:r>
              <a:rPr lang="en-US" dirty="0" smtClean="0"/>
              <a:t>Central corporate organization support activities</a:t>
            </a:r>
          </a:p>
          <a:p>
            <a:pPr lvl="1"/>
            <a:r>
              <a:rPr lang="en-US" dirty="0" smtClean="0"/>
              <a:t>Finance and administration</a:t>
            </a:r>
          </a:p>
          <a:p>
            <a:pPr lvl="1"/>
            <a:r>
              <a:rPr lang="en-US" dirty="0" smtClean="0"/>
              <a:t>Human resource</a:t>
            </a:r>
          </a:p>
          <a:p>
            <a:pPr lvl="1"/>
            <a:r>
              <a:rPr lang="en-US" dirty="0" smtClean="0"/>
              <a:t>Technology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1701F29-6B91-4802-AED9-1E776650127C}" type="slidenum">
              <a:rPr lang="en-US" smtClean="0">
                <a:solidFill>
                  <a:srgbClr val="000000"/>
                </a:solidFill>
              </a:rPr>
              <a:pPr eaLnBrk="1" hangingPunct="1"/>
              <a:t>53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60420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5233988"/>
            <a:ext cx="8229600" cy="1319212"/>
          </a:xfrm>
        </p:spPr>
        <p:txBody>
          <a:bodyPr/>
          <a:lstStyle/>
          <a:p>
            <a:r>
              <a:rPr lang="en-US" dirty="0" smtClean="0"/>
              <a:t>Left-to-right flow</a:t>
            </a:r>
            <a:r>
              <a:rPr lang="en-US" sz="2200" dirty="0" smtClean="0"/>
              <a:t> </a:t>
            </a:r>
          </a:p>
          <a:p>
            <a:pPr lvl="1"/>
            <a:r>
              <a:rPr lang="en-US" dirty="0" smtClean="0"/>
              <a:t>Does not imply strict time sequence</a:t>
            </a:r>
          </a:p>
        </p:txBody>
      </p:sp>
      <p:pic>
        <p:nvPicPr>
          <p:cNvPr id="6042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b="6290"/>
          <a:stretch>
            <a:fillRect/>
          </a:stretch>
        </p:blipFill>
        <p:spPr bwMode="auto">
          <a:xfrm>
            <a:off x="838200" y="304800"/>
            <a:ext cx="622458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2" name="Rectangle 8"/>
          <p:cNvSpPr>
            <a:spLocks noChangeArrowheads="1"/>
          </p:cNvSpPr>
          <p:nvPr/>
        </p:nvSpPr>
        <p:spPr bwMode="auto">
          <a:xfrm rot="-5400000">
            <a:off x="6722269" y="3336131"/>
            <a:ext cx="2590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/>
              <a:t>© </a:t>
            </a:r>
            <a:r>
              <a:rPr lang="en-US" sz="1600" dirty="0"/>
              <a:t>Cengage Learning 2013</a:t>
            </a:r>
          </a:p>
        </p:txBody>
      </p:sp>
      <p:sp>
        <p:nvSpPr>
          <p:cNvPr id="60423" name="Rectangle 8"/>
          <p:cNvSpPr>
            <a:spLocks noChangeArrowheads="1"/>
          </p:cNvSpPr>
          <p:nvPr/>
        </p:nvSpPr>
        <p:spPr bwMode="auto">
          <a:xfrm>
            <a:off x="838200" y="4664075"/>
            <a:ext cx="554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1-9</a:t>
            </a:r>
            <a:r>
              <a:rPr lang="en-US" dirty="0"/>
              <a:t> Value chain for a strategic business 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C7B7DCF-ECAB-46A5-8180-5E543ED4A393}" type="slidenum">
              <a:rPr lang="en-US" smtClean="0">
                <a:solidFill>
                  <a:srgbClr val="000000"/>
                </a:solidFill>
              </a:rPr>
              <a:pPr eaLnBrk="1" hangingPunct="1"/>
              <a:t>54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Value Chains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Examine where strategic business unit fits within industry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Porter’s </a:t>
            </a:r>
            <a:r>
              <a:rPr lang="en-US" b="1" dirty="0" smtClean="0"/>
              <a:t>value system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Describes larger activities stream into which particular business unit’s value chain is embedded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Industry value chain </a:t>
            </a:r>
            <a:r>
              <a:rPr lang="en-US" dirty="0" smtClean="0"/>
              <a:t>refers to value systems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Delivery of product to customer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 as purchased materials in its value chain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Awareness of businesses value chain activities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Allows identification of new opportunities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Useful way to think about general business strategy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6D0F82-B530-4646-84B3-B861599D2E77}" type="slidenum">
              <a:rPr lang="en-US" smtClean="0">
                <a:solidFill>
                  <a:srgbClr val="000000"/>
                </a:solidFill>
              </a:rPr>
              <a:pPr eaLnBrk="1" hangingPunct="1"/>
              <a:t>55</a:t>
            </a:fld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6246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b="3206"/>
          <a:stretch>
            <a:fillRect/>
          </a:stretch>
        </p:blipFill>
        <p:spPr bwMode="auto">
          <a:xfrm>
            <a:off x="1371600" y="30163"/>
            <a:ext cx="3276600" cy="606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Rectangle 8"/>
          <p:cNvSpPr>
            <a:spLocks noChangeArrowheads="1"/>
          </p:cNvSpPr>
          <p:nvPr/>
        </p:nvSpPr>
        <p:spPr bwMode="auto">
          <a:xfrm rot="-5400000">
            <a:off x="7073107" y="4479131"/>
            <a:ext cx="2590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/>
              <a:t>© </a:t>
            </a:r>
            <a:r>
              <a:rPr lang="en-US" sz="1600" dirty="0"/>
              <a:t>Cengage Learning 2013</a:t>
            </a: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4114800" y="5470525"/>
            <a:ext cx="3762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1-10</a:t>
            </a:r>
            <a:r>
              <a:rPr lang="en-US" dirty="0"/>
              <a:t> Industry value chain </a:t>
            </a:r>
            <a:br>
              <a:rPr lang="en-US" dirty="0"/>
            </a:br>
            <a:r>
              <a:rPr lang="en-US" dirty="0"/>
              <a:t>for a strategic business 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EFD8FD0-8C6D-43E6-B08B-023C30330A14}" type="slidenum">
              <a:rPr lang="en-US" smtClean="0">
                <a:solidFill>
                  <a:srgbClr val="000000"/>
                </a:solidFill>
              </a:rPr>
              <a:pPr eaLnBrk="1" hangingPunct="1"/>
              <a:t>56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SWOT Analysis: Evaluating Business Unit Opportunities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SWOT analysis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Strengths, weaknesses, opportunities, and threats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Consider all issues systematically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First: look into business unit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Identify strengths and weaknesses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Then: review operating environment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Identify opportunities and threats presented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Take advantage of opportunities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Build on strengths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Avoid threats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Compensate for weaknesses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D6C156-63D5-4B6F-A07B-2247025BB264}" type="slidenum">
              <a:rPr lang="en-US" smtClean="0">
                <a:solidFill>
                  <a:srgbClr val="000000"/>
                </a:solidFill>
              </a:rPr>
              <a:pPr eaLnBrk="1" hangingPunct="1"/>
              <a:t>57</a:t>
            </a:fld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6451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b="6857"/>
          <a:stretch>
            <a:fillRect/>
          </a:stretch>
        </p:blipFill>
        <p:spPr bwMode="auto">
          <a:xfrm>
            <a:off x="855663" y="609600"/>
            <a:ext cx="737393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Rectangle 8"/>
          <p:cNvSpPr>
            <a:spLocks noChangeArrowheads="1"/>
          </p:cNvSpPr>
          <p:nvPr/>
        </p:nvSpPr>
        <p:spPr bwMode="auto">
          <a:xfrm rot="-5400000">
            <a:off x="7234238" y="4105275"/>
            <a:ext cx="2590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/>
              <a:t>© </a:t>
            </a:r>
            <a:r>
              <a:rPr lang="en-US" sz="1600" dirty="0"/>
              <a:t>Cengage Learning 2013</a:t>
            </a:r>
          </a:p>
        </p:txBody>
      </p:sp>
      <p:sp>
        <p:nvSpPr>
          <p:cNvPr id="64518" name="Rectangle 7"/>
          <p:cNvSpPr>
            <a:spLocks noChangeArrowheads="1"/>
          </p:cNvSpPr>
          <p:nvPr/>
        </p:nvSpPr>
        <p:spPr bwMode="auto">
          <a:xfrm>
            <a:off x="855663" y="5608638"/>
            <a:ext cx="424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1-11</a:t>
            </a:r>
            <a:r>
              <a:rPr lang="en-US" dirty="0"/>
              <a:t> SWOT analysis 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90A1883-6BC5-49C5-A020-FB1D36377523}" type="slidenum">
              <a:rPr lang="en-US" smtClean="0">
                <a:solidFill>
                  <a:srgbClr val="000000"/>
                </a:solidFill>
              </a:rPr>
              <a:pPr eaLnBrk="1" hangingPunct="1"/>
              <a:t>58</a:t>
            </a:fld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6554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b="6796"/>
          <a:stretch>
            <a:fillRect/>
          </a:stretch>
        </p:blipFill>
        <p:spPr bwMode="auto">
          <a:xfrm>
            <a:off x="914400" y="630238"/>
            <a:ext cx="731520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Rectangle 8"/>
          <p:cNvSpPr>
            <a:spLocks noChangeArrowheads="1"/>
          </p:cNvSpPr>
          <p:nvPr/>
        </p:nvSpPr>
        <p:spPr bwMode="auto">
          <a:xfrm rot="-5400000">
            <a:off x="7249319" y="4098131"/>
            <a:ext cx="2590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/>
              <a:t>© </a:t>
            </a:r>
            <a:r>
              <a:rPr lang="en-US" sz="1600" dirty="0"/>
              <a:t>Cengage Learning 2013</a:t>
            </a:r>
          </a:p>
        </p:txBody>
      </p:sp>
      <p:sp>
        <p:nvSpPr>
          <p:cNvPr id="65542" name="Rectangle 7"/>
          <p:cNvSpPr>
            <a:spLocks noChangeArrowheads="1"/>
          </p:cNvSpPr>
          <p:nvPr/>
        </p:nvSpPr>
        <p:spPr bwMode="auto">
          <a:xfrm>
            <a:off x="930275" y="5578475"/>
            <a:ext cx="490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1-12</a:t>
            </a:r>
            <a:r>
              <a:rPr lang="en-US" dirty="0"/>
              <a:t> Results of Dell’s SWOT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1BDE920-83DE-48AB-BB59-1C277C789F3F}" type="slidenum">
              <a:rPr lang="en-US" smtClean="0">
                <a:solidFill>
                  <a:srgbClr val="000000"/>
                </a:solidFill>
              </a:rPr>
              <a:pPr eaLnBrk="1" hangingPunct="1"/>
              <a:t>59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International Nature of Electronic Commerce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Internet connects computers worldwide</a:t>
            </a:r>
          </a:p>
          <a:p>
            <a:r>
              <a:rPr lang="en-US" dirty="0" smtClean="0"/>
              <a:t>When companies use Web to improve business process:</a:t>
            </a:r>
          </a:p>
          <a:p>
            <a:pPr lvl="1"/>
            <a:r>
              <a:rPr lang="en-US" dirty="0" smtClean="0"/>
              <a:t>They automatically operate in global environment</a:t>
            </a:r>
          </a:p>
          <a:p>
            <a:r>
              <a:rPr lang="en-US" dirty="0" smtClean="0"/>
              <a:t>Electronic commerce is growing in and outside the US (Refer to Figure 1-13)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3B0BF3F-07EE-4DB8-8801-135122988FA0}" type="slidenum">
              <a:rPr lang="en-US" smtClean="0">
                <a:solidFill>
                  <a:srgbClr val="000000"/>
                </a:solidFill>
              </a:rPr>
              <a:pPr eaLnBrk="1" hangingPunct="1"/>
              <a:t>6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2292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E8C3692-6C8F-4CC4-A799-A718E65D5B98}" type="slidenum">
              <a:rPr lang="en-US" sz="1400">
                <a:solidFill>
                  <a:srgbClr val="000000"/>
                </a:solidFill>
              </a:rPr>
              <a:pPr algn="r" eaLnBrk="1" hangingPunct="1"/>
              <a:t>6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Electronic Commerce and Electronic Business</a:t>
            </a:r>
          </a:p>
        </p:txBody>
      </p:sp>
      <p:sp>
        <p:nvSpPr>
          <p:cNvPr id="12294" name="Rectangle 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Electronic commerce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Shopping on the Web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Businesses trading with other businesses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Internal company processes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Broader term: </a:t>
            </a:r>
            <a:r>
              <a:rPr lang="en-US" b="1" dirty="0" smtClean="0"/>
              <a:t>electronic business</a:t>
            </a:r>
            <a:r>
              <a:rPr lang="en-US" dirty="0" smtClean="0"/>
              <a:t> (</a:t>
            </a:r>
            <a:r>
              <a:rPr lang="en-US" b="1" dirty="0" smtClean="0"/>
              <a:t>e-business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Electronic commerce includes: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 business activities using Internet technologies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Internet and World Wide Web (Web)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Wireless transmissions on mobile telephone networks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Dot-com </a:t>
            </a:r>
            <a:r>
              <a:rPr lang="en-US" dirty="0" smtClean="0"/>
              <a:t>(</a:t>
            </a:r>
            <a:r>
              <a:rPr lang="en-US" b="1" dirty="0" smtClean="0"/>
              <a:t>pure</a:t>
            </a:r>
            <a:r>
              <a:rPr lang="en-US" dirty="0" smtClean="0"/>
              <a:t> </a:t>
            </a:r>
            <a:r>
              <a:rPr lang="en-US" b="1" dirty="0" smtClean="0"/>
              <a:t>dot-com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Businesses operating only online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675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DD2BDAC-46DD-4792-A5BA-D93A08C655EB}" type="slidenum">
              <a:rPr lang="en-US" smtClean="0">
                <a:solidFill>
                  <a:srgbClr val="000000"/>
                </a:solidFill>
              </a:rPr>
              <a:pPr eaLnBrk="1" hangingPunct="1"/>
              <a:t>60</a:t>
            </a:fld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6758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b="8948"/>
          <a:stretch>
            <a:fillRect/>
          </a:stretch>
        </p:blipFill>
        <p:spPr bwMode="auto">
          <a:xfrm>
            <a:off x="457200" y="1143000"/>
            <a:ext cx="794543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8"/>
          <p:cNvSpPr>
            <a:spLocks noChangeArrowheads="1"/>
          </p:cNvSpPr>
          <p:nvPr/>
        </p:nvSpPr>
        <p:spPr bwMode="auto">
          <a:xfrm rot="-5400000">
            <a:off x="7106444" y="3525044"/>
            <a:ext cx="2590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/>
              <a:t>© </a:t>
            </a:r>
            <a:r>
              <a:rPr lang="en-US" sz="1600" dirty="0"/>
              <a:t>Cengage Learning 2013</a:t>
            </a:r>
          </a:p>
        </p:txBody>
      </p:sp>
      <p:sp>
        <p:nvSpPr>
          <p:cNvPr id="67590" name="Rectangle 7"/>
          <p:cNvSpPr>
            <a:spLocks noChangeArrowheads="1"/>
          </p:cNvSpPr>
          <p:nvPr/>
        </p:nvSpPr>
        <p:spPr bwMode="auto">
          <a:xfrm>
            <a:off x="576263" y="5119688"/>
            <a:ext cx="7707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/>
              <a:t>FIGURE 1-13</a:t>
            </a:r>
            <a:r>
              <a:rPr lang="en-US" dirty="0"/>
              <a:t> Proportion of online B2C sales by geographic region, 2010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International Nature of Electronic Commerce (cont’d.)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international commerce issues</a:t>
            </a:r>
          </a:p>
          <a:p>
            <a:pPr lvl="1"/>
            <a:r>
              <a:rPr lang="en-US" dirty="0" smtClean="0"/>
              <a:t>Trust </a:t>
            </a:r>
          </a:p>
          <a:p>
            <a:pPr lvl="1"/>
            <a:r>
              <a:rPr lang="en-US" dirty="0" smtClean="0"/>
              <a:t>Culture</a:t>
            </a:r>
          </a:p>
          <a:p>
            <a:pPr lvl="1"/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Government</a:t>
            </a:r>
          </a:p>
          <a:p>
            <a:pPr lvl="1"/>
            <a:r>
              <a:rPr lang="en-US" dirty="0" smtClean="0"/>
              <a:t>Infrastructure</a:t>
            </a:r>
          </a:p>
        </p:txBody>
      </p:sp>
      <p:sp>
        <p:nvSpPr>
          <p:cNvPr id="6861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75C3CE-F78E-4F30-BBF3-E77AE157196A}" type="slidenum">
              <a:rPr lang="en-US" smtClean="0">
                <a:solidFill>
                  <a:srgbClr val="000000"/>
                </a:solidFill>
              </a:rPr>
              <a:pPr eaLnBrk="1" hangingPunct="1"/>
              <a:t>61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319860-280F-4D99-897B-D408507566F7}" type="slidenum">
              <a:rPr lang="en-US" smtClean="0">
                <a:solidFill>
                  <a:srgbClr val="000000"/>
                </a:solidFill>
              </a:rPr>
              <a:pPr eaLnBrk="1" hangingPunct="1"/>
              <a:t>62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Issues on the Web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 to establish trusting relationships with customers</a:t>
            </a:r>
          </a:p>
          <a:p>
            <a:pPr lvl="1"/>
            <a:r>
              <a:rPr lang="en-US" dirty="0" smtClean="0"/>
              <a:t>Rely on established brand names</a:t>
            </a:r>
          </a:p>
          <a:p>
            <a:r>
              <a:rPr lang="en-US" dirty="0" smtClean="0"/>
              <a:t>Difficult for online businesses</a:t>
            </a:r>
          </a:p>
          <a:p>
            <a:pPr lvl="1"/>
            <a:r>
              <a:rPr lang="en-US" dirty="0" smtClean="0"/>
              <a:t>Anonymity exists in Web presence</a:t>
            </a:r>
          </a:p>
          <a:p>
            <a:pPr lvl="1"/>
            <a:r>
              <a:rPr lang="en-US" dirty="0" smtClean="0"/>
              <a:t>Banking example: browsing site’s pages</a:t>
            </a:r>
          </a:p>
          <a:p>
            <a:pPr lvl="2"/>
            <a:r>
              <a:rPr lang="en-US" dirty="0" smtClean="0"/>
              <a:t>Difficult to determine bank size or how well established</a:t>
            </a:r>
          </a:p>
          <a:p>
            <a:r>
              <a:rPr lang="en-US" dirty="0" smtClean="0"/>
              <a:t>Business must overcome distrust in Web “strangers”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7F4DCA-EDC7-4E66-8A1A-73EC9A35E4AF}" type="slidenum">
              <a:rPr lang="en-US" smtClean="0">
                <a:solidFill>
                  <a:srgbClr val="000000"/>
                </a:solidFill>
              </a:rPr>
              <a:pPr eaLnBrk="1" hangingPunct="1"/>
              <a:t>63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Issues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Business must adapt to local cultures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“Think globally, act locally”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Provide local language versions of Web site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Customers more likely to buy from sites translated into own language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50 percent of Internet content in English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Half of current Internet users do not read English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By 2015: 70% of e-commerce transaction will involve at least one party outside of the United States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Languages may require multiple translations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Separate dialects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F46DA8D-B091-401A-A732-45DB69CBA5FA}" type="slidenum">
              <a:rPr lang="en-US" smtClean="0">
                <a:solidFill>
                  <a:srgbClr val="000000"/>
                </a:solidFill>
              </a:rPr>
              <a:pPr eaLnBrk="1" hangingPunct="1"/>
              <a:t>64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Issues (cont’d.)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Large site translation may be prohibitive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Decided by corporate department responsible for page content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Mandatory translation into all supported languages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Home page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 first-level links to home page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High priority pages to translate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Marketing, product information, establishing brand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Use translation services and software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Human translation: key marketing messages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Software: routine transaction processing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DF010B-187C-4A1C-8C55-A983AD84B2F4}" type="slidenum">
              <a:rPr lang="en-US" smtClean="0">
                <a:solidFill>
                  <a:srgbClr val="000000"/>
                </a:solidFill>
              </a:rPr>
              <a:pPr eaLnBrk="1" hangingPunct="1"/>
              <a:t>65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Cultural Issues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678363"/>
          </a:xfrm>
        </p:spPr>
        <p:txBody>
          <a:bodyPr/>
          <a:lstStyle/>
          <a:p>
            <a:r>
              <a:rPr lang="en-US" dirty="0" smtClean="0"/>
              <a:t>Important element of business trust</a:t>
            </a:r>
          </a:p>
          <a:p>
            <a:pPr lvl="1"/>
            <a:r>
              <a:rPr lang="en-US" dirty="0" smtClean="0"/>
              <a:t>Anticipating how the other party to a transaction will act in specific circumstances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Culture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Combination of language and customs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Varies across national boundaries, regions within nations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Cultural issue example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Virtual Vineyards (now Wine.com)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Subtle language and cultural standard errors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General Motors’ Chevrolet Nova automobile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Baby food in jars in Africa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F742095-8152-40E9-855E-0541C76FF8F1}" type="slidenum">
              <a:rPr lang="en-US" smtClean="0">
                <a:solidFill>
                  <a:srgbClr val="000000"/>
                </a:solidFill>
              </a:rPr>
              <a:pPr eaLnBrk="1" hangingPunct="1"/>
              <a:t>66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Cultural Issues (cont’d.)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icons carefully</a:t>
            </a:r>
          </a:p>
          <a:p>
            <a:pPr lvl="1"/>
            <a:r>
              <a:rPr lang="en-US" dirty="0" smtClean="0"/>
              <a:t>Shopping cart versus shopping baskets, trolleys</a:t>
            </a:r>
          </a:p>
          <a:p>
            <a:pPr lvl="1"/>
            <a:r>
              <a:rPr lang="en-US" dirty="0" smtClean="0"/>
              <a:t>Hand signal for “OK”: obscene gesture in Brazil</a:t>
            </a:r>
          </a:p>
          <a:p>
            <a:r>
              <a:rPr lang="en-US" dirty="0" smtClean="0"/>
              <a:t>Dramatic cultural overtones</a:t>
            </a:r>
          </a:p>
          <a:p>
            <a:pPr lvl="1"/>
            <a:r>
              <a:rPr lang="en-US" dirty="0" smtClean="0"/>
              <a:t>India: inappropriate to use cow image in cartoon</a:t>
            </a:r>
          </a:p>
          <a:p>
            <a:pPr lvl="1"/>
            <a:r>
              <a:rPr lang="en-US" dirty="0" smtClean="0"/>
              <a:t>Muslim countries: offended by human arms or legs uncovered</a:t>
            </a:r>
          </a:p>
          <a:p>
            <a:pPr lvl="1"/>
            <a:r>
              <a:rPr lang="en-US" dirty="0" smtClean="0"/>
              <a:t>White color (purity versus death)</a:t>
            </a:r>
          </a:p>
          <a:p>
            <a:pPr lvl="1"/>
            <a:r>
              <a:rPr lang="en-US" dirty="0" smtClean="0"/>
              <a:t>Japan: number four is symbol of death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35659C-544C-4CD5-A663-563D5E4693BE}" type="slidenum">
              <a:rPr lang="en-US" smtClean="0">
                <a:solidFill>
                  <a:srgbClr val="000000"/>
                </a:solidFill>
              </a:rPr>
              <a:pPr eaLnBrk="1" hangingPunct="1"/>
              <a:t>67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Cultural Issues (cont’d.)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Online business apprehension</a:t>
            </a:r>
          </a:p>
          <a:p>
            <a:pPr lvl="1"/>
            <a:r>
              <a:rPr lang="en-US" dirty="0" smtClean="0"/>
              <a:t>Japanese shoppers’ unwillingness to pay by credit</a:t>
            </a:r>
          </a:p>
          <a:p>
            <a:r>
              <a:rPr lang="en-US" dirty="0" smtClean="0"/>
              <a:t>Softbank</a:t>
            </a:r>
          </a:p>
          <a:p>
            <a:pPr lvl="1"/>
            <a:r>
              <a:rPr lang="en-US" dirty="0" smtClean="0"/>
              <a:t>Devised a way to introduce electronic commerce to a reluctant Japanese population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F47E42-3046-44F6-A398-4B07530A0C3D}" type="slidenum">
              <a:rPr lang="en-US" smtClean="0">
                <a:solidFill>
                  <a:srgbClr val="000000"/>
                </a:solidFill>
              </a:rPr>
              <a:pPr eaLnBrk="1" hangingPunct="1"/>
              <a:t>68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Culture and Government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Online discussion inhospitable to cultural environments</a:t>
            </a:r>
          </a:p>
          <a:p>
            <a:r>
              <a:rPr lang="en-US" dirty="0" smtClean="0"/>
              <a:t>Government controls in some cultures</a:t>
            </a:r>
          </a:p>
          <a:p>
            <a:pPr lvl="1"/>
            <a:r>
              <a:rPr lang="en-US" dirty="0" smtClean="0"/>
              <a:t>Unfettered communication not desired</a:t>
            </a:r>
          </a:p>
          <a:p>
            <a:pPr lvl="1"/>
            <a:r>
              <a:rPr lang="en-US" dirty="0" smtClean="0"/>
              <a:t>Unfettered communication not considered acceptable</a:t>
            </a:r>
          </a:p>
          <a:p>
            <a:pPr lvl="2"/>
            <a:r>
              <a:rPr lang="en-US" dirty="0" smtClean="0"/>
              <a:t>Denounced Internet material content</a:t>
            </a:r>
          </a:p>
          <a:p>
            <a:pPr lvl="1"/>
            <a:r>
              <a:rPr lang="en-US" dirty="0" smtClean="0"/>
              <a:t>Unrestricted Internet access forbidden</a:t>
            </a:r>
          </a:p>
          <a:p>
            <a:pPr lvl="2"/>
            <a:r>
              <a:rPr lang="en-US" dirty="0" smtClean="0"/>
              <a:t>Filter Web content</a:t>
            </a:r>
          </a:p>
          <a:p>
            <a:pPr lvl="1"/>
            <a:r>
              <a:rPr lang="en-US" dirty="0" smtClean="0"/>
              <a:t>Regularly reviews ISPs and their records</a:t>
            </a:r>
          </a:p>
          <a:p>
            <a:pPr lvl="1"/>
            <a:r>
              <a:rPr lang="en-US" dirty="0" smtClean="0"/>
              <a:t>Impose language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1EE2C1-97A6-48DC-9BAE-E3D50BF4F9EF}" type="slidenum">
              <a:rPr lang="en-US" smtClean="0">
                <a:solidFill>
                  <a:srgbClr val="000000"/>
                </a:solidFill>
              </a:rPr>
              <a:pPr eaLnBrk="1" hangingPunct="1"/>
              <a:t>69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Culture and Government (cont’d.)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Internet censorship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Restricts electronic commerce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Reduces online participant interest levels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China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Wrestling with issues presented by the growth of the Internet as a vehicle for doing business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Created complex set of registration requirements and regulations governing any business engaging in electronic commerce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Regularly conducts reviews of ISPs and their records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Strong cultural requirements finding their way into the legal codes that govern business conduct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1331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D790F3F-58C9-4181-BCA8-D973BDB0D0C3}" type="slidenum">
              <a:rPr lang="en-US" smtClean="0">
                <a:solidFill>
                  <a:srgbClr val="000000"/>
                </a:solidFill>
              </a:rPr>
              <a:pPr eaLnBrk="1" hangingPunct="1"/>
              <a:t>7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3316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73385164-6C42-40FF-9C00-9D0463F34ED2}" type="slidenum">
              <a:rPr lang="en-US" sz="1400">
                <a:solidFill>
                  <a:srgbClr val="000000"/>
                </a:solidFill>
              </a:rPr>
              <a:pPr algn="r" eaLnBrk="1" hangingPunct="1"/>
              <a:t>7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Categories of Electronic Commerce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Dot-com </a:t>
            </a:r>
            <a:r>
              <a:rPr lang="en-US" dirty="0" smtClean="0"/>
              <a:t>(</a:t>
            </a:r>
            <a:r>
              <a:rPr lang="en-US" b="1" dirty="0" smtClean="0"/>
              <a:t>pure</a:t>
            </a:r>
            <a:r>
              <a:rPr lang="en-US" dirty="0" smtClean="0"/>
              <a:t> </a:t>
            </a:r>
            <a:r>
              <a:rPr lang="en-US" b="1" dirty="0" smtClean="0"/>
              <a:t>dot-com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Businesses operating only online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Business-to-consumer (B2C)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Consumer shopping on the Web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Business-to-business (B2B): </a:t>
            </a:r>
            <a:r>
              <a:rPr lang="en-US" b="1" dirty="0" smtClean="0"/>
              <a:t>e-procurement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Transactions conducted between Web businesses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Supply management </a:t>
            </a:r>
            <a:r>
              <a:rPr lang="en-US" dirty="0" smtClean="0"/>
              <a:t>(</a:t>
            </a:r>
            <a:r>
              <a:rPr lang="en-US" b="1" dirty="0" smtClean="0"/>
              <a:t>procurement</a:t>
            </a:r>
            <a:r>
              <a:rPr lang="en-US" dirty="0" smtClean="0"/>
              <a:t>)</a:t>
            </a:r>
            <a:r>
              <a:rPr lang="en-US" b="1" dirty="0" smtClean="0"/>
              <a:t> </a:t>
            </a:r>
            <a:r>
              <a:rPr lang="en-US" dirty="0" smtClean="0"/>
              <a:t>departments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Negotiate purchase transactions with suppliers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77827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64D3CAE-4B77-423B-94B5-64D2E7FAF6FE}" type="slidenum">
              <a:rPr lang="en-US" smtClean="0">
                <a:solidFill>
                  <a:srgbClr val="000000"/>
                </a:solidFill>
              </a:rPr>
              <a:pPr eaLnBrk="1" hangingPunct="1"/>
              <a:t>70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Issues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Internet infrastructure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Computers and software connected to Internet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Communications networks’ message packets travel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Infrastructure variations and inadequacies exist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Outside United States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Government-owned industry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Heavily regulated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High local telephone connection costs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Affect buying online behavior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International orders: global problem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 process to handle order and paperwork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594272-5C5C-4D70-B0F7-5D8DD4F98B1F}" type="slidenum">
              <a:rPr lang="en-US" smtClean="0">
                <a:solidFill>
                  <a:srgbClr val="000000"/>
                </a:solidFill>
              </a:rPr>
              <a:pPr eaLnBrk="1" hangingPunct="1"/>
              <a:t>71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Issues (cont’d.)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Business face challenges posed by variations and inadequacies in the infrastructure supporting the Internet throughout the world</a:t>
            </a:r>
          </a:p>
          <a:p>
            <a:pPr lvl="1"/>
            <a:r>
              <a:rPr lang="en-US" dirty="0" smtClean="0"/>
              <a:t>Local connection costs</a:t>
            </a:r>
          </a:p>
          <a:p>
            <a:pPr lvl="1"/>
            <a:r>
              <a:rPr lang="en-US" dirty="0" smtClean="0"/>
              <a:t>Inability to handle order</a:t>
            </a:r>
          </a:p>
          <a:p>
            <a:r>
              <a:rPr lang="en-US" b="1" dirty="0" smtClean="0"/>
              <a:t>Freight forwarder</a:t>
            </a:r>
          </a:p>
          <a:p>
            <a:pPr lvl="1"/>
            <a:r>
              <a:rPr lang="en-US" dirty="0" smtClean="0"/>
              <a:t>Arranges international transactions’ shipping and insurance</a:t>
            </a:r>
          </a:p>
          <a:p>
            <a:r>
              <a:rPr lang="en-US" b="1" dirty="0" smtClean="0"/>
              <a:t>Customs broker</a:t>
            </a:r>
          </a:p>
          <a:p>
            <a:pPr lvl="1"/>
            <a:r>
              <a:rPr lang="en-US" dirty="0" smtClean="0"/>
              <a:t>Arranges tariff payment and compliance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7874513-DED7-4EC2-89F7-7B5F01FC6588}" type="slidenum">
              <a:rPr lang="en-US" smtClean="0">
                <a:solidFill>
                  <a:srgbClr val="000000"/>
                </a:solidFill>
              </a:rPr>
              <a:pPr eaLnBrk="1" hangingPunct="1"/>
              <a:t>72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Issues (cont’d.)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Bonded warehouse</a:t>
            </a:r>
          </a:p>
          <a:p>
            <a:pPr lvl="1"/>
            <a:r>
              <a:rPr lang="en-US" dirty="0" smtClean="0"/>
              <a:t>Secure location</a:t>
            </a:r>
          </a:p>
          <a:p>
            <a:pPr lvl="1"/>
            <a:r>
              <a:rPr lang="en-US" dirty="0" smtClean="0"/>
              <a:t>Holds international shipments until customs requirements or payments satisfied</a:t>
            </a:r>
          </a:p>
          <a:p>
            <a:r>
              <a:rPr lang="en-US" dirty="0" smtClean="0"/>
              <a:t>Handling international transactions paperwork</a:t>
            </a:r>
          </a:p>
          <a:p>
            <a:pPr lvl="1"/>
            <a:r>
              <a:rPr lang="en-US" dirty="0" smtClean="0"/>
              <a:t>Annual cost: $800 billion</a:t>
            </a:r>
          </a:p>
          <a:p>
            <a:pPr lvl="1"/>
            <a:r>
              <a:rPr lang="en-US" dirty="0" smtClean="0"/>
              <a:t>Software automates some paperwork</a:t>
            </a:r>
          </a:p>
          <a:p>
            <a:pPr lvl="2"/>
            <a:r>
              <a:rPr lang="en-US" dirty="0" smtClean="0"/>
              <a:t>Countries have own paper-based forms, procedures</a:t>
            </a:r>
          </a:p>
          <a:p>
            <a:pPr lvl="2"/>
            <a:r>
              <a:rPr lang="en-US" dirty="0" smtClean="0"/>
              <a:t>Countries have incompatible computer systems</a:t>
            </a:r>
          </a:p>
          <a:p>
            <a:r>
              <a:rPr lang="en-US" dirty="0" smtClean="0"/>
              <a:t>See Figure 1-14: complex information flows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A932F4-820C-4BE9-8812-D10DFF6CF96C}" type="slidenum">
              <a:rPr lang="en-US" smtClean="0">
                <a:solidFill>
                  <a:srgbClr val="000000"/>
                </a:solidFill>
              </a:rPr>
              <a:pPr eaLnBrk="1" hangingPunct="1"/>
              <a:t>73</a:t>
            </a:fld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8090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b="4619"/>
          <a:stretch>
            <a:fillRect/>
          </a:stretch>
        </p:blipFill>
        <p:spPr bwMode="auto">
          <a:xfrm>
            <a:off x="1066800" y="188913"/>
            <a:ext cx="5867400" cy="565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1" name="Rectangle 8"/>
          <p:cNvSpPr>
            <a:spLocks noChangeArrowheads="1"/>
          </p:cNvSpPr>
          <p:nvPr/>
        </p:nvSpPr>
        <p:spPr bwMode="auto">
          <a:xfrm rot="-5400000">
            <a:off x="6241257" y="4104481"/>
            <a:ext cx="29083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/>
              <a:t>© </a:t>
            </a:r>
            <a:r>
              <a:rPr lang="en-US" sz="1600" dirty="0"/>
              <a:t>Cengage Learning 2013</a:t>
            </a: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914400" y="5856288"/>
            <a:ext cx="7461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1-14</a:t>
            </a:r>
            <a:r>
              <a:rPr lang="en-US" dirty="0"/>
              <a:t> Parties involved in a typical international trade transaction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81923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55DB37F-D8D4-4912-9F10-2A716F36091E}" type="slidenum">
              <a:rPr lang="en-US" smtClean="0">
                <a:solidFill>
                  <a:srgbClr val="000000"/>
                </a:solidFill>
              </a:rPr>
              <a:pPr eaLnBrk="1" hangingPunct="1"/>
              <a:t>74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81924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5F0BF789-59F1-4BAF-9503-311E6392AE6B}" type="slidenum">
              <a:rPr lang="en-US" sz="1400">
                <a:solidFill>
                  <a:srgbClr val="000000"/>
                </a:solidFill>
              </a:rPr>
              <a:pPr algn="r" eaLnBrk="1" hangingPunct="1"/>
              <a:t>74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19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Electronic commerce</a:t>
            </a:r>
          </a:p>
          <a:p>
            <a:pPr lvl="1"/>
            <a:r>
              <a:rPr lang="en-US" dirty="0" smtClean="0"/>
              <a:t>Application of new Internet and Web technologies</a:t>
            </a:r>
          </a:p>
          <a:p>
            <a:pPr lvl="2"/>
            <a:r>
              <a:rPr lang="en-US" dirty="0" smtClean="0"/>
              <a:t>Helps individuals, businesses, other organizations conduct effective business</a:t>
            </a:r>
          </a:p>
          <a:p>
            <a:pPr lvl="1"/>
            <a:r>
              <a:rPr lang="en-US" dirty="0" smtClean="0"/>
              <a:t>Adopted in waves of change</a:t>
            </a:r>
          </a:p>
          <a:p>
            <a:pPr lvl="2"/>
            <a:r>
              <a:rPr lang="en-US" dirty="0" smtClean="0"/>
              <a:t>First wave ended in 2000</a:t>
            </a:r>
          </a:p>
          <a:p>
            <a:pPr lvl="2"/>
            <a:r>
              <a:rPr lang="en-US" dirty="0" smtClean="0"/>
              <a:t>Second wave focuses on improving specific business processes</a:t>
            </a:r>
          </a:p>
          <a:p>
            <a:pPr lvl="2"/>
            <a:r>
              <a:rPr lang="en-US" dirty="0" smtClean="0"/>
              <a:t>Third wave relies on availability of mobile devices with Internet connectivity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Technology improvements</a:t>
            </a:r>
          </a:p>
          <a:p>
            <a:pPr lvl="1"/>
            <a:r>
              <a:rPr lang="en-US" dirty="0" smtClean="0"/>
              <a:t>Create new products and services</a:t>
            </a:r>
          </a:p>
          <a:p>
            <a:pPr lvl="1"/>
            <a:r>
              <a:rPr lang="en-US" dirty="0" smtClean="0"/>
              <a:t>Improved promotion, marketing, delivery of existing offerings</a:t>
            </a:r>
          </a:p>
          <a:p>
            <a:pPr lvl="1"/>
            <a:r>
              <a:rPr lang="en-US" dirty="0" smtClean="0"/>
              <a:t>Improve purchasing and supply activities</a:t>
            </a:r>
          </a:p>
          <a:p>
            <a:pPr lvl="1"/>
            <a:r>
              <a:rPr lang="en-US" dirty="0" smtClean="0"/>
              <a:t>Identify new customers</a:t>
            </a:r>
          </a:p>
          <a:p>
            <a:pPr lvl="1"/>
            <a:r>
              <a:rPr lang="en-US" dirty="0" smtClean="0"/>
              <a:t>Operate finance, administration, human resource management activities more efficiently</a:t>
            </a:r>
          </a:p>
          <a:p>
            <a:pPr lvl="1"/>
            <a:r>
              <a:rPr lang="en-US" dirty="0" smtClean="0"/>
              <a:t>Reduce transaction costs</a:t>
            </a:r>
          </a:p>
          <a:p>
            <a:pPr lvl="1"/>
            <a:r>
              <a:rPr lang="en-US" dirty="0" smtClean="0"/>
              <a:t>Create network economic effects</a:t>
            </a:r>
          </a:p>
          <a:p>
            <a:pPr lvl="2"/>
            <a:r>
              <a:rPr lang="en-US" dirty="0" smtClean="0"/>
              <a:t>Leads to greater revenue opportunities</a:t>
            </a:r>
          </a:p>
          <a:p>
            <a:endParaRPr lang="en-US" dirty="0" smtClean="0"/>
          </a:p>
        </p:txBody>
      </p:sp>
      <p:sp>
        <p:nvSpPr>
          <p:cNvPr id="829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829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8D395BF-3D9C-4F82-ACB6-B7966C3C5343}" type="slidenum">
              <a:rPr lang="en-US" smtClean="0">
                <a:solidFill>
                  <a:srgbClr val="000000"/>
                </a:solidFill>
              </a:rPr>
              <a:pPr eaLnBrk="1" hangingPunct="1"/>
              <a:t>75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194605A-0DA1-479B-A4CD-29CC7F814EAE}" type="slidenum">
              <a:rPr lang="en-US" smtClean="0">
                <a:solidFill>
                  <a:srgbClr val="000000"/>
                </a:solidFill>
              </a:rPr>
              <a:pPr eaLnBrk="1" hangingPunct="1"/>
              <a:t>76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83972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9D7F7348-8E87-4EAF-AE91-02D40CCFB28F}" type="slidenum">
              <a:rPr lang="en-US" sz="1400">
                <a:solidFill>
                  <a:srgbClr val="000000"/>
                </a:solidFill>
              </a:rPr>
              <a:pPr algn="r" eaLnBrk="1" hangingPunct="1"/>
              <a:t>76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397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 (cont’d.)</a:t>
            </a:r>
          </a:p>
        </p:txBody>
      </p:sp>
      <p:sp>
        <p:nvSpPr>
          <p:cNvPr id="8397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 Electronic commerce</a:t>
            </a:r>
          </a:p>
          <a:p>
            <a:pPr lvl="1"/>
            <a:r>
              <a:rPr lang="en-US" dirty="0" smtClean="0"/>
              <a:t>Fits into markets, hierarchies, networks</a:t>
            </a:r>
          </a:p>
          <a:p>
            <a:r>
              <a:rPr lang="en-US" dirty="0" smtClean="0"/>
              <a:t>Value chains</a:t>
            </a:r>
          </a:p>
          <a:p>
            <a:pPr lvl="1"/>
            <a:r>
              <a:rPr lang="en-US" dirty="0" smtClean="0"/>
              <a:t>Occur at business unit, industry levels</a:t>
            </a:r>
          </a:p>
          <a:p>
            <a:r>
              <a:rPr lang="en-US" dirty="0" smtClean="0"/>
              <a:t>Value chains and SWOT analysis</a:t>
            </a:r>
          </a:p>
          <a:p>
            <a:pPr lvl="1"/>
            <a:r>
              <a:rPr lang="en-US" dirty="0" smtClean="0"/>
              <a:t>Tools to understand business processes</a:t>
            </a:r>
          </a:p>
          <a:p>
            <a:pPr lvl="2"/>
            <a:r>
              <a:rPr lang="en-US" dirty="0" smtClean="0"/>
              <a:t>Analyze suitability for electronic commerce implementation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8499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CAEB17F-59E2-46B1-9B59-AF6A4DDE3BBF}" type="slidenum">
              <a:rPr lang="en-US" smtClean="0">
                <a:solidFill>
                  <a:srgbClr val="000000"/>
                </a:solidFill>
              </a:rPr>
              <a:pPr eaLnBrk="1" hangingPunct="1"/>
              <a:t>77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84996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E5E4C88D-95D7-4A8D-BB32-9BC27084D008}" type="slidenum">
              <a:rPr lang="en-US" sz="1400">
                <a:solidFill>
                  <a:srgbClr val="000000"/>
                </a:solidFill>
              </a:rPr>
              <a:pPr algn="r" eaLnBrk="1" hangingPunct="1"/>
              <a:t>77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499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 (cont’d.)</a:t>
            </a:r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Key international commerce issues</a:t>
            </a:r>
          </a:p>
          <a:p>
            <a:pPr lvl="1"/>
            <a:r>
              <a:rPr lang="en-US" dirty="0" smtClean="0"/>
              <a:t>Trust </a:t>
            </a:r>
          </a:p>
          <a:p>
            <a:pPr lvl="1"/>
            <a:r>
              <a:rPr lang="en-US" dirty="0" smtClean="0"/>
              <a:t>Culture and language</a:t>
            </a:r>
          </a:p>
          <a:p>
            <a:pPr lvl="1"/>
            <a:r>
              <a:rPr lang="en-US" dirty="0" smtClean="0"/>
              <a:t>Government</a:t>
            </a:r>
          </a:p>
          <a:p>
            <a:pPr lvl="1"/>
            <a:r>
              <a:rPr lang="en-US" dirty="0" smtClean="0"/>
              <a:t>Infrastructure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1433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B49D71-5A08-49AD-AE21-2182F9104D0A}" type="slidenum">
              <a:rPr lang="en-US" smtClean="0">
                <a:solidFill>
                  <a:srgbClr val="000000"/>
                </a:solidFill>
              </a:rPr>
              <a:pPr eaLnBrk="1" hangingPunct="1"/>
              <a:t>8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/>
              <a:t>Activity</a:t>
            </a:r>
            <a:endParaRPr lang="en-US" dirty="0" smtClean="0"/>
          </a:p>
          <a:p>
            <a:pPr lvl="1">
              <a:defRPr/>
            </a:pPr>
            <a:r>
              <a:rPr lang="en-US" sz="2600" dirty="0" smtClean="0">
                <a:ea typeface="+mn-ea"/>
                <a:cs typeface="+mn-cs"/>
              </a:rPr>
              <a:t>Task performed by a worker in the course of doing his or her job</a:t>
            </a:r>
            <a:endParaRPr lang="en-US" dirty="0" smtClean="0"/>
          </a:p>
          <a:p>
            <a:pPr lvl="1">
              <a:defRPr/>
            </a:pPr>
            <a:r>
              <a:rPr lang="en-US" sz="2600" dirty="0" smtClean="0">
                <a:ea typeface="+mn-ea"/>
                <a:cs typeface="+mn-cs"/>
              </a:rPr>
              <a:t>May or may not be related to a transaction</a:t>
            </a:r>
            <a:endParaRPr lang="en-US" dirty="0" smtClean="0"/>
          </a:p>
          <a:p>
            <a:pPr>
              <a:defRPr/>
            </a:pPr>
            <a:r>
              <a:rPr lang="en-US" b="1" dirty="0" smtClean="0"/>
              <a:t>Transaction</a:t>
            </a:r>
            <a:r>
              <a:rPr lang="en-US" dirty="0" smtClean="0"/>
              <a:t>: exchange of value</a:t>
            </a:r>
          </a:p>
          <a:p>
            <a:pPr lvl="1">
              <a:defRPr/>
            </a:pPr>
            <a:r>
              <a:rPr lang="en-US" sz="2600" dirty="0" smtClean="0">
                <a:ea typeface="+mn-ea"/>
                <a:cs typeface="+mn-cs"/>
              </a:rPr>
              <a:t>Purchase, sale, or conversion of raw materials into finished product</a:t>
            </a:r>
            <a:endParaRPr lang="en-US" dirty="0" smtClean="0"/>
          </a:p>
          <a:p>
            <a:pPr lvl="1">
              <a:defRPr/>
            </a:pPr>
            <a:r>
              <a:rPr lang="en-US" sz="2600" dirty="0" smtClean="0">
                <a:ea typeface="+mn-ea"/>
                <a:cs typeface="+mn-cs"/>
              </a:rPr>
              <a:t>Involves at least one activity</a:t>
            </a:r>
            <a:endParaRPr lang="en-US" dirty="0" smtClean="0"/>
          </a:p>
        </p:txBody>
      </p:sp>
      <p:sp>
        <p:nvSpPr>
          <p:cNvPr id="14341" name="Title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Categories of Electronic Commerce (cont’d.)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Electronic Commerce, Tenth Edition</a:t>
            </a:r>
          </a:p>
        </p:txBody>
      </p:sp>
      <p:sp>
        <p:nvSpPr>
          <p:cNvPr id="1536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64651FF-CBD6-4246-BD00-C7C39A6AF98A}" type="slidenum">
              <a:rPr lang="en-US" smtClean="0">
                <a:solidFill>
                  <a:srgbClr val="000000"/>
                </a:solidFill>
              </a:rPr>
              <a:pPr eaLnBrk="1" hangingPunct="1"/>
              <a:t>9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/>
              <a:t>Business processes</a:t>
            </a:r>
            <a:endParaRPr lang="en-US" dirty="0" smtClean="0"/>
          </a:p>
          <a:p>
            <a:pPr lvl="1">
              <a:defRPr/>
            </a:pPr>
            <a:r>
              <a:rPr lang="en-US" sz="2600" dirty="0" smtClean="0">
                <a:ea typeface="+mn-ea"/>
                <a:cs typeface="+mn-cs"/>
              </a:rPr>
              <a:t>Group of logical, related, sequential activities and transactions</a:t>
            </a:r>
            <a:endParaRPr lang="en-US" dirty="0">
              <a:ea typeface="+mn-ea"/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chemeClr val="tx1"/>
                </a:solidFill>
              </a:rPr>
              <a:t>Web helping people work more effectively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>
                <a:solidFill>
                  <a:schemeClr val="tx1"/>
                </a:solidFill>
              </a:rPr>
              <a:t>Telecommuting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telework)</a:t>
            </a:r>
            <a:endParaRPr lang="en-US" b="1" dirty="0"/>
          </a:p>
          <a:p>
            <a:pPr>
              <a:defRPr/>
            </a:pPr>
            <a:endParaRPr lang="en-US" sz="2800" dirty="0" smtClean="0"/>
          </a:p>
        </p:txBody>
      </p:sp>
      <p:sp>
        <p:nvSpPr>
          <p:cNvPr id="15365" name="Title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Categories of Electronic Commerce (cont’d.)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DADADA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4115</Words>
  <Application>Microsoft Macintosh PowerPoint</Application>
  <PresentationFormat>On-screen Show (4:3)</PresentationFormat>
  <Paragraphs>831</Paragraphs>
  <Slides>77</Slides>
  <Notes>77</Notes>
  <HiddenSlides>0</HiddenSlides>
  <MMClips>0</MMClips>
  <ScaleCrop>false</ScaleCrop>
  <HeadingPairs>
    <vt:vector size="4" baseType="variant">
      <vt:variant>
        <vt:lpstr>Design Template</vt:lpstr>
      </vt:variant>
      <vt:variant>
        <vt:i4>3</vt:i4>
      </vt:variant>
      <vt:variant>
        <vt:lpstr>Slide Titles</vt:lpstr>
      </vt:variant>
      <vt:variant>
        <vt:i4>77</vt:i4>
      </vt:variant>
    </vt:vector>
  </HeadingPairs>
  <TitlesOfParts>
    <vt:vector size="80" baseType="lpstr">
      <vt:lpstr>Default Design</vt:lpstr>
      <vt:lpstr>1_Default Design</vt:lpstr>
      <vt:lpstr>2_Default Design</vt:lpstr>
      <vt:lpstr>Electronic Commerce Tenth Edition</vt:lpstr>
      <vt:lpstr>Learning Objectives</vt:lpstr>
      <vt:lpstr>Learning Objectives (cont’d.)</vt:lpstr>
      <vt:lpstr>Electronic Commerce: Into the Third Wave</vt:lpstr>
      <vt:lpstr>Electronic Commerce: Into the Third Wave (cont’d)</vt:lpstr>
      <vt:lpstr>Electronic Commerce and Electronic Business</vt:lpstr>
      <vt:lpstr>Categories of Electronic Commerce</vt:lpstr>
      <vt:lpstr>Categories of Electronic Commerce (cont’d.)</vt:lpstr>
      <vt:lpstr>Categories of Electronic Commerce (cont’d.)</vt:lpstr>
      <vt:lpstr>Slide 10</vt:lpstr>
      <vt:lpstr>Categories of Electronic Commerce (cont’d.)</vt:lpstr>
      <vt:lpstr>Categories of Electronic Commerce (cont’d.)</vt:lpstr>
      <vt:lpstr>Slide 13</vt:lpstr>
      <vt:lpstr>The Development and Growth of Electronic Commerce</vt:lpstr>
      <vt:lpstr>The Development and Growth of Electronic Commerce (cont’d.)</vt:lpstr>
      <vt:lpstr>The Development and Growth of Electronic Commerce (cont’d.)</vt:lpstr>
      <vt:lpstr>The Dot-Com Boom, Bust, and Rebirth</vt:lpstr>
      <vt:lpstr>Slide 18</vt:lpstr>
      <vt:lpstr>The Second Wave of Electronic Commerce</vt:lpstr>
      <vt:lpstr>The Second Wave of Electronic Commerce (cont’d.)</vt:lpstr>
      <vt:lpstr>The Second Wave of Electronic Commerce (cont’d.)</vt:lpstr>
      <vt:lpstr>Slide 22</vt:lpstr>
      <vt:lpstr>The Third Wave Begins</vt:lpstr>
      <vt:lpstr>Business Models, Revenue Models, and Business Processes</vt:lpstr>
      <vt:lpstr>Business Models, Revenue Models, and Business Processes (cont’d.)</vt:lpstr>
      <vt:lpstr>Focus on Specific Business Processes</vt:lpstr>
      <vt:lpstr>Role of Merchandising</vt:lpstr>
      <vt:lpstr>Product/Process Suitability to Electronic Commerce</vt:lpstr>
      <vt:lpstr>Slide 29</vt:lpstr>
      <vt:lpstr>Product/Process Suitability to Electronic Commerce (cont’d.)</vt:lpstr>
      <vt:lpstr>Product/Process Suitability to Electronic Commerce (cont’d.)</vt:lpstr>
      <vt:lpstr>Electronic Commerce: Opportunities, Cautions and Concerns</vt:lpstr>
      <vt:lpstr>Opportunities for Electronic Commerce</vt:lpstr>
      <vt:lpstr>Opportunities for Electronic Commerce (cont’d.)</vt:lpstr>
      <vt:lpstr>Advantages and Disadvantages of Electronic Commerce (cont’d.)</vt:lpstr>
      <vt:lpstr>Electronic Commerce: Cautions and Concerns</vt:lpstr>
      <vt:lpstr>Electronic Commerce: Cautions and Concerns (cont’d.)</vt:lpstr>
      <vt:lpstr>Electronic Commerce: Cautions and Concerns (cont’d.)</vt:lpstr>
      <vt:lpstr>Economic Forces and Electronic Commerce</vt:lpstr>
      <vt:lpstr>Transaction Costs</vt:lpstr>
      <vt:lpstr>Slide 41</vt:lpstr>
      <vt:lpstr>Markets and Hierarchies</vt:lpstr>
      <vt:lpstr>Slide 43</vt:lpstr>
      <vt:lpstr>Using Electronic Commerce to Reduce Transaction Costs</vt:lpstr>
      <vt:lpstr>Network Economic Structures</vt:lpstr>
      <vt:lpstr>Network Economic Structures (cont’d.)</vt:lpstr>
      <vt:lpstr>Slide 47</vt:lpstr>
      <vt:lpstr>Network Effects</vt:lpstr>
      <vt:lpstr>Network Effects (cont’d.)</vt:lpstr>
      <vt:lpstr>Identifying Electronic Commerce Opportunities</vt:lpstr>
      <vt:lpstr>Strategic Business Unit Value Chains</vt:lpstr>
      <vt:lpstr>Strategic Business Unit Value Chains (cont’d.)</vt:lpstr>
      <vt:lpstr>Slide 53</vt:lpstr>
      <vt:lpstr>Industry Value Chains</vt:lpstr>
      <vt:lpstr>Slide 55</vt:lpstr>
      <vt:lpstr>SWOT Analysis: Evaluating Business Unit Opportunities</vt:lpstr>
      <vt:lpstr>Slide 57</vt:lpstr>
      <vt:lpstr>Slide 58</vt:lpstr>
      <vt:lpstr>International Nature of Electronic Commerce</vt:lpstr>
      <vt:lpstr>Slide 60</vt:lpstr>
      <vt:lpstr>International Nature of Electronic Commerce (cont’d.)</vt:lpstr>
      <vt:lpstr>Trust Issues on the Web</vt:lpstr>
      <vt:lpstr>Language Issues</vt:lpstr>
      <vt:lpstr>Language Issues (cont’d.)</vt:lpstr>
      <vt:lpstr>Cultural Issues</vt:lpstr>
      <vt:lpstr>Cultural Issues (cont’d.)</vt:lpstr>
      <vt:lpstr>Cultural Issues (cont’d.)</vt:lpstr>
      <vt:lpstr>Culture and Government</vt:lpstr>
      <vt:lpstr>Culture and Government (cont’d.)</vt:lpstr>
      <vt:lpstr>Infrastructure Issues</vt:lpstr>
      <vt:lpstr>Infrastructure Issues (cont’d.)</vt:lpstr>
      <vt:lpstr>Infrastructure Issues (cont’d.)</vt:lpstr>
      <vt:lpstr>Slide 73</vt:lpstr>
      <vt:lpstr>Summary</vt:lpstr>
      <vt:lpstr>Summary</vt:lpstr>
      <vt:lpstr>Summary (cont’d.)</vt:lpstr>
      <vt:lpstr>Summary (cont’d.)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496</cp:revision>
  <dcterms:created xsi:type="dcterms:W3CDTF">2014-01-04T23:07:08Z</dcterms:created>
  <dcterms:modified xsi:type="dcterms:W3CDTF">2014-01-04T23:08:03Z</dcterms:modified>
</cp:coreProperties>
</file>