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378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379" r:id="rId29"/>
    <p:sldId id="376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5" r:id="rId43"/>
    <p:sldId id="308" r:id="rId44"/>
    <p:sldId id="328" r:id="rId45"/>
    <p:sldId id="329" r:id="rId46"/>
    <p:sldId id="330" r:id="rId47"/>
    <p:sldId id="331" r:id="rId48"/>
    <p:sldId id="333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6" r:id="rId60"/>
    <p:sldId id="347" r:id="rId61"/>
    <p:sldId id="348" r:id="rId62"/>
    <p:sldId id="350" r:id="rId63"/>
    <p:sldId id="351" r:id="rId64"/>
    <p:sldId id="352" r:id="rId65"/>
    <p:sldId id="353" r:id="rId66"/>
    <p:sldId id="354" r:id="rId67"/>
    <p:sldId id="355" r:id="rId68"/>
    <p:sldId id="359" r:id="rId69"/>
    <p:sldId id="360" r:id="rId70"/>
    <p:sldId id="361" r:id="rId71"/>
    <p:sldId id="362" r:id="rId72"/>
    <p:sldId id="373" r:id="rId73"/>
    <p:sldId id="374" r:id="rId74"/>
    <p:sldId id="375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20T18:07:55.609" idx="1">
    <p:pos x="19" y="10"/>
    <p:text>Have left a placeholder as I was working on a secured PDF and the resolution of the screen shot was not good.  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20T18:08:28.625" idx="2">
    <p:pos x="10" y="10"/>
    <p:text>Refer comment 1. 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B2D20-7260-4E59-AE39-320FF3A6FDF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0E95CB-08C7-483B-87A8-ABD67615F1D5}">
      <dgm:prSet/>
      <dgm:spPr/>
      <dgm:t>
        <a:bodyPr/>
        <a:lstStyle/>
        <a:p>
          <a:pPr rtl="0"/>
          <a:r>
            <a:rPr lang="en-US"/>
            <a:t>Are a communication tool </a:t>
          </a:r>
          <a:endParaRPr lang="en-CA"/>
        </a:p>
      </dgm:t>
    </dgm:pt>
    <dgm:pt modelId="{875B4FA2-70F6-452D-9771-B944263121B6}" type="parTrans" cxnId="{BD0941C3-A17F-49EE-BD7E-54199459026B}">
      <dgm:prSet/>
      <dgm:spPr/>
      <dgm:t>
        <a:bodyPr/>
        <a:lstStyle/>
        <a:p>
          <a:endParaRPr lang="en-US"/>
        </a:p>
      </dgm:t>
    </dgm:pt>
    <dgm:pt modelId="{E4D91DFA-F928-4A1F-950D-667D59D003A5}" type="sibTrans" cxnId="{BD0941C3-A17F-49EE-BD7E-54199459026B}">
      <dgm:prSet/>
      <dgm:spPr/>
      <dgm:t>
        <a:bodyPr/>
        <a:lstStyle/>
        <a:p>
          <a:endParaRPr lang="en-US"/>
        </a:p>
      </dgm:t>
    </dgm:pt>
    <dgm:pt modelId="{9D51E51D-7DA0-4814-A695-6C01E2415ED4}">
      <dgm:prSet/>
      <dgm:spPr/>
      <dgm:t>
        <a:bodyPr/>
        <a:lstStyle/>
        <a:p>
          <a:pPr rtl="0"/>
          <a:r>
            <a:rPr lang="en-US"/>
            <a:t>Give an overall view of the database</a:t>
          </a:r>
          <a:endParaRPr lang="en-CA"/>
        </a:p>
      </dgm:t>
    </dgm:pt>
    <dgm:pt modelId="{97E2A55B-C3B3-42B2-A38B-5F4FA0EA2C46}" type="parTrans" cxnId="{2A3D7D76-5C4D-4110-B43B-1D2EA060BD62}">
      <dgm:prSet/>
      <dgm:spPr/>
      <dgm:t>
        <a:bodyPr/>
        <a:lstStyle/>
        <a:p>
          <a:endParaRPr lang="en-US"/>
        </a:p>
      </dgm:t>
    </dgm:pt>
    <dgm:pt modelId="{E1CC2C91-BCD9-4BC1-BB45-77702557F256}" type="sibTrans" cxnId="{2A3D7D76-5C4D-4110-B43B-1D2EA060BD62}">
      <dgm:prSet/>
      <dgm:spPr/>
      <dgm:t>
        <a:bodyPr/>
        <a:lstStyle/>
        <a:p>
          <a:endParaRPr lang="en-US"/>
        </a:p>
      </dgm:t>
    </dgm:pt>
    <dgm:pt modelId="{1C49305A-01F1-46DB-8FE7-DF832B776030}">
      <dgm:prSet/>
      <dgm:spPr/>
      <dgm:t>
        <a:bodyPr/>
        <a:lstStyle/>
        <a:p>
          <a:pPr rtl="0"/>
          <a:r>
            <a:rPr lang="en-US"/>
            <a:t>Organize data for various users</a:t>
          </a:r>
          <a:endParaRPr lang="en-CA"/>
        </a:p>
      </dgm:t>
    </dgm:pt>
    <dgm:pt modelId="{484430B0-07F6-4135-AA55-AA7168434241}" type="parTrans" cxnId="{749F4381-99AB-4D83-9E3D-E187D8389EE0}">
      <dgm:prSet/>
      <dgm:spPr/>
      <dgm:t>
        <a:bodyPr/>
        <a:lstStyle/>
        <a:p>
          <a:endParaRPr lang="en-US"/>
        </a:p>
      </dgm:t>
    </dgm:pt>
    <dgm:pt modelId="{FBB04CE0-D8E6-4EC4-8B6F-22EE32551CA5}" type="sibTrans" cxnId="{749F4381-99AB-4D83-9E3D-E187D8389EE0}">
      <dgm:prSet/>
      <dgm:spPr/>
      <dgm:t>
        <a:bodyPr/>
        <a:lstStyle/>
        <a:p>
          <a:endParaRPr lang="en-US"/>
        </a:p>
      </dgm:t>
    </dgm:pt>
    <dgm:pt modelId="{BD262A1C-5DC2-43F1-96F0-D565C9FCA9AF}">
      <dgm:prSet/>
      <dgm:spPr/>
      <dgm:t>
        <a:bodyPr/>
        <a:lstStyle/>
        <a:p>
          <a:pPr rtl="0"/>
          <a:r>
            <a:rPr lang="en-US"/>
            <a:t>Are an abstraction for the creation of good database</a:t>
          </a:r>
          <a:endParaRPr lang="en-CA"/>
        </a:p>
      </dgm:t>
    </dgm:pt>
    <dgm:pt modelId="{1A10AE20-1BA6-492D-AAAD-77ADCB85631B}" type="parTrans" cxnId="{92669576-8172-42AD-AAD9-4FA225FC76A5}">
      <dgm:prSet/>
      <dgm:spPr/>
      <dgm:t>
        <a:bodyPr/>
        <a:lstStyle/>
        <a:p>
          <a:endParaRPr lang="en-US"/>
        </a:p>
      </dgm:t>
    </dgm:pt>
    <dgm:pt modelId="{7A234F4D-33F5-4C8A-A58F-FD80CEB81A73}" type="sibTrans" cxnId="{92669576-8172-42AD-AAD9-4FA225FC76A5}">
      <dgm:prSet/>
      <dgm:spPr/>
      <dgm:t>
        <a:bodyPr/>
        <a:lstStyle/>
        <a:p>
          <a:endParaRPr lang="en-US"/>
        </a:p>
      </dgm:t>
    </dgm:pt>
    <dgm:pt modelId="{23AAE30D-3C49-4C75-A763-C5E86A5EAF77}" type="pres">
      <dgm:prSet presAssocID="{515B2D20-7260-4E59-AE39-320FF3A6FDF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28F4B1-B7F9-4700-B684-E89E5C001F58}" type="pres">
      <dgm:prSet presAssocID="{B50E95CB-08C7-483B-87A8-ABD67615F1D5}" presName="parentLin" presStyleCnt="0"/>
      <dgm:spPr/>
    </dgm:pt>
    <dgm:pt modelId="{406D8EC3-F274-492B-A46F-417F0DD84654}" type="pres">
      <dgm:prSet presAssocID="{B50E95CB-08C7-483B-87A8-ABD67615F1D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D71618A-E279-4869-BFE8-B0590B0C99C8}" type="pres">
      <dgm:prSet presAssocID="{B50E95CB-08C7-483B-87A8-ABD67615F1D5}" presName="parentText" presStyleLbl="node1" presStyleIdx="0" presStyleCnt="4" custScaleX="114286" custScaleY="103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E0C46-C7C6-46BF-BAAE-873FBE955416}" type="pres">
      <dgm:prSet presAssocID="{B50E95CB-08C7-483B-87A8-ABD67615F1D5}" presName="negativeSpace" presStyleCnt="0"/>
      <dgm:spPr/>
    </dgm:pt>
    <dgm:pt modelId="{1C078645-219F-44C4-9F98-FAC131BA68BF}" type="pres">
      <dgm:prSet presAssocID="{B50E95CB-08C7-483B-87A8-ABD67615F1D5}" presName="childText" presStyleLbl="conFgAcc1" presStyleIdx="0" presStyleCnt="4">
        <dgm:presLayoutVars>
          <dgm:bulletEnabled val="1"/>
        </dgm:presLayoutVars>
      </dgm:prSet>
      <dgm:spPr/>
    </dgm:pt>
    <dgm:pt modelId="{B1A203EF-A374-4811-A9D5-BEEB2E2BB679}" type="pres">
      <dgm:prSet presAssocID="{E4D91DFA-F928-4A1F-950D-667D59D003A5}" presName="spaceBetweenRectangles" presStyleCnt="0"/>
      <dgm:spPr/>
    </dgm:pt>
    <dgm:pt modelId="{D5B9A8A8-6A99-4480-BAA4-91FD4E661505}" type="pres">
      <dgm:prSet presAssocID="{9D51E51D-7DA0-4814-A695-6C01E2415ED4}" presName="parentLin" presStyleCnt="0"/>
      <dgm:spPr/>
    </dgm:pt>
    <dgm:pt modelId="{5E437A6F-9E5B-49DD-9E2E-1B2BBB37C0BD}" type="pres">
      <dgm:prSet presAssocID="{9D51E51D-7DA0-4814-A695-6C01E2415ED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A0DA320-733F-42A1-97AB-208060D67A5D}" type="pres">
      <dgm:prSet presAssocID="{9D51E51D-7DA0-4814-A695-6C01E2415ED4}" presName="parentText" presStyleLbl="node1" presStyleIdx="1" presStyleCnt="4" custScaleX="114286" custScaleY="103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8A281-51BF-4804-B70F-750E7E694B15}" type="pres">
      <dgm:prSet presAssocID="{9D51E51D-7DA0-4814-A695-6C01E2415ED4}" presName="negativeSpace" presStyleCnt="0"/>
      <dgm:spPr/>
    </dgm:pt>
    <dgm:pt modelId="{8E94F18D-9724-4B79-88EE-74467D155354}" type="pres">
      <dgm:prSet presAssocID="{9D51E51D-7DA0-4814-A695-6C01E2415ED4}" presName="childText" presStyleLbl="conFgAcc1" presStyleIdx="1" presStyleCnt="4">
        <dgm:presLayoutVars>
          <dgm:bulletEnabled val="1"/>
        </dgm:presLayoutVars>
      </dgm:prSet>
      <dgm:spPr/>
    </dgm:pt>
    <dgm:pt modelId="{4C7807CC-B287-4E25-B489-FFAECC9F2734}" type="pres">
      <dgm:prSet presAssocID="{E1CC2C91-BCD9-4BC1-BB45-77702557F256}" presName="spaceBetweenRectangles" presStyleCnt="0"/>
      <dgm:spPr/>
    </dgm:pt>
    <dgm:pt modelId="{34312FE6-95A0-4E25-99FC-AFF395F6DA35}" type="pres">
      <dgm:prSet presAssocID="{1C49305A-01F1-46DB-8FE7-DF832B776030}" presName="parentLin" presStyleCnt="0"/>
      <dgm:spPr/>
    </dgm:pt>
    <dgm:pt modelId="{F7B26507-4677-440C-8BCD-59DBC4C0DE0D}" type="pres">
      <dgm:prSet presAssocID="{1C49305A-01F1-46DB-8FE7-DF832B776030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D5B73C83-01C0-4839-B235-F2EA4D455E33}" type="pres">
      <dgm:prSet presAssocID="{1C49305A-01F1-46DB-8FE7-DF832B776030}" presName="parentText" presStyleLbl="node1" presStyleIdx="2" presStyleCnt="4" custScaleX="114286" custScaleY="103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24B3C-2AD0-4E82-ABA5-E01EB056C2C6}" type="pres">
      <dgm:prSet presAssocID="{1C49305A-01F1-46DB-8FE7-DF832B776030}" presName="negativeSpace" presStyleCnt="0"/>
      <dgm:spPr/>
    </dgm:pt>
    <dgm:pt modelId="{4ADB32FE-303F-4FB7-B7F3-4CB12761000E}" type="pres">
      <dgm:prSet presAssocID="{1C49305A-01F1-46DB-8FE7-DF832B776030}" presName="childText" presStyleLbl="conFgAcc1" presStyleIdx="2" presStyleCnt="4">
        <dgm:presLayoutVars>
          <dgm:bulletEnabled val="1"/>
        </dgm:presLayoutVars>
      </dgm:prSet>
      <dgm:spPr/>
    </dgm:pt>
    <dgm:pt modelId="{D7B6F947-C74F-404B-9BEE-A08AB150217F}" type="pres">
      <dgm:prSet presAssocID="{FBB04CE0-D8E6-4EC4-8B6F-22EE32551CA5}" presName="spaceBetweenRectangles" presStyleCnt="0"/>
      <dgm:spPr/>
    </dgm:pt>
    <dgm:pt modelId="{F93E3CCA-6598-4BE1-9F1D-02136EB4C236}" type="pres">
      <dgm:prSet presAssocID="{BD262A1C-5DC2-43F1-96F0-D565C9FCA9AF}" presName="parentLin" presStyleCnt="0"/>
      <dgm:spPr/>
    </dgm:pt>
    <dgm:pt modelId="{0BBB0919-CD98-46FC-BB44-FC93286808DF}" type="pres">
      <dgm:prSet presAssocID="{BD262A1C-5DC2-43F1-96F0-D565C9FCA9AF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C9E50AC8-3426-42A0-BCE9-D57866C7705F}" type="pres">
      <dgm:prSet presAssocID="{BD262A1C-5DC2-43F1-96F0-D565C9FCA9AF}" presName="parentText" presStyleLbl="node1" presStyleIdx="3" presStyleCnt="4" custScaleX="114286" custScaleY="103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1BA77-D013-4A7F-8A92-6A100D87B06D}" type="pres">
      <dgm:prSet presAssocID="{BD262A1C-5DC2-43F1-96F0-D565C9FCA9AF}" presName="negativeSpace" presStyleCnt="0"/>
      <dgm:spPr/>
    </dgm:pt>
    <dgm:pt modelId="{A1B48A50-ACBF-4192-A94B-BE76FE714BE8}" type="pres">
      <dgm:prSet presAssocID="{BD262A1C-5DC2-43F1-96F0-D565C9FCA9A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600E7A1-E089-4D80-866C-82BEFEC86C4C}" type="presOf" srcId="{9D51E51D-7DA0-4814-A695-6C01E2415ED4}" destId="{5E437A6F-9E5B-49DD-9E2E-1B2BBB37C0BD}" srcOrd="0" destOrd="0" presId="urn:microsoft.com/office/officeart/2005/8/layout/list1"/>
    <dgm:cxn modelId="{F870EFA8-C571-4F22-984D-D90045366D80}" type="presOf" srcId="{BD262A1C-5DC2-43F1-96F0-D565C9FCA9AF}" destId="{0BBB0919-CD98-46FC-BB44-FC93286808DF}" srcOrd="0" destOrd="0" presId="urn:microsoft.com/office/officeart/2005/8/layout/list1"/>
    <dgm:cxn modelId="{749F4381-99AB-4D83-9E3D-E187D8389EE0}" srcId="{515B2D20-7260-4E59-AE39-320FF3A6FDF6}" destId="{1C49305A-01F1-46DB-8FE7-DF832B776030}" srcOrd="2" destOrd="0" parTransId="{484430B0-07F6-4135-AA55-AA7168434241}" sibTransId="{FBB04CE0-D8E6-4EC4-8B6F-22EE32551CA5}"/>
    <dgm:cxn modelId="{92669576-8172-42AD-AAD9-4FA225FC76A5}" srcId="{515B2D20-7260-4E59-AE39-320FF3A6FDF6}" destId="{BD262A1C-5DC2-43F1-96F0-D565C9FCA9AF}" srcOrd="3" destOrd="0" parTransId="{1A10AE20-1BA6-492D-AAAD-77ADCB85631B}" sibTransId="{7A234F4D-33F5-4C8A-A58F-FD80CEB81A73}"/>
    <dgm:cxn modelId="{A6F25060-3904-42AD-9FE6-F88489D033B8}" type="presOf" srcId="{515B2D20-7260-4E59-AE39-320FF3A6FDF6}" destId="{23AAE30D-3C49-4C75-A763-C5E86A5EAF77}" srcOrd="0" destOrd="0" presId="urn:microsoft.com/office/officeart/2005/8/layout/list1"/>
    <dgm:cxn modelId="{BD0941C3-A17F-49EE-BD7E-54199459026B}" srcId="{515B2D20-7260-4E59-AE39-320FF3A6FDF6}" destId="{B50E95CB-08C7-483B-87A8-ABD67615F1D5}" srcOrd="0" destOrd="0" parTransId="{875B4FA2-70F6-452D-9771-B944263121B6}" sibTransId="{E4D91DFA-F928-4A1F-950D-667D59D003A5}"/>
    <dgm:cxn modelId="{81670DBC-4796-48B5-B7BD-D510A7ABD16C}" type="presOf" srcId="{9D51E51D-7DA0-4814-A695-6C01E2415ED4}" destId="{EA0DA320-733F-42A1-97AB-208060D67A5D}" srcOrd="1" destOrd="0" presId="urn:microsoft.com/office/officeart/2005/8/layout/list1"/>
    <dgm:cxn modelId="{71A9B733-3690-41AE-8A0E-5686A94EA754}" type="presOf" srcId="{1C49305A-01F1-46DB-8FE7-DF832B776030}" destId="{F7B26507-4677-440C-8BCD-59DBC4C0DE0D}" srcOrd="0" destOrd="0" presId="urn:microsoft.com/office/officeart/2005/8/layout/list1"/>
    <dgm:cxn modelId="{95EB0AF9-8556-4390-A446-74C7EC4F5853}" type="presOf" srcId="{BD262A1C-5DC2-43F1-96F0-D565C9FCA9AF}" destId="{C9E50AC8-3426-42A0-BCE9-D57866C7705F}" srcOrd="1" destOrd="0" presId="urn:microsoft.com/office/officeart/2005/8/layout/list1"/>
    <dgm:cxn modelId="{8B2692F3-9AD8-44CA-B05E-E04767FDE46A}" type="presOf" srcId="{1C49305A-01F1-46DB-8FE7-DF832B776030}" destId="{D5B73C83-01C0-4839-B235-F2EA4D455E33}" srcOrd="1" destOrd="0" presId="urn:microsoft.com/office/officeart/2005/8/layout/list1"/>
    <dgm:cxn modelId="{F6E111E5-47EE-4171-9D77-6562E64420F8}" type="presOf" srcId="{B50E95CB-08C7-483B-87A8-ABD67615F1D5}" destId="{406D8EC3-F274-492B-A46F-417F0DD84654}" srcOrd="0" destOrd="0" presId="urn:microsoft.com/office/officeart/2005/8/layout/list1"/>
    <dgm:cxn modelId="{2A3D7D76-5C4D-4110-B43B-1D2EA060BD62}" srcId="{515B2D20-7260-4E59-AE39-320FF3A6FDF6}" destId="{9D51E51D-7DA0-4814-A695-6C01E2415ED4}" srcOrd="1" destOrd="0" parTransId="{97E2A55B-C3B3-42B2-A38B-5F4FA0EA2C46}" sibTransId="{E1CC2C91-BCD9-4BC1-BB45-77702557F256}"/>
    <dgm:cxn modelId="{8ECCFE86-2AC5-4AA7-869C-4FDBEDABF4CA}" type="presOf" srcId="{B50E95CB-08C7-483B-87A8-ABD67615F1D5}" destId="{FD71618A-E279-4869-BFE8-B0590B0C99C8}" srcOrd="1" destOrd="0" presId="urn:microsoft.com/office/officeart/2005/8/layout/list1"/>
    <dgm:cxn modelId="{943A5EC5-6385-407A-A2A6-02DE3740D291}" type="presParOf" srcId="{23AAE30D-3C49-4C75-A763-C5E86A5EAF77}" destId="{6528F4B1-B7F9-4700-B684-E89E5C001F58}" srcOrd="0" destOrd="0" presId="urn:microsoft.com/office/officeart/2005/8/layout/list1"/>
    <dgm:cxn modelId="{51158C02-3187-4496-9B73-A7DFFA9A5D00}" type="presParOf" srcId="{6528F4B1-B7F9-4700-B684-E89E5C001F58}" destId="{406D8EC3-F274-492B-A46F-417F0DD84654}" srcOrd="0" destOrd="0" presId="urn:microsoft.com/office/officeart/2005/8/layout/list1"/>
    <dgm:cxn modelId="{9A079A9A-44F8-4B3B-9E97-049DD9F85187}" type="presParOf" srcId="{6528F4B1-B7F9-4700-B684-E89E5C001F58}" destId="{FD71618A-E279-4869-BFE8-B0590B0C99C8}" srcOrd="1" destOrd="0" presId="urn:microsoft.com/office/officeart/2005/8/layout/list1"/>
    <dgm:cxn modelId="{6B39ECBD-DE4C-4707-A94C-420EB5FBB854}" type="presParOf" srcId="{23AAE30D-3C49-4C75-A763-C5E86A5EAF77}" destId="{AEBE0C46-C7C6-46BF-BAAE-873FBE955416}" srcOrd="1" destOrd="0" presId="urn:microsoft.com/office/officeart/2005/8/layout/list1"/>
    <dgm:cxn modelId="{EE2A8A37-65EE-42A6-B449-4FE19395146B}" type="presParOf" srcId="{23AAE30D-3C49-4C75-A763-C5E86A5EAF77}" destId="{1C078645-219F-44C4-9F98-FAC131BA68BF}" srcOrd="2" destOrd="0" presId="urn:microsoft.com/office/officeart/2005/8/layout/list1"/>
    <dgm:cxn modelId="{DE8F2854-564B-4A1C-90A0-CF4262D969AC}" type="presParOf" srcId="{23AAE30D-3C49-4C75-A763-C5E86A5EAF77}" destId="{B1A203EF-A374-4811-A9D5-BEEB2E2BB679}" srcOrd="3" destOrd="0" presId="urn:microsoft.com/office/officeart/2005/8/layout/list1"/>
    <dgm:cxn modelId="{508DC913-5473-45D1-88D2-0C1390B8D94C}" type="presParOf" srcId="{23AAE30D-3C49-4C75-A763-C5E86A5EAF77}" destId="{D5B9A8A8-6A99-4480-BAA4-91FD4E661505}" srcOrd="4" destOrd="0" presId="urn:microsoft.com/office/officeart/2005/8/layout/list1"/>
    <dgm:cxn modelId="{93828FBF-D513-416A-B087-FC3C007ED531}" type="presParOf" srcId="{D5B9A8A8-6A99-4480-BAA4-91FD4E661505}" destId="{5E437A6F-9E5B-49DD-9E2E-1B2BBB37C0BD}" srcOrd="0" destOrd="0" presId="urn:microsoft.com/office/officeart/2005/8/layout/list1"/>
    <dgm:cxn modelId="{C4737FF3-E1C3-4EC9-A951-D2836F6A3A19}" type="presParOf" srcId="{D5B9A8A8-6A99-4480-BAA4-91FD4E661505}" destId="{EA0DA320-733F-42A1-97AB-208060D67A5D}" srcOrd="1" destOrd="0" presId="urn:microsoft.com/office/officeart/2005/8/layout/list1"/>
    <dgm:cxn modelId="{393E259A-6E09-49DA-B160-22920B72D3C0}" type="presParOf" srcId="{23AAE30D-3C49-4C75-A763-C5E86A5EAF77}" destId="{A958A281-51BF-4804-B70F-750E7E694B15}" srcOrd="5" destOrd="0" presId="urn:microsoft.com/office/officeart/2005/8/layout/list1"/>
    <dgm:cxn modelId="{881199BF-4D4C-4A43-AC37-3E5BC251B170}" type="presParOf" srcId="{23AAE30D-3C49-4C75-A763-C5E86A5EAF77}" destId="{8E94F18D-9724-4B79-88EE-74467D155354}" srcOrd="6" destOrd="0" presId="urn:microsoft.com/office/officeart/2005/8/layout/list1"/>
    <dgm:cxn modelId="{0A845E27-5FCE-4683-90BB-817A4C01C8BB}" type="presParOf" srcId="{23AAE30D-3C49-4C75-A763-C5E86A5EAF77}" destId="{4C7807CC-B287-4E25-B489-FFAECC9F2734}" srcOrd="7" destOrd="0" presId="urn:microsoft.com/office/officeart/2005/8/layout/list1"/>
    <dgm:cxn modelId="{C09B0E1E-67A3-4994-95A5-EA6CAC28FF33}" type="presParOf" srcId="{23AAE30D-3C49-4C75-A763-C5E86A5EAF77}" destId="{34312FE6-95A0-4E25-99FC-AFF395F6DA35}" srcOrd="8" destOrd="0" presId="urn:microsoft.com/office/officeart/2005/8/layout/list1"/>
    <dgm:cxn modelId="{7C28AAE8-9E7E-42BA-B44F-EC7B83A61B23}" type="presParOf" srcId="{34312FE6-95A0-4E25-99FC-AFF395F6DA35}" destId="{F7B26507-4677-440C-8BCD-59DBC4C0DE0D}" srcOrd="0" destOrd="0" presId="urn:microsoft.com/office/officeart/2005/8/layout/list1"/>
    <dgm:cxn modelId="{5FBCD404-A2D4-42EB-9F84-6DAAFE783F8F}" type="presParOf" srcId="{34312FE6-95A0-4E25-99FC-AFF395F6DA35}" destId="{D5B73C83-01C0-4839-B235-F2EA4D455E33}" srcOrd="1" destOrd="0" presId="urn:microsoft.com/office/officeart/2005/8/layout/list1"/>
    <dgm:cxn modelId="{036298AC-2BF9-48AC-BD0E-4AC3D876B595}" type="presParOf" srcId="{23AAE30D-3C49-4C75-A763-C5E86A5EAF77}" destId="{AC724B3C-2AD0-4E82-ABA5-E01EB056C2C6}" srcOrd="9" destOrd="0" presId="urn:microsoft.com/office/officeart/2005/8/layout/list1"/>
    <dgm:cxn modelId="{CBDBE49C-3D76-4F3A-A3E7-A141DE1B4DD0}" type="presParOf" srcId="{23AAE30D-3C49-4C75-A763-C5E86A5EAF77}" destId="{4ADB32FE-303F-4FB7-B7F3-4CB12761000E}" srcOrd="10" destOrd="0" presId="urn:microsoft.com/office/officeart/2005/8/layout/list1"/>
    <dgm:cxn modelId="{355D9761-B506-4A6F-AC68-EAB73C20C919}" type="presParOf" srcId="{23AAE30D-3C49-4C75-A763-C5E86A5EAF77}" destId="{D7B6F947-C74F-404B-9BEE-A08AB150217F}" srcOrd="11" destOrd="0" presId="urn:microsoft.com/office/officeart/2005/8/layout/list1"/>
    <dgm:cxn modelId="{39839C99-FE2F-4B8B-8AAA-0EC1FDF75FC7}" type="presParOf" srcId="{23AAE30D-3C49-4C75-A763-C5E86A5EAF77}" destId="{F93E3CCA-6598-4BE1-9F1D-02136EB4C236}" srcOrd="12" destOrd="0" presId="urn:microsoft.com/office/officeart/2005/8/layout/list1"/>
    <dgm:cxn modelId="{8C434F21-10F2-48FD-AEED-93C5FB250FDD}" type="presParOf" srcId="{F93E3CCA-6598-4BE1-9F1D-02136EB4C236}" destId="{0BBB0919-CD98-46FC-BB44-FC93286808DF}" srcOrd="0" destOrd="0" presId="urn:microsoft.com/office/officeart/2005/8/layout/list1"/>
    <dgm:cxn modelId="{5EEE8FCA-2E15-407D-8DB8-B5359194DE8E}" type="presParOf" srcId="{F93E3CCA-6598-4BE1-9F1D-02136EB4C236}" destId="{C9E50AC8-3426-42A0-BCE9-D57866C7705F}" srcOrd="1" destOrd="0" presId="urn:microsoft.com/office/officeart/2005/8/layout/list1"/>
    <dgm:cxn modelId="{026FCCA2-6603-4AB6-B7DA-EEB7611C0ED9}" type="presParOf" srcId="{23AAE30D-3C49-4C75-A763-C5E86A5EAF77}" destId="{AE61BA77-D013-4A7F-8A92-6A100D87B06D}" srcOrd="13" destOrd="0" presId="urn:microsoft.com/office/officeart/2005/8/layout/list1"/>
    <dgm:cxn modelId="{A15717A6-03FE-48B2-8B09-C5B051A99FA7}" type="presParOf" srcId="{23AAE30D-3C49-4C75-A763-C5E86A5EAF77}" destId="{A1B48A50-ACBF-4192-A94B-BE76FE714BE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372AAD-1C2E-4D3E-A074-EF3124EB1F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E04545-ABD6-4396-93F4-9068F003F34B}">
      <dgm:prSet custT="1"/>
      <dgm:spPr/>
      <dgm:t>
        <a:bodyPr/>
        <a:lstStyle/>
        <a:p>
          <a:pPr rtl="0"/>
          <a:r>
            <a:rPr lang="en-US" sz="2400" dirty="0"/>
            <a:t>Brief, precise, and unambiguous description of a policy, procedure, or principle</a:t>
          </a:r>
          <a:endParaRPr lang="en-CA" sz="2400" dirty="0"/>
        </a:p>
      </dgm:t>
    </dgm:pt>
    <dgm:pt modelId="{F297DAC6-16DF-48A1-8755-F9A15F395566}" type="parTrans" cxnId="{CA685B3C-4DBF-4E3C-97C1-DF0E107B0260}">
      <dgm:prSet/>
      <dgm:spPr/>
      <dgm:t>
        <a:bodyPr/>
        <a:lstStyle/>
        <a:p>
          <a:endParaRPr lang="en-US"/>
        </a:p>
      </dgm:t>
    </dgm:pt>
    <dgm:pt modelId="{4E44CDF5-3703-4F2D-9767-07EDE25DCA51}" type="sibTrans" cxnId="{CA685B3C-4DBF-4E3C-97C1-DF0E107B0260}">
      <dgm:prSet/>
      <dgm:spPr/>
      <dgm:t>
        <a:bodyPr/>
        <a:lstStyle/>
        <a:p>
          <a:endParaRPr lang="en-US"/>
        </a:p>
      </dgm:t>
    </dgm:pt>
    <dgm:pt modelId="{2D5CB09D-3425-404D-8BEB-BC9F514CAE4E}">
      <dgm:prSet custT="1"/>
      <dgm:spPr/>
      <dgm:t>
        <a:bodyPr/>
        <a:lstStyle/>
        <a:p>
          <a:pPr rtl="0"/>
          <a:r>
            <a:rPr lang="en-US" sz="2400"/>
            <a:t>Enable defining the basic building blocks </a:t>
          </a:r>
          <a:endParaRPr lang="en-CA" sz="2400"/>
        </a:p>
      </dgm:t>
    </dgm:pt>
    <dgm:pt modelId="{203D16FF-57A0-4890-B065-ED12BEF375A8}" type="parTrans" cxnId="{193C4D06-0EF0-4C5B-B750-AA6EF4E47D29}">
      <dgm:prSet/>
      <dgm:spPr/>
      <dgm:t>
        <a:bodyPr/>
        <a:lstStyle/>
        <a:p>
          <a:endParaRPr lang="en-US"/>
        </a:p>
      </dgm:t>
    </dgm:pt>
    <dgm:pt modelId="{29D6FED2-9F44-48EE-9323-E8D1AA59A391}" type="sibTrans" cxnId="{193C4D06-0EF0-4C5B-B750-AA6EF4E47D29}">
      <dgm:prSet/>
      <dgm:spPr/>
      <dgm:t>
        <a:bodyPr/>
        <a:lstStyle/>
        <a:p>
          <a:endParaRPr lang="en-US"/>
        </a:p>
      </dgm:t>
    </dgm:pt>
    <dgm:pt modelId="{729BC027-BF3A-4A0E-A0AD-00AAC39FE13C}">
      <dgm:prSet custT="1"/>
      <dgm:spPr/>
      <dgm:t>
        <a:bodyPr/>
        <a:lstStyle/>
        <a:p>
          <a:pPr rtl="0"/>
          <a:r>
            <a:rPr lang="en-US" sz="2400"/>
            <a:t>Describe main and distinguishing characteristics of the data</a:t>
          </a:r>
          <a:endParaRPr lang="en-CA" sz="2400"/>
        </a:p>
      </dgm:t>
    </dgm:pt>
    <dgm:pt modelId="{ADACA5EC-01CB-4248-96ED-1BDE5426BC92}" type="parTrans" cxnId="{78135F69-1210-431E-A6DF-453A7DE42E80}">
      <dgm:prSet/>
      <dgm:spPr/>
      <dgm:t>
        <a:bodyPr/>
        <a:lstStyle/>
        <a:p>
          <a:endParaRPr lang="en-US"/>
        </a:p>
      </dgm:t>
    </dgm:pt>
    <dgm:pt modelId="{318605D7-B0A8-42D7-B92C-DDDC419A4B38}" type="sibTrans" cxnId="{78135F69-1210-431E-A6DF-453A7DE42E80}">
      <dgm:prSet/>
      <dgm:spPr/>
      <dgm:t>
        <a:bodyPr/>
        <a:lstStyle/>
        <a:p>
          <a:endParaRPr lang="en-US"/>
        </a:p>
      </dgm:t>
    </dgm:pt>
    <dgm:pt modelId="{8307BB19-6157-4B75-8EFB-7BA81B656E9B}" type="pres">
      <dgm:prSet presAssocID="{F8372AAD-1C2E-4D3E-A074-EF3124EB1F6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136CE4-0327-486B-89ED-0CCA991A6DB3}" type="pres">
      <dgm:prSet presAssocID="{C0E04545-ABD6-4396-93F4-9068F003F34B}" presName="parentLin" presStyleCnt="0"/>
      <dgm:spPr/>
    </dgm:pt>
    <dgm:pt modelId="{301EC72D-25FA-44DF-B4B1-CE9421157A6B}" type="pres">
      <dgm:prSet presAssocID="{C0E04545-ABD6-4396-93F4-9068F003F34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98CA1E2-A814-403C-AE6F-C0BFDB0E8E4B}" type="pres">
      <dgm:prSet presAssocID="{C0E04545-ABD6-4396-93F4-9068F003F34B}" presName="parentText" presStyleLbl="node1" presStyleIdx="0" presStyleCnt="3" custScaleX="119231" custScaleY="1153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BBAA-4F89-416F-B547-1C90427CC058}" type="pres">
      <dgm:prSet presAssocID="{C0E04545-ABD6-4396-93F4-9068F003F34B}" presName="negativeSpace" presStyleCnt="0"/>
      <dgm:spPr/>
    </dgm:pt>
    <dgm:pt modelId="{8DB5569F-B265-450C-BBD5-002E02DD3933}" type="pres">
      <dgm:prSet presAssocID="{C0E04545-ABD6-4396-93F4-9068F003F34B}" presName="childText" presStyleLbl="conFgAcc1" presStyleIdx="0" presStyleCnt="3">
        <dgm:presLayoutVars>
          <dgm:bulletEnabled val="1"/>
        </dgm:presLayoutVars>
      </dgm:prSet>
      <dgm:spPr/>
    </dgm:pt>
    <dgm:pt modelId="{3DA318D7-BCD8-4BA7-BCD5-F297CDDE6604}" type="pres">
      <dgm:prSet presAssocID="{4E44CDF5-3703-4F2D-9767-07EDE25DCA51}" presName="spaceBetweenRectangles" presStyleCnt="0"/>
      <dgm:spPr/>
    </dgm:pt>
    <dgm:pt modelId="{191E8B5F-F18F-4BD6-AEE8-18FC5391BA8B}" type="pres">
      <dgm:prSet presAssocID="{2D5CB09D-3425-404D-8BEB-BC9F514CAE4E}" presName="parentLin" presStyleCnt="0"/>
      <dgm:spPr/>
    </dgm:pt>
    <dgm:pt modelId="{C70FC33D-D47D-4B27-90C5-D2FA58298663}" type="pres">
      <dgm:prSet presAssocID="{2D5CB09D-3425-404D-8BEB-BC9F514CAE4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A42A5E4-799B-4C4D-9C46-547F1AA91C23}" type="pres">
      <dgm:prSet presAssocID="{2D5CB09D-3425-404D-8BEB-BC9F514CAE4E}" presName="parentText" presStyleLbl="node1" presStyleIdx="1" presStyleCnt="3" custScaleX="119231" custScaleY="1153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9F63C-5CBE-45D4-823F-5C91374866C3}" type="pres">
      <dgm:prSet presAssocID="{2D5CB09D-3425-404D-8BEB-BC9F514CAE4E}" presName="negativeSpace" presStyleCnt="0"/>
      <dgm:spPr/>
    </dgm:pt>
    <dgm:pt modelId="{8521CB05-CC9E-4C5F-829C-06A49ED24C7A}" type="pres">
      <dgm:prSet presAssocID="{2D5CB09D-3425-404D-8BEB-BC9F514CAE4E}" presName="childText" presStyleLbl="conFgAcc1" presStyleIdx="1" presStyleCnt="3">
        <dgm:presLayoutVars>
          <dgm:bulletEnabled val="1"/>
        </dgm:presLayoutVars>
      </dgm:prSet>
      <dgm:spPr/>
    </dgm:pt>
    <dgm:pt modelId="{3059FA12-5030-4BCE-8FFA-3E30EDB763CD}" type="pres">
      <dgm:prSet presAssocID="{29D6FED2-9F44-48EE-9323-E8D1AA59A391}" presName="spaceBetweenRectangles" presStyleCnt="0"/>
      <dgm:spPr/>
    </dgm:pt>
    <dgm:pt modelId="{1469D1C0-B18F-4AB3-971D-0BB2D77B215E}" type="pres">
      <dgm:prSet presAssocID="{729BC027-BF3A-4A0E-A0AD-00AAC39FE13C}" presName="parentLin" presStyleCnt="0"/>
      <dgm:spPr/>
    </dgm:pt>
    <dgm:pt modelId="{3B6D63C6-F55E-4211-9865-3B8D81222722}" type="pres">
      <dgm:prSet presAssocID="{729BC027-BF3A-4A0E-A0AD-00AAC39FE13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0D252C48-8516-4746-B4D5-8E0DEC486845}" type="pres">
      <dgm:prSet presAssocID="{729BC027-BF3A-4A0E-A0AD-00AAC39FE13C}" presName="parentText" presStyleLbl="node1" presStyleIdx="2" presStyleCnt="3" custScaleX="119231" custScaleY="1153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5D249F-C57D-4F2B-AF90-9F957971CF06}" type="pres">
      <dgm:prSet presAssocID="{729BC027-BF3A-4A0E-A0AD-00AAC39FE13C}" presName="negativeSpace" presStyleCnt="0"/>
      <dgm:spPr/>
    </dgm:pt>
    <dgm:pt modelId="{BC8C8F89-8C45-4CCE-9E97-8F6DC7F3739F}" type="pres">
      <dgm:prSet presAssocID="{729BC027-BF3A-4A0E-A0AD-00AAC39FE13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77A023D-21DB-4858-8712-9CE6122063F9}" type="presOf" srcId="{729BC027-BF3A-4A0E-A0AD-00AAC39FE13C}" destId="{0D252C48-8516-4746-B4D5-8E0DEC486845}" srcOrd="1" destOrd="0" presId="urn:microsoft.com/office/officeart/2005/8/layout/list1"/>
    <dgm:cxn modelId="{438617FE-6402-4A3F-BC99-66F011DFC460}" type="presOf" srcId="{C0E04545-ABD6-4396-93F4-9068F003F34B}" destId="{301EC72D-25FA-44DF-B4B1-CE9421157A6B}" srcOrd="0" destOrd="0" presId="urn:microsoft.com/office/officeart/2005/8/layout/list1"/>
    <dgm:cxn modelId="{CA685B3C-4DBF-4E3C-97C1-DF0E107B0260}" srcId="{F8372AAD-1C2E-4D3E-A074-EF3124EB1F61}" destId="{C0E04545-ABD6-4396-93F4-9068F003F34B}" srcOrd="0" destOrd="0" parTransId="{F297DAC6-16DF-48A1-8755-F9A15F395566}" sibTransId="{4E44CDF5-3703-4F2D-9767-07EDE25DCA51}"/>
    <dgm:cxn modelId="{78135F69-1210-431E-A6DF-453A7DE42E80}" srcId="{F8372AAD-1C2E-4D3E-A074-EF3124EB1F61}" destId="{729BC027-BF3A-4A0E-A0AD-00AAC39FE13C}" srcOrd="2" destOrd="0" parTransId="{ADACA5EC-01CB-4248-96ED-1BDE5426BC92}" sibTransId="{318605D7-B0A8-42D7-B92C-DDDC419A4B38}"/>
    <dgm:cxn modelId="{E7249C72-5584-497D-B9BD-9C8EE12A2C72}" type="presOf" srcId="{C0E04545-ABD6-4396-93F4-9068F003F34B}" destId="{198CA1E2-A814-403C-AE6F-C0BFDB0E8E4B}" srcOrd="1" destOrd="0" presId="urn:microsoft.com/office/officeart/2005/8/layout/list1"/>
    <dgm:cxn modelId="{A41F1837-573D-4504-9BC5-CA2A0C5F775D}" type="presOf" srcId="{729BC027-BF3A-4A0E-A0AD-00AAC39FE13C}" destId="{3B6D63C6-F55E-4211-9865-3B8D81222722}" srcOrd="0" destOrd="0" presId="urn:microsoft.com/office/officeart/2005/8/layout/list1"/>
    <dgm:cxn modelId="{6B92BD49-2D2A-4B4B-8DA3-3F3882FAACDB}" type="presOf" srcId="{F8372AAD-1C2E-4D3E-A074-EF3124EB1F61}" destId="{8307BB19-6157-4B75-8EFB-7BA81B656E9B}" srcOrd="0" destOrd="0" presId="urn:microsoft.com/office/officeart/2005/8/layout/list1"/>
    <dgm:cxn modelId="{AC6EC389-0128-437F-9031-156BAA87348A}" type="presOf" srcId="{2D5CB09D-3425-404D-8BEB-BC9F514CAE4E}" destId="{DA42A5E4-799B-4C4D-9C46-547F1AA91C23}" srcOrd="1" destOrd="0" presId="urn:microsoft.com/office/officeart/2005/8/layout/list1"/>
    <dgm:cxn modelId="{C4DCCB9D-1E6C-46CD-86A5-BC7C52B8C825}" type="presOf" srcId="{2D5CB09D-3425-404D-8BEB-BC9F514CAE4E}" destId="{C70FC33D-D47D-4B27-90C5-D2FA58298663}" srcOrd="0" destOrd="0" presId="urn:microsoft.com/office/officeart/2005/8/layout/list1"/>
    <dgm:cxn modelId="{193C4D06-0EF0-4C5B-B750-AA6EF4E47D29}" srcId="{F8372AAD-1C2E-4D3E-A074-EF3124EB1F61}" destId="{2D5CB09D-3425-404D-8BEB-BC9F514CAE4E}" srcOrd="1" destOrd="0" parTransId="{203D16FF-57A0-4890-B065-ED12BEF375A8}" sibTransId="{29D6FED2-9F44-48EE-9323-E8D1AA59A391}"/>
    <dgm:cxn modelId="{113A1959-12EC-44FA-B5D4-5D3F76413836}" type="presParOf" srcId="{8307BB19-6157-4B75-8EFB-7BA81B656E9B}" destId="{16136CE4-0327-486B-89ED-0CCA991A6DB3}" srcOrd="0" destOrd="0" presId="urn:microsoft.com/office/officeart/2005/8/layout/list1"/>
    <dgm:cxn modelId="{F2FACEC1-D4E3-40EF-9EE2-892A0F5D1E7A}" type="presParOf" srcId="{16136CE4-0327-486B-89ED-0CCA991A6DB3}" destId="{301EC72D-25FA-44DF-B4B1-CE9421157A6B}" srcOrd="0" destOrd="0" presId="urn:microsoft.com/office/officeart/2005/8/layout/list1"/>
    <dgm:cxn modelId="{43043FF7-E761-4902-9DB2-A587FB15396E}" type="presParOf" srcId="{16136CE4-0327-486B-89ED-0CCA991A6DB3}" destId="{198CA1E2-A814-403C-AE6F-C0BFDB0E8E4B}" srcOrd="1" destOrd="0" presId="urn:microsoft.com/office/officeart/2005/8/layout/list1"/>
    <dgm:cxn modelId="{C8C780E4-E3B2-4C36-90F6-74353F7A4388}" type="presParOf" srcId="{8307BB19-6157-4B75-8EFB-7BA81B656E9B}" destId="{5222BBAA-4F89-416F-B547-1C90427CC058}" srcOrd="1" destOrd="0" presId="urn:microsoft.com/office/officeart/2005/8/layout/list1"/>
    <dgm:cxn modelId="{FA2E5927-0446-494A-8AC9-A0CFA5995197}" type="presParOf" srcId="{8307BB19-6157-4B75-8EFB-7BA81B656E9B}" destId="{8DB5569F-B265-450C-BBD5-002E02DD3933}" srcOrd="2" destOrd="0" presId="urn:microsoft.com/office/officeart/2005/8/layout/list1"/>
    <dgm:cxn modelId="{4D041215-45AD-48DF-BA6A-73659A2D5247}" type="presParOf" srcId="{8307BB19-6157-4B75-8EFB-7BA81B656E9B}" destId="{3DA318D7-BCD8-4BA7-BCD5-F297CDDE6604}" srcOrd="3" destOrd="0" presId="urn:microsoft.com/office/officeart/2005/8/layout/list1"/>
    <dgm:cxn modelId="{C1B82531-3AF1-4C6E-81F5-DA95D744FDFA}" type="presParOf" srcId="{8307BB19-6157-4B75-8EFB-7BA81B656E9B}" destId="{191E8B5F-F18F-4BD6-AEE8-18FC5391BA8B}" srcOrd="4" destOrd="0" presId="urn:microsoft.com/office/officeart/2005/8/layout/list1"/>
    <dgm:cxn modelId="{A3AB461B-57BF-4EEF-AE18-5DEC4919D3C1}" type="presParOf" srcId="{191E8B5F-F18F-4BD6-AEE8-18FC5391BA8B}" destId="{C70FC33D-D47D-4B27-90C5-D2FA58298663}" srcOrd="0" destOrd="0" presId="urn:microsoft.com/office/officeart/2005/8/layout/list1"/>
    <dgm:cxn modelId="{8A7A8C2C-085B-46F2-ADF5-15754290AB97}" type="presParOf" srcId="{191E8B5F-F18F-4BD6-AEE8-18FC5391BA8B}" destId="{DA42A5E4-799B-4C4D-9C46-547F1AA91C23}" srcOrd="1" destOrd="0" presId="urn:microsoft.com/office/officeart/2005/8/layout/list1"/>
    <dgm:cxn modelId="{F6AB88BF-A3AB-412F-ADD4-FA625E786BE7}" type="presParOf" srcId="{8307BB19-6157-4B75-8EFB-7BA81B656E9B}" destId="{74E9F63C-5CBE-45D4-823F-5C91374866C3}" srcOrd="5" destOrd="0" presId="urn:microsoft.com/office/officeart/2005/8/layout/list1"/>
    <dgm:cxn modelId="{893C3986-85A7-48FD-B957-1C795520E25C}" type="presParOf" srcId="{8307BB19-6157-4B75-8EFB-7BA81B656E9B}" destId="{8521CB05-CC9E-4C5F-829C-06A49ED24C7A}" srcOrd="6" destOrd="0" presId="urn:microsoft.com/office/officeart/2005/8/layout/list1"/>
    <dgm:cxn modelId="{308DB67D-5148-4D13-BE5F-2323B063CD07}" type="presParOf" srcId="{8307BB19-6157-4B75-8EFB-7BA81B656E9B}" destId="{3059FA12-5030-4BCE-8FFA-3E30EDB763CD}" srcOrd="7" destOrd="0" presId="urn:microsoft.com/office/officeart/2005/8/layout/list1"/>
    <dgm:cxn modelId="{D99536A7-F856-4735-9C4E-FDF88D98D066}" type="presParOf" srcId="{8307BB19-6157-4B75-8EFB-7BA81B656E9B}" destId="{1469D1C0-B18F-4AB3-971D-0BB2D77B215E}" srcOrd="8" destOrd="0" presId="urn:microsoft.com/office/officeart/2005/8/layout/list1"/>
    <dgm:cxn modelId="{D84A221B-7BB8-4EC6-A51D-55EDA2943BF2}" type="presParOf" srcId="{1469D1C0-B18F-4AB3-971D-0BB2D77B215E}" destId="{3B6D63C6-F55E-4211-9865-3B8D81222722}" srcOrd="0" destOrd="0" presId="urn:microsoft.com/office/officeart/2005/8/layout/list1"/>
    <dgm:cxn modelId="{EF0FD88D-3D20-41F5-AAF8-A4F5F134F0B5}" type="presParOf" srcId="{1469D1C0-B18F-4AB3-971D-0BB2D77B215E}" destId="{0D252C48-8516-4746-B4D5-8E0DEC486845}" srcOrd="1" destOrd="0" presId="urn:microsoft.com/office/officeart/2005/8/layout/list1"/>
    <dgm:cxn modelId="{D45DC869-1FA7-4B4D-8C1C-41A418F9A2F0}" type="presParOf" srcId="{8307BB19-6157-4B75-8EFB-7BA81B656E9B}" destId="{D45D249F-C57D-4F2B-AF90-9F957971CF06}" srcOrd="9" destOrd="0" presId="urn:microsoft.com/office/officeart/2005/8/layout/list1"/>
    <dgm:cxn modelId="{749F01BD-569B-45A0-B547-53B27B96CFC9}" type="presParOf" srcId="{8307BB19-6157-4B75-8EFB-7BA81B656E9B}" destId="{BC8C8F89-8C45-4CCE-9E97-8F6DC7F3739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EBB69B-B49C-48DC-93C3-3D18FE8ECF28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783FE0-ECB7-4989-9DC7-A2B187A1C49C}">
      <dgm:prSet/>
      <dgm:spPr/>
      <dgm:t>
        <a:bodyPr/>
        <a:lstStyle/>
        <a:p>
          <a:pPr rtl="0"/>
          <a:r>
            <a:rPr lang="en-US" dirty="0"/>
            <a:t>Company managers</a:t>
          </a:r>
        </a:p>
      </dgm:t>
    </dgm:pt>
    <dgm:pt modelId="{A551566B-D96F-4B53-A4FC-2A3726146576}" type="parTrans" cxnId="{92052FEA-9866-4106-9BFE-7B143E322273}">
      <dgm:prSet/>
      <dgm:spPr/>
      <dgm:t>
        <a:bodyPr/>
        <a:lstStyle/>
        <a:p>
          <a:endParaRPr lang="en-US"/>
        </a:p>
      </dgm:t>
    </dgm:pt>
    <dgm:pt modelId="{AC7A8D3D-E78C-4BAD-A110-1691CA46BC99}" type="sibTrans" cxnId="{92052FEA-9866-4106-9BFE-7B143E322273}">
      <dgm:prSet/>
      <dgm:spPr/>
      <dgm:t>
        <a:bodyPr/>
        <a:lstStyle/>
        <a:p>
          <a:endParaRPr lang="en-US"/>
        </a:p>
      </dgm:t>
    </dgm:pt>
    <dgm:pt modelId="{69565186-57FC-476D-8D67-CE5E6ED1E0B6}">
      <dgm:prSet/>
      <dgm:spPr/>
      <dgm:t>
        <a:bodyPr/>
        <a:lstStyle/>
        <a:p>
          <a:pPr rtl="0"/>
          <a:r>
            <a:rPr lang="en-US"/>
            <a:t>Policy makers</a:t>
          </a:r>
        </a:p>
      </dgm:t>
    </dgm:pt>
    <dgm:pt modelId="{4B1BA1EC-62B4-49C2-B30D-2683A643B572}" type="parTrans" cxnId="{54CBEF02-DA43-47FC-99E0-3A03CB54955D}">
      <dgm:prSet/>
      <dgm:spPr/>
      <dgm:t>
        <a:bodyPr/>
        <a:lstStyle/>
        <a:p>
          <a:endParaRPr lang="en-US"/>
        </a:p>
      </dgm:t>
    </dgm:pt>
    <dgm:pt modelId="{C1CDD273-A241-4320-ACF3-33454D165F36}" type="sibTrans" cxnId="{54CBEF02-DA43-47FC-99E0-3A03CB54955D}">
      <dgm:prSet/>
      <dgm:spPr/>
      <dgm:t>
        <a:bodyPr/>
        <a:lstStyle/>
        <a:p>
          <a:endParaRPr lang="en-US"/>
        </a:p>
      </dgm:t>
    </dgm:pt>
    <dgm:pt modelId="{2A89B972-2B48-4F96-9D04-C4D3E43EA5DD}">
      <dgm:prSet/>
      <dgm:spPr/>
      <dgm:t>
        <a:bodyPr/>
        <a:lstStyle/>
        <a:p>
          <a:pPr rtl="0"/>
          <a:r>
            <a:rPr lang="en-US"/>
            <a:t>Department managers</a:t>
          </a:r>
        </a:p>
      </dgm:t>
    </dgm:pt>
    <dgm:pt modelId="{F91C2D3C-BD0A-49FD-88B4-8967FC06E48D}" type="parTrans" cxnId="{861CA661-BE18-494C-A47D-40ECB483C5EB}">
      <dgm:prSet/>
      <dgm:spPr/>
      <dgm:t>
        <a:bodyPr/>
        <a:lstStyle/>
        <a:p>
          <a:endParaRPr lang="en-US"/>
        </a:p>
      </dgm:t>
    </dgm:pt>
    <dgm:pt modelId="{D52918C4-B0B6-4987-A2B1-FBA589484F26}" type="sibTrans" cxnId="{861CA661-BE18-494C-A47D-40ECB483C5EB}">
      <dgm:prSet/>
      <dgm:spPr/>
      <dgm:t>
        <a:bodyPr/>
        <a:lstStyle/>
        <a:p>
          <a:endParaRPr lang="en-US"/>
        </a:p>
      </dgm:t>
    </dgm:pt>
    <dgm:pt modelId="{C43553FD-C6DE-48D5-A7E4-489E110989A9}">
      <dgm:prSet/>
      <dgm:spPr/>
      <dgm:t>
        <a:bodyPr/>
        <a:lstStyle/>
        <a:p>
          <a:pPr rtl="0"/>
          <a:r>
            <a:rPr lang="en-US"/>
            <a:t>Written documentation</a:t>
          </a:r>
        </a:p>
      </dgm:t>
    </dgm:pt>
    <dgm:pt modelId="{C1F6CC48-215F-40CB-BD7F-2277E275D292}" type="parTrans" cxnId="{BAD1D6F5-655B-4944-BB63-2A447AD62587}">
      <dgm:prSet/>
      <dgm:spPr/>
      <dgm:t>
        <a:bodyPr/>
        <a:lstStyle/>
        <a:p>
          <a:endParaRPr lang="en-US"/>
        </a:p>
      </dgm:t>
    </dgm:pt>
    <dgm:pt modelId="{8295DDE9-1232-488D-BDB0-90FF5BE8A9D7}" type="sibTrans" cxnId="{BAD1D6F5-655B-4944-BB63-2A447AD62587}">
      <dgm:prSet/>
      <dgm:spPr/>
      <dgm:t>
        <a:bodyPr/>
        <a:lstStyle/>
        <a:p>
          <a:endParaRPr lang="en-US"/>
        </a:p>
      </dgm:t>
    </dgm:pt>
    <dgm:pt modelId="{CECC9968-8E08-41F3-A83C-E8F6399A7A92}">
      <dgm:prSet/>
      <dgm:spPr/>
      <dgm:t>
        <a:bodyPr/>
        <a:lstStyle/>
        <a:p>
          <a:pPr rtl="0"/>
          <a:r>
            <a:rPr lang="en-US"/>
            <a:t>Direct interviews with end users</a:t>
          </a:r>
        </a:p>
      </dgm:t>
    </dgm:pt>
    <dgm:pt modelId="{9850439D-AB0B-4733-99DE-7F216D14017E}" type="parTrans" cxnId="{F812E66E-3AAF-4E8B-877E-277C5AE1F1D7}">
      <dgm:prSet/>
      <dgm:spPr/>
      <dgm:t>
        <a:bodyPr/>
        <a:lstStyle/>
        <a:p>
          <a:endParaRPr lang="en-US"/>
        </a:p>
      </dgm:t>
    </dgm:pt>
    <dgm:pt modelId="{2BFC0A94-F161-4EBC-B520-E72AB9249859}" type="sibTrans" cxnId="{F812E66E-3AAF-4E8B-877E-277C5AE1F1D7}">
      <dgm:prSet/>
      <dgm:spPr/>
      <dgm:t>
        <a:bodyPr/>
        <a:lstStyle/>
        <a:p>
          <a:endParaRPr lang="en-US"/>
        </a:p>
      </dgm:t>
    </dgm:pt>
    <dgm:pt modelId="{A097145F-534A-4610-AD2C-3630677F2E49}" type="pres">
      <dgm:prSet presAssocID="{F8EBB69B-B49C-48DC-93C3-3D18FE8ECF2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C68309-6962-4FF5-8B80-3C9A91A7FBD2}" type="pres">
      <dgm:prSet presAssocID="{E2783FE0-ECB7-4989-9DC7-A2B187A1C49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EDCEBA-5AD5-4521-9DFE-B098FAFCDF54}" type="pres">
      <dgm:prSet presAssocID="{AC7A8D3D-E78C-4BAD-A110-1691CA46BC99}" presName="sibTrans" presStyleCnt="0"/>
      <dgm:spPr/>
    </dgm:pt>
    <dgm:pt modelId="{6408D1CF-4E44-4544-936F-0C0E152F51BC}" type="pres">
      <dgm:prSet presAssocID="{69565186-57FC-476D-8D67-CE5E6ED1E0B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D8BDE-C2F6-477B-AE19-969CA615EEBD}" type="pres">
      <dgm:prSet presAssocID="{C1CDD273-A241-4320-ACF3-33454D165F36}" presName="sibTrans" presStyleCnt="0"/>
      <dgm:spPr/>
    </dgm:pt>
    <dgm:pt modelId="{1B6FEC7C-5BBA-46A0-9867-DD7D43324B4B}" type="pres">
      <dgm:prSet presAssocID="{2A89B972-2B48-4F96-9D04-C4D3E43EA5D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3DC2A-7D5B-49CA-A0A3-16104DF93AAF}" type="pres">
      <dgm:prSet presAssocID="{D52918C4-B0B6-4987-A2B1-FBA589484F26}" presName="sibTrans" presStyleCnt="0"/>
      <dgm:spPr/>
    </dgm:pt>
    <dgm:pt modelId="{8B3BE074-0F4B-4F41-BC7E-8EA58006E3E6}" type="pres">
      <dgm:prSet presAssocID="{C43553FD-C6DE-48D5-A7E4-489E110989A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50773-112F-4218-9A14-3D7179405EEA}" type="pres">
      <dgm:prSet presAssocID="{8295DDE9-1232-488D-BDB0-90FF5BE8A9D7}" presName="sibTrans" presStyleCnt="0"/>
      <dgm:spPr/>
    </dgm:pt>
    <dgm:pt modelId="{73B10709-A085-49D6-998C-F8DC6A2B5545}" type="pres">
      <dgm:prSet presAssocID="{CECC9968-8E08-41F3-A83C-E8F6399A7A9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860416-5C60-41E6-9416-A040F7715F72}" type="presOf" srcId="{69565186-57FC-476D-8D67-CE5E6ED1E0B6}" destId="{6408D1CF-4E44-4544-936F-0C0E152F51BC}" srcOrd="0" destOrd="0" presId="urn:microsoft.com/office/officeart/2005/8/layout/default#1"/>
    <dgm:cxn modelId="{54CBEF02-DA43-47FC-99E0-3A03CB54955D}" srcId="{F8EBB69B-B49C-48DC-93C3-3D18FE8ECF28}" destId="{69565186-57FC-476D-8D67-CE5E6ED1E0B6}" srcOrd="1" destOrd="0" parTransId="{4B1BA1EC-62B4-49C2-B30D-2683A643B572}" sibTransId="{C1CDD273-A241-4320-ACF3-33454D165F36}"/>
    <dgm:cxn modelId="{861CA661-BE18-494C-A47D-40ECB483C5EB}" srcId="{F8EBB69B-B49C-48DC-93C3-3D18FE8ECF28}" destId="{2A89B972-2B48-4F96-9D04-C4D3E43EA5DD}" srcOrd="2" destOrd="0" parTransId="{F91C2D3C-BD0A-49FD-88B4-8967FC06E48D}" sibTransId="{D52918C4-B0B6-4987-A2B1-FBA589484F26}"/>
    <dgm:cxn modelId="{D2B45DFE-9A37-4688-8324-DF00D7506CC2}" type="presOf" srcId="{E2783FE0-ECB7-4989-9DC7-A2B187A1C49C}" destId="{AAC68309-6962-4FF5-8B80-3C9A91A7FBD2}" srcOrd="0" destOrd="0" presId="urn:microsoft.com/office/officeart/2005/8/layout/default#1"/>
    <dgm:cxn modelId="{F812E66E-3AAF-4E8B-877E-277C5AE1F1D7}" srcId="{F8EBB69B-B49C-48DC-93C3-3D18FE8ECF28}" destId="{CECC9968-8E08-41F3-A83C-E8F6399A7A92}" srcOrd="4" destOrd="0" parTransId="{9850439D-AB0B-4733-99DE-7F216D14017E}" sibTransId="{2BFC0A94-F161-4EBC-B520-E72AB9249859}"/>
    <dgm:cxn modelId="{BA1616D6-7978-4C87-BF68-08FF6B34A4BE}" type="presOf" srcId="{C43553FD-C6DE-48D5-A7E4-489E110989A9}" destId="{8B3BE074-0F4B-4F41-BC7E-8EA58006E3E6}" srcOrd="0" destOrd="0" presId="urn:microsoft.com/office/officeart/2005/8/layout/default#1"/>
    <dgm:cxn modelId="{60ABA6B4-06A9-4371-A07B-B9A0D03AAB62}" type="presOf" srcId="{CECC9968-8E08-41F3-A83C-E8F6399A7A92}" destId="{73B10709-A085-49D6-998C-F8DC6A2B5545}" srcOrd="0" destOrd="0" presId="urn:microsoft.com/office/officeart/2005/8/layout/default#1"/>
    <dgm:cxn modelId="{92052FEA-9866-4106-9BFE-7B143E322273}" srcId="{F8EBB69B-B49C-48DC-93C3-3D18FE8ECF28}" destId="{E2783FE0-ECB7-4989-9DC7-A2B187A1C49C}" srcOrd="0" destOrd="0" parTransId="{A551566B-D96F-4B53-A4FC-2A3726146576}" sibTransId="{AC7A8D3D-E78C-4BAD-A110-1691CA46BC99}"/>
    <dgm:cxn modelId="{BAD1D6F5-655B-4944-BB63-2A447AD62587}" srcId="{F8EBB69B-B49C-48DC-93C3-3D18FE8ECF28}" destId="{C43553FD-C6DE-48D5-A7E4-489E110989A9}" srcOrd="3" destOrd="0" parTransId="{C1F6CC48-215F-40CB-BD7F-2277E275D292}" sibTransId="{8295DDE9-1232-488D-BDB0-90FF5BE8A9D7}"/>
    <dgm:cxn modelId="{73343820-2ECF-4A60-A231-440193740AC4}" type="presOf" srcId="{2A89B972-2B48-4F96-9D04-C4D3E43EA5DD}" destId="{1B6FEC7C-5BBA-46A0-9867-DD7D43324B4B}" srcOrd="0" destOrd="0" presId="urn:microsoft.com/office/officeart/2005/8/layout/default#1"/>
    <dgm:cxn modelId="{8A7FE0B3-5B4C-4015-A17F-5627181EB9CE}" type="presOf" srcId="{F8EBB69B-B49C-48DC-93C3-3D18FE8ECF28}" destId="{A097145F-534A-4610-AD2C-3630677F2E49}" srcOrd="0" destOrd="0" presId="urn:microsoft.com/office/officeart/2005/8/layout/default#1"/>
    <dgm:cxn modelId="{2418A757-45DA-4401-A2ED-A4C55C6B15D0}" type="presParOf" srcId="{A097145F-534A-4610-AD2C-3630677F2E49}" destId="{AAC68309-6962-4FF5-8B80-3C9A91A7FBD2}" srcOrd="0" destOrd="0" presId="urn:microsoft.com/office/officeart/2005/8/layout/default#1"/>
    <dgm:cxn modelId="{0198F827-4ACE-454C-B921-0E89DF920D14}" type="presParOf" srcId="{A097145F-534A-4610-AD2C-3630677F2E49}" destId="{F8EDCEBA-5AD5-4521-9DFE-B098FAFCDF54}" srcOrd="1" destOrd="0" presId="urn:microsoft.com/office/officeart/2005/8/layout/default#1"/>
    <dgm:cxn modelId="{44DF4FE6-C961-4F77-B392-E67DF189B8FC}" type="presParOf" srcId="{A097145F-534A-4610-AD2C-3630677F2E49}" destId="{6408D1CF-4E44-4544-936F-0C0E152F51BC}" srcOrd="2" destOrd="0" presId="urn:microsoft.com/office/officeart/2005/8/layout/default#1"/>
    <dgm:cxn modelId="{FB306A49-5D8C-4B2C-8904-17C0F816C2B5}" type="presParOf" srcId="{A097145F-534A-4610-AD2C-3630677F2E49}" destId="{803D8BDE-C2F6-477B-AE19-969CA615EEBD}" srcOrd="3" destOrd="0" presId="urn:microsoft.com/office/officeart/2005/8/layout/default#1"/>
    <dgm:cxn modelId="{917D8A31-99EC-4B48-8522-FE635D986B3F}" type="presParOf" srcId="{A097145F-534A-4610-AD2C-3630677F2E49}" destId="{1B6FEC7C-5BBA-46A0-9867-DD7D43324B4B}" srcOrd="4" destOrd="0" presId="urn:microsoft.com/office/officeart/2005/8/layout/default#1"/>
    <dgm:cxn modelId="{5056B3D5-F01A-403D-826E-BF4165541F32}" type="presParOf" srcId="{A097145F-534A-4610-AD2C-3630677F2E49}" destId="{CF23DC2A-7D5B-49CA-A0A3-16104DF93AAF}" srcOrd="5" destOrd="0" presId="urn:microsoft.com/office/officeart/2005/8/layout/default#1"/>
    <dgm:cxn modelId="{638613F9-B35D-42A7-BEBB-E0FB9BE9CFB6}" type="presParOf" srcId="{A097145F-534A-4610-AD2C-3630677F2E49}" destId="{8B3BE074-0F4B-4F41-BC7E-8EA58006E3E6}" srcOrd="6" destOrd="0" presId="urn:microsoft.com/office/officeart/2005/8/layout/default#1"/>
    <dgm:cxn modelId="{AEE89FB2-95A0-419C-AC83-A0DB688E3146}" type="presParOf" srcId="{A097145F-534A-4610-AD2C-3630677F2E49}" destId="{95250773-112F-4218-9A14-3D7179405EEA}" srcOrd="7" destOrd="0" presId="urn:microsoft.com/office/officeart/2005/8/layout/default#1"/>
    <dgm:cxn modelId="{0C5A328A-81D5-4DAE-82DA-CBAF906F91AF}" type="presParOf" srcId="{A097145F-534A-4610-AD2C-3630677F2E49}" destId="{73B10709-A085-49D6-998C-F8DC6A2B5545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23B616-5A19-4CD7-853E-5134A00F0B48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7569F59-685F-4022-907D-8082B7AE7819}">
      <dgm:prSet custT="1"/>
      <dgm:spPr/>
      <dgm:t>
        <a:bodyPr/>
        <a:lstStyle/>
        <a:p>
          <a:pPr rtl="0"/>
          <a:r>
            <a:rPr lang="en-US" sz="2800" b="1" dirty="0"/>
            <a:t>Weak (non-identifying) relationship</a:t>
          </a:r>
          <a:endParaRPr lang="en-CA" sz="2800" dirty="0"/>
        </a:p>
      </dgm:t>
    </dgm:pt>
    <dgm:pt modelId="{36FE1B7F-3BC7-4379-BD1A-12633C5DE631}" type="parTrans" cxnId="{44ADF90B-F728-4C2E-A298-6AE7579F5392}">
      <dgm:prSet/>
      <dgm:spPr/>
      <dgm:t>
        <a:bodyPr/>
        <a:lstStyle/>
        <a:p>
          <a:endParaRPr lang="en-US"/>
        </a:p>
      </dgm:t>
    </dgm:pt>
    <dgm:pt modelId="{7204E3B0-811D-4767-8F87-AB28E47D0AF7}" type="sibTrans" cxnId="{44ADF90B-F728-4C2E-A298-6AE7579F5392}">
      <dgm:prSet/>
      <dgm:spPr/>
      <dgm:t>
        <a:bodyPr/>
        <a:lstStyle/>
        <a:p>
          <a:endParaRPr lang="en-US"/>
        </a:p>
      </dgm:t>
    </dgm:pt>
    <dgm:pt modelId="{0F7EF349-9FDF-4C76-851D-8C6C817D14C7}">
      <dgm:prSet custT="1"/>
      <dgm:spPr/>
      <dgm:t>
        <a:bodyPr/>
        <a:lstStyle/>
        <a:p>
          <a:pPr rtl="0"/>
          <a:r>
            <a:rPr lang="en-US" sz="2400" dirty="0"/>
            <a:t>Primary key of the related entity does not contain a primary key component of the parent entity</a:t>
          </a:r>
          <a:endParaRPr lang="en-CA" sz="2400" dirty="0"/>
        </a:p>
      </dgm:t>
    </dgm:pt>
    <dgm:pt modelId="{7BA592BA-CE27-43ED-BAB5-E50FE6462CA8}" type="parTrans" cxnId="{4D11A4EF-E846-422C-A4D7-7CFF9482BED9}">
      <dgm:prSet/>
      <dgm:spPr/>
      <dgm:t>
        <a:bodyPr/>
        <a:lstStyle/>
        <a:p>
          <a:endParaRPr lang="en-US"/>
        </a:p>
      </dgm:t>
    </dgm:pt>
    <dgm:pt modelId="{FE86DEDF-B59C-40AF-80D5-5401EF1273B1}" type="sibTrans" cxnId="{4D11A4EF-E846-422C-A4D7-7CFF9482BED9}">
      <dgm:prSet/>
      <dgm:spPr/>
      <dgm:t>
        <a:bodyPr/>
        <a:lstStyle/>
        <a:p>
          <a:endParaRPr lang="en-US"/>
        </a:p>
      </dgm:t>
    </dgm:pt>
    <dgm:pt modelId="{46D13F66-A5D8-4ECE-A51E-FB7FD3E54B58}">
      <dgm:prSet custT="1"/>
      <dgm:spPr/>
      <dgm:t>
        <a:bodyPr/>
        <a:lstStyle/>
        <a:p>
          <a:pPr rtl="0"/>
          <a:r>
            <a:rPr lang="en-US" sz="2800" b="1"/>
            <a:t>Strong (identifying) relationships</a:t>
          </a:r>
          <a:endParaRPr lang="en-CA" sz="2800"/>
        </a:p>
      </dgm:t>
    </dgm:pt>
    <dgm:pt modelId="{DA52AA85-CD74-4E96-B685-DA3D739E7240}" type="parTrans" cxnId="{A8BE14AD-D4BF-4AE0-BDB1-60C6187893D8}">
      <dgm:prSet/>
      <dgm:spPr/>
      <dgm:t>
        <a:bodyPr/>
        <a:lstStyle/>
        <a:p>
          <a:endParaRPr lang="en-US"/>
        </a:p>
      </dgm:t>
    </dgm:pt>
    <dgm:pt modelId="{A4911D9A-BBBE-48ED-9DAA-029A16CCBC7C}" type="sibTrans" cxnId="{A8BE14AD-D4BF-4AE0-BDB1-60C6187893D8}">
      <dgm:prSet/>
      <dgm:spPr/>
      <dgm:t>
        <a:bodyPr/>
        <a:lstStyle/>
        <a:p>
          <a:endParaRPr lang="en-US"/>
        </a:p>
      </dgm:t>
    </dgm:pt>
    <dgm:pt modelId="{68A74FE9-5BB3-455C-AD20-6324BEA250F7}">
      <dgm:prSet custT="1"/>
      <dgm:spPr/>
      <dgm:t>
        <a:bodyPr/>
        <a:lstStyle/>
        <a:p>
          <a:pPr rtl="0"/>
          <a:r>
            <a:rPr lang="en-US" sz="2400"/>
            <a:t>Primary key of the related entity contains a primary key component of the parent entity</a:t>
          </a:r>
          <a:endParaRPr lang="en-CA" sz="2400"/>
        </a:p>
      </dgm:t>
    </dgm:pt>
    <dgm:pt modelId="{84FFABED-837D-4AD4-8524-5C12478A32BA}" type="parTrans" cxnId="{FF8F379B-FDFE-43BC-9B1C-DC34C5238FB7}">
      <dgm:prSet/>
      <dgm:spPr/>
      <dgm:t>
        <a:bodyPr/>
        <a:lstStyle/>
        <a:p>
          <a:endParaRPr lang="en-US"/>
        </a:p>
      </dgm:t>
    </dgm:pt>
    <dgm:pt modelId="{80A8F49B-6BB9-4E97-B5F2-5D6A8C06339C}" type="sibTrans" cxnId="{FF8F379B-FDFE-43BC-9B1C-DC34C5238FB7}">
      <dgm:prSet/>
      <dgm:spPr/>
      <dgm:t>
        <a:bodyPr/>
        <a:lstStyle/>
        <a:p>
          <a:endParaRPr lang="en-US"/>
        </a:p>
      </dgm:t>
    </dgm:pt>
    <dgm:pt modelId="{DF0F8E74-08AA-4061-9ED9-B951AD2823D9}" type="pres">
      <dgm:prSet presAssocID="{C823B616-5A19-4CD7-853E-5134A00F0B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8DC151-D231-4B57-99CA-F11B925E533C}" type="pres">
      <dgm:prSet presAssocID="{47569F59-685F-4022-907D-8082B7AE781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4AFC4-1A5B-41DB-85E7-E76C3691E8F2}" type="pres">
      <dgm:prSet presAssocID="{47569F59-685F-4022-907D-8082B7AE781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44A23-A805-4624-96E5-DB7D156D7C5D}" type="pres">
      <dgm:prSet presAssocID="{46D13F66-A5D8-4ECE-A51E-FB7FD3E54B58}" presName="parentText" presStyleLbl="node1" presStyleIdx="1" presStyleCnt="2" custLinFactNeighborY="-70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51E03-549D-4FBC-83E6-9E3621E41EDC}" type="pres">
      <dgm:prSet presAssocID="{46D13F66-A5D8-4ECE-A51E-FB7FD3E54B5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8F379B-FDFE-43BC-9B1C-DC34C5238FB7}" srcId="{46D13F66-A5D8-4ECE-A51E-FB7FD3E54B58}" destId="{68A74FE9-5BB3-455C-AD20-6324BEA250F7}" srcOrd="0" destOrd="0" parTransId="{84FFABED-837D-4AD4-8524-5C12478A32BA}" sibTransId="{80A8F49B-6BB9-4E97-B5F2-5D6A8C06339C}"/>
    <dgm:cxn modelId="{6D3FCF26-58C1-453B-A31A-425EBB998FB1}" type="presOf" srcId="{C823B616-5A19-4CD7-853E-5134A00F0B48}" destId="{DF0F8E74-08AA-4061-9ED9-B951AD2823D9}" srcOrd="0" destOrd="0" presId="urn:microsoft.com/office/officeart/2005/8/layout/vList2"/>
    <dgm:cxn modelId="{A8BE14AD-D4BF-4AE0-BDB1-60C6187893D8}" srcId="{C823B616-5A19-4CD7-853E-5134A00F0B48}" destId="{46D13F66-A5D8-4ECE-A51E-FB7FD3E54B58}" srcOrd="1" destOrd="0" parTransId="{DA52AA85-CD74-4E96-B685-DA3D739E7240}" sibTransId="{A4911D9A-BBBE-48ED-9DAA-029A16CCBC7C}"/>
    <dgm:cxn modelId="{2F2F0BD2-FA0F-4067-A994-FDAB50DA7304}" type="presOf" srcId="{46D13F66-A5D8-4ECE-A51E-FB7FD3E54B58}" destId="{1D644A23-A805-4624-96E5-DB7D156D7C5D}" srcOrd="0" destOrd="0" presId="urn:microsoft.com/office/officeart/2005/8/layout/vList2"/>
    <dgm:cxn modelId="{4B117767-D9F6-42B4-80FA-AC8D98461A60}" type="presOf" srcId="{0F7EF349-9FDF-4C76-851D-8C6C817D14C7}" destId="{32F4AFC4-1A5B-41DB-85E7-E76C3691E8F2}" srcOrd="0" destOrd="0" presId="urn:microsoft.com/office/officeart/2005/8/layout/vList2"/>
    <dgm:cxn modelId="{44ADF90B-F728-4C2E-A298-6AE7579F5392}" srcId="{C823B616-5A19-4CD7-853E-5134A00F0B48}" destId="{47569F59-685F-4022-907D-8082B7AE7819}" srcOrd="0" destOrd="0" parTransId="{36FE1B7F-3BC7-4379-BD1A-12633C5DE631}" sibTransId="{7204E3B0-811D-4767-8F87-AB28E47D0AF7}"/>
    <dgm:cxn modelId="{09FBCF68-8EB3-4D0C-8E0B-16AA7BFC634E}" type="presOf" srcId="{47569F59-685F-4022-907D-8082B7AE7819}" destId="{3C8DC151-D231-4B57-99CA-F11B925E533C}" srcOrd="0" destOrd="0" presId="urn:microsoft.com/office/officeart/2005/8/layout/vList2"/>
    <dgm:cxn modelId="{4D11A4EF-E846-422C-A4D7-7CFF9482BED9}" srcId="{47569F59-685F-4022-907D-8082B7AE7819}" destId="{0F7EF349-9FDF-4C76-851D-8C6C817D14C7}" srcOrd="0" destOrd="0" parTransId="{7BA592BA-CE27-43ED-BAB5-E50FE6462CA8}" sibTransId="{FE86DEDF-B59C-40AF-80D5-5401EF1273B1}"/>
    <dgm:cxn modelId="{93C389CB-A844-4CE7-9990-D367AB8439E0}" type="presOf" srcId="{68A74FE9-5BB3-455C-AD20-6324BEA250F7}" destId="{FE151E03-549D-4FBC-83E6-9E3621E41EDC}" srcOrd="0" destOrd="0" presId="urn:microsoft.com/office/officeart/2005/8/layout/vList2"/>
    <dgm:cxn modelId="{F23C8190-7916-4354-A93E-C7C452CDC197}" type="presParOf" srcId="{DF0F8E74-08AA-4061-9ED9-B951AD2823D9}" destId="{3C8DC151-D231-4B57-99CA-F11B925E533C}" srcOrd="0" destOrd="0" presId="urn:microsoft.com/office/officeart/2005/8/layout/vList2"/>
    <dgm:cxn modelId="{6919DFF7-53DA-4081-86C4-97E335B4F6F4}" type="presParOf" srcId="{DF0F8E74-08AA-4061-9ED9-B951AD2823D9}" destId="{32F4AFC4-1A5B-41DB-85E7-E76C3691E8F2}" srcOrd="1" destOrd="0" presId="urn:microsoft.com/office/officeart/2005/8/layout/vList2"/>
    <dgm:cxn modelId="{6B19A225-79B6-4AF2-B38E-EB31372D2BCF}" type="presParOf" srcId="{DF0F8E74-08AA-4061-9ED9-B951AD2823D9}" destId="{1D644A23-A805-4624-96E5-DB7D156D7C5D}" srcOrd="2" destOrd="0" presId="urn:microsoft.com/office/officeart/2005/8/layout/vList2"/>
    <dgm:cxn modelId="{329158D1-1758-4EC2-B2AF-D3C96EA282FB}" type="presParOf" srcId="{DF0F8E74-08AA-4061-9ED9-B951AD2823D9}" destId="{FE151E03-549D-4FBC-83E6-9E3621E41ED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65677B-07E2-4A94-AE4C-0BD213B9AD80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FE29B47-BD8B-4F59-8D4C-7BE4CCB0A746}">
      <dgm:prSet custT="1"/>
      <dgm:spPr/>
      <dgm:t>
        <a:bodyPr/>
        <a:lstStyle/>
        <a:p>
          <a:pPr rtl="0"/>
          <a:r>
            <a:rPr lang="en-US" sz="3200" b="1" dirty="0"/>
            <a:t>Optional participation</a:t>
          </a:r>
          <a:endParaRPr lang="en-US" sz="3200" dirty="0"/>
        </a:p>
      </dgm:t>
    </dgm:pt>
    <dgm:pt modelId="{0E1E7007-018F-4A17-B05E-727D576237F5}" type="parTrans" cxnId="{56757F77-4186-444F-AAF8-47CE2DE59505}">
      <dgm:prSet/>
      <dgm:spPr/>
      <dgm:t>
        <a:bodyPr/>
        <a:lstStyle/>
        <a:p>
          <a:endParaRPr lang="en-US"/>
        </a:p>
      </dgm:t>
    </dgm:pt>
    <dgm:pt modelId="{29AB544D-210D-43F4-9311-BEE87AE66142}" type="sibTrans" cxnId="{56757F77-4186-444F-AAF8-47CE2DE59505}">
      <dgm:prSet/>
      <dgm:spPr/>
      <dgm:t>
        <a:bodyPr/>
        <a:lstStyle/>
        <a:p>
          <a:endParaRPr lang="en-US"/>
        </a:p>
      </dgm:t>
    </dgm:pt>
    <dgm:pt modelId="{AE7989BD-06A3-46A8-BCDB-A6D5F1C81139}">
      <dgm:prSet custT="1"/>
      <dgm:spPr/>
      <dgm:t>
        <a:bodyPr/>
        <a:lstStyle/>
        <a:p>
          <a:pPr rtl="0"/>
          <a:r>
            <a:rPr lang="en-US" sz="2800" dirty="0"/>
            <a:t>One entity occurrence does not require a corresponding entity occurrence in a particular relationship</a:t>
          </a:r>
          <a:endParaRPr lang="en-IN" sz="2800" dirty="0"/>
        </a:p>
      </dgm:t>
    </dgm:pt>
    <dgm:pt modelId="{60B3F378-F51E-45DE-818D-8654E74DABE4}" type="parTrans" cxnId="{2BB125A5-742E-4EC1-B096-D38E1D0001DD}">
      <dgm:prSet/>
      <dgm:spPr/>
      <dgm:t>
        <a:bodyPr/>
        <a:lstStyle/>
        <a:p>
          <a:endParaRPr lang="en-US"/>
        </a:p>
      </dgm:t>
    </dgm:pt>
    <dgm:pt modelId="{C8FD0331-5D35-4860-A621-6BCE48E5FFF2}" type="sibTrans" cxnId="{2BB125A5-742E-4EC1-B096-D38E1D0001DD}">
      <dgm:prSet/>
      <dgm:spPr/>
      <dgm:t>
        <a:bodyPr/>
        <a:lstStyle/>
        <a:p>
          <a:endParaRPr lang="en-US"/>
        </a:p>
      </dgm:t>
    </dgm:pt>
    <dgm:pt modelId="{5137928A-542B-4AD5-855E-D92F87122E43}">
      <dgm:prSet custT="1"/>
      <dgm:spPr/>
      <dgm:t>
        <a:bodyPr/>
        <a:lstStyle/>
        <a:p>
          <a:pPr rtl="0"/>
          <a:r>
            <a:rPr lang="en-US" sz="3200" b="1" dirty="0"/>
            <a:t>Mandatory participation</a:t>
          </a:r>
          <a:endParaRPr lang="en-US" sz="3200" dirty="0"/>
        </a:p>
      </dgm:t>
    </dgm:pt>
    <dgm:pt modelId="{AE38F6F3-FEF9-4C2C-A7DD-763C4A285CB1}" type="parTrans" cxnId="{3C273FD1-254D-4A25-A108-1346D8AC4430}">
      <dgm:prSet/>
      <dgm:spPr/>
      <dgm:t>
        <a:bodyPr/>
        <a:lstStyle/>
        <a:p>
          <a:endParaRPr lang="en-US"/>
        </a:p>
      </dgm:t>
    </dgm:pt>
    <dgm:pt modelId="{CD81FD49-05A6-40BE-AF11-6C45AABE7D26}" type="sibTrans" cxnId="{3C273FD1-254D-4A25-A108-1346D8AC4430}">
      <dgm:prSet/>
      <dgm:spPr/>
      <dgm:t>
        <a:bodyPr/>
        <a:lstStyle/>
        <a:p>
          <a:endParaRPr lang="en-US"/>
        </a:p>
      </dgm:t>
    </dgm:pt>
    <dgm:pt modelId="{DACD8B2F-732D-43EE-B930-1CFAB791E5D3}">
      <dgm:prSet custT="1"/>
      <dgm:spPr/>
      <dgm:t>
        <a:bodyPr/>
        <a:lstStyle/>
        <a:p>
          <a:pPr rtl="0"/>
          <a:r>
            <a:rPr lang="en-US" sz="2800" dirty="0"/>
            <a:t>One entity occurrence requires a corresponding entity occurrence in a particular relationship</a:t>
          </a:r>
          <a:endParaRPr lang="en-IN" sz="2800" dirty="0"/>
        </a:p>
      </dgm:t>
    </dgm:pt>
    <dgm:pt modelId="{D9A2ADF1-1C16-44D9-A567-3FE4B86A4110}" type="parTrans" cxnId="{52F90494-C5BA-4034-8E31-3C349490995A}">
      <dgm:prSet/>
      <dgm:spPr/>
      <dgm:t>
        <a:bodyPr/>
        <a:lstStyle/>
        <a:p>
          <a:endParaRPr lang="en-US"/>
        </a:p>
      </dgm:t>
    </dgm:pt>
    <dgm:pt modelId="{D2BC9DCA-1DFF-4154-9C90-9337429369D7}" type="sibTrans" cxnId="{52F90494-C5BA-4034-8E31-3C349490995A}">
      <dgm:prSet/>
      <dgm:spPr/>
      <dgm:t>
        <a:bodyPr/>
        <a:lstStyle/>
        <a:p>
          <a:endParaRPr lang="en-US"/>
        </a:p>
      </dgm:t>
    </dgm:pt>
    <dgm:pt modelId="{CBD4F909-3BCD-460A-8488-840DD03C27E8}" type="pres">
      <dgm:prSet presAssocID="{C065677B-07E2-4A94-AE4C-0BD213B9AD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2F9D14-184F-4DB3-81C2-8E6B82FAB0E7}" type="pres">
      <dgm:prSet presAssocID="{0FE29B47-BD8B-4F59-8D4C-7BE4CCB0A74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69B5E-00E4-4F8F-9A9E-14D566D8F1C8}" type="pres">
      <dgm:prSet presAssocID="{0FE29B47-BD8B-4F59-8D4C-7BE4CCB0A74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BCBA1-78BD-41F0-8A83-BD2906B6BCC2}" type="pres">
      <dgm:prSet presAssocID="{5137928A-542B-4AD5-855E-D92F87122E4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605DB-F190-4DBA-A095-E9373B4C1DA6}" type="pres">
      <dgm:prSet presAssocID="{5137928A-542B-4AD5-855E-D92F87122E4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273FD1-254D-4A25-A108-1346D8AC4430}" srcId="{C065677B-07E2-4A94-AE4C-0BD213B9AD80}" destId="{5137928A-542B-4AD5-855E-D92F87122E43}" srcOrd="1" destOrd="0" parTransId="{AE38F6F3-FEF9-4C2C-A7DD-763C4A285CB1}" sibTransId="{CD81FD49-05A6-40BE-AF11-6C45AABE7D26}"/>
    <dgm:cxn modelId="{56757F77-4186-444F-AAF8-47CE2DE59505}" srcId="{C065677B-07E2-4A94-AE4C-0BD213B9AD80}" destId="{0FE29B47-BD8B-4F59-8D4C-7BE4CCB0A746}" srcOrd="0" destOrd="0" parTransId="{0E1E7007-018F-4A17-B05E-727D576237F5}" sibTransId="{29AB544D-210D-43F4-9311-BEE87AE66142}"/>
    <dgm:cxn modelId="{32DFFC5A-42CA-43F1-8376-FF9D1BCDF37A}" type="presOf" srcId="{0FE29B47-BD8B-4F59-8D4C-7BE4CCB0A746}" destId="{192F9D14-184F-4DB3-81C2-8E6B82FAB0E7}" srcOrd="0" destOrd="0" presId="urn:microsoft.com/office/officeart/2005/8/layout/vList2"/>
    <dgm:cxn modelId="{2BB125A5-742E-4EC1-B096-D38E1D0001DD}" srcId="{0FE29B47-BD8B-4F59-8D4C-7BE4CCB0A746}" destId="{AE7989BD-06A3-46A8-BCDB-A6D5F1C81139}" srcOrd="0" destOrd="0" parTransId="{60B3F378-F51E-45DE-818D-8654E74DABE4}" sibTransId="{C8FD0331-5D35-4860-A621-6BCE48E5FFF2}"/>
    <dgm:cxn modelId="{52F90494-C5BA-4034-8E31-3C349490995A}" srcId="{5137928A-542B-4AD5-855E-D92F87122E43}" destId="{DACD8B2F-732D-43EE-B930-1CFAB791E5D3}" srcOrd="0" destOrd="0" parTransId="{D9A2ADF1-1C16-44D9-A567-3FE4B86A4110}" sibTransId="{D2BC9DCA-1DFF-4154-9C90-9337429369D7}"/>
    <dgm:cxn modelId="{3682B0FC-708A-4F74-92B9-FA78736F0288}" type="presOf" srcId="{DACD8B2F-732D-43EE-B930-1CFAB791E5D3}" destId="{174605DB-F190-4DBA-A095-E9373B4C1DA6}" srcOrd="0" destOrd="0" presId="urn:microsoft.com/office/officeart/2005/8/layout/vList2"/>
    <dgm:cxn modelId="{208A2BAF-8ECC-4AEC-84CE-F1F20BE47842}" type="presOf" srcId="{5137928A-542B-4AD5-855E-D92F87122E43}" destId="{49CBCBA1-78BD-41F0-8A83-BD2906B6BCC2}" srcOrd="0" destOrd="0" presId="urn:microsoft.com/office/officeart/2005/8/layout/vList2"/>
    <dgm:cxn modelId="{08C004D8-4F19-4D0B-9B64-FB4ED5BDBA4D}" type="presOf" srcId="{AE7989BD-06A3-46A8-BCDB-A6D5F1C81139}" destId="{28469B5E-00E4-4F8F-9A9E-14D566D8F1C8}" srcOrd="0" destOrd="0" presId="urn:microsoft.com/office/officeart/2005/8/layout/vList2"/>
    <dgm:cxn modelId="{EF155221-820C-4053-9E32-B13D606706FB}" type="presOf" srcId="{C065677B-07E2-4A94-AE4C-0BD213B9AD80}" destId="{CBD4F909-3BCD-460A-8488-840DD03C27E8}" srcOrd="0" destOrd="0" presId="urn:microsoft.com/office/officeart/2005/8/layout/vList2"/>
    <dgm:cxn modelId="{1C83F26B-785D-4682-8532-C3AE27BA0215}" type="presParOf" srcId="{CBD4F909-3BCD-460A-8488-840DD03C27E8}" destId="{192F9D14-184F-4DB3-81C2-8E6B82FAB0E7}" srcOrd="0" destOrd="0" presId="urn:microsoft.com/office/officeart/2005/8/layout/vList2"/>
    <dgm:cxn modelId="{2847B4EB-4D1B-490D-A73A-10244E157EBC}" type="presParOf" srcId="{CBD4F909-3BCD-460A-8488-840DD03C27E8}" destId="{28469B5E-00E4-4F8F-9A9E-14D566D8F1C8}" srcOrd="1" destOrd="0" presId="urn:microsoft.com/office/officeart/2005/8/layout/vList2"/>
    <dgm:cxn modelId="{7EB98940-D2C6-469C-B485-D8E971E512BC}" type="presParOf" srcId="{CBD4F909-3BCD-460A-8488-840DD03C27E8}" destId="{49CBCBA1-78BD-41F0-8A83-BD2906B6BCC2}" srcOrd="2" destOrd="0" presId="urn:microsoft.com/office/officeart/2005/8/layout/vList2"/>
    <dgm:cxn modelId="{ABF3F331-D2B0-4BB4-9A6B-F944EEF07B01}" type="presParOf" srcId="{CBD4F909-3BCD-460A-8488-840DD03C27E8}" destId="{174605DB-F190-4DBA-A095-E9373B4C1DA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C4F0C6-E7E7-4726-A536-55866DB2F349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6EC1535-C84E-446C-9469-A14CD211ED96}">
      <dgm:prSet custT="1"/>
      <dgm:spPr/>
      <dgm:t>
        <a:bodyPr/>
        <a:lstStyle/>
        <a:p>
          <a:pPr rtl="0"/>
          <a:r>
            <a:rPr lang="en-US" sz="2200"/>
            <a:t>Database design must conform to design standards</a:t>
          </a:r>
        </a:p>
      </dgm:t>
    </dgm:pt>
    <dgm:pt modelId="{08BC9ECA-25DF-496F-B0E5-2FD525290899}" type="parTrans" cxnId="{A52F6931-CF86-4D54-AB0D-F63EC43D66DD}">
      <dgm:prSet/>
      <dgm:spPr/>
      <dgm:t>
        <a:bodyPr/>
        <a:lstStyle/>
        <a:p>
          <a:endParaRPr lang="en-US"/>
        </a:p>
      </dgm:t>
    </dgm:pt>
    <dgm:pt modelId="{8B512486-F912-447F-885A-D4253C527644}" type="sibTrans" cxnId="{A52F6931-CF86-4D54-AB0D-F63EC43D66DD}">
      <dgm:prSet/>
      <dgm:spPr/>
      <dgm:t>
        <a:bodyPr/>
        <a:lstStyle/>
        <a:p>
          <a:endParaRPr lang="en-US"/>
        </a:p>
      </dgm:t>
    </dgm:pt>
    <dgm:pt modelId="{99C91E71-1482-4BF8-A329-AC41E42EE0A3}">
      <dgm:prSet custT="1"/>
      <dgm:spPr/>
      <dgm:t>
        <a:bodyPr/>
        <a:lstStyle/>
        <a:p>
          <a:pPr rtl="0"/>
          <a:r>
            <a:rPr lang="en-US" sz="2200" dirty="0"/>
            <a:t>Need for high processing speed may limit the number and complexity of logically desirable relationships</a:t>
          </a:r>
        </a:p>
      </dgm:t>
    </dgm:pt>
    <dgm:pt modelId="{BBCD7EF1-5207-4C41-86AD-68A40B614019}" type="parTrans" cxnId="{173EAA57-8D2E-4FF1-B080-6EF3A5C6A099}">
      <dgm:prSet/>
      <dgm:spPr/>
      <dgm:t>
        <a:bodyPr/>
        <a:lstStyle/>
        <a:p>
          <a:endParaRPr lang="en-US"/>
        </a:p>
      </dgm:t>
    </dgm:pt>
    <dgm:pt modelId="{595AD742-EAE4-42E1-A94C-69CFED1D832C}" type="sibTrans" cxnId="{173EAA57-8D2E-4FF1-B080-6EF3A5C6A099}">
      <dgm:prSet/>
      <dgm:spPr/>
      <dgm:t>
        <a:bodyPr/>
        <a:lstStyle/>
        <a:p>
          <a:endParaRPr lang="en-US"/>
        </a:p>
      </dgm:t>
    </dgm:pt>
    <dgm:pt modelId="{D078E4C2-76DE-4772-9242-DD13C3EB224E}">
      <dgm:prSet custT="1"/>
      <dgm:spPr/>
      <dgm:t>
        <a:bodyPr/>
        <a:lstStyle/>
        <a:p>
          <a:pPr rtl="0"/>
          <a:r>
            <a:rPr lang="en-US" sz="2200" dirty="0"/>
            <a:t>Need for maximum information generation may lead to loss of clean design structures and high transaction speed</a:t>
          </a:r>
        </a:p>
      </dgm:t>
    </dgm:pt>
    <dgm:pt modelId="{AB55A249-E43A-4B8F-9B26-1A925E038D57}" type="parTrans" cxnId="{ABF35FE2-FAA1-44F3-9191-ECC31D8A68F5}">
      <dgm:prSet/>
      <dgm:spPr/>
      <dgm:t>
        <a:bodyPr/>
        <a:lstStyle/>
        <a:p>
          <a:endParaRPr lang="en-US"/>
        </a:p>
      </dgm:t>
    </dgm:pt>
    <dgm:pt modelId="{47227767-62C1-44B0-84D6-E36156F2F0B6}" type="sibTrans" cxnId="{ABF35FE2-FAA1-44F3-9191-ECC31D8A68F5}">
      <dgm:prSet/>
      <dgm:spPr/>
      <dgm:t>
        <a:bodyPr/>
        <a:lstStyle/>
        <a:p>
          <a:endParaRPr lang="en-US"/>
        </a:p>
      </dgm:t>
    </dgm:pt>
    <dgm:pt modelId="{53993926-4E28-49BA-A717-1D4A95367F76}" type="pres">
      <dgm:prSet presAssocID="{7DC4F0C6-E7E7-4726-A536-55866DB2F3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9400C0-D3D8-4202-8DF0-D822EFF9377C}" type="pres">
      <dgm:prSet presAssocID="{86EC1535-C84E-446C-9469-A14CD211ED96}" presName="parentLin" presStyleCnt="0"/>
      <dgm:spPr/>
    </dgm:pt>
    <dgm:pt modelId="{0FA5AEFB-E9B4-4845-96F7-3AC7F4B9A1BE}" type="pres">
      <dgm:prSet presAssocID="{86EC1535-C84E-446C-9469-A14CD211ED9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3DA116F-51D3-496F-9C3F-759058E7234C}" type="pres">
      <dgm:prSet presAssocID="{86EC1535-C84E-446C-9469-A14CD211ED96}" presName="parentText" presStyleLbl="node1" presStyleIdx="0" presStyleCnt="3" custScaleX="133350" custLinFactNeighborX="-454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C422C8-B791-47CC-93DF-DC2351F8EC1E}" type="pres">
      <dgm:prSet presAssocID="{86EC1535-C84E-446C-9469-A14CD211ED96}" presName="negativeSpace" presStyleCnt="0"/>
      <dgm:spPr/>
    </dgm:pt>
    <dgm:pt modelId="{1DA2F57F-0272-482D-8E29-2A92EA730204}" type="pres">
      <dgm:prSet presAssocID="{86EC1535-C84E-446C-9469-A14CD211ED96}" presName="childText" presStyleLbl="conFgAcc1" presStyleIdx="0" presStyleCnt="3">
        <dgm:presLayoutVars>
          <dgm:bulletEnabled val="1"/>
        </dgm:presLayoutVars>
      </dgm:prSet>
      <dgm:spPr/>
    </dgm:pt>
    <dgm:pt modelId="{3EBB95FF-48E7-48DC-8612-B3490D617979}" type="pres">
      <dgm:prSet presAssocID="{8B512486-F912-447F-885A-D4253C527644}" presName="spaceBetweenRectangles" presStyleCnt="0"/>
      <dgm:spPr/>
    </dgm:pt>
    <dgm:pt modelId="{1F930D40-C423-454A-9D3B-9FE8DC18568E}" type="pres">
      <dgm:prSet presAssocID="{99C91E71-1482-4BF8-A329-AC41E42EE0A3}" presName="parentLin" presStyleCnt="0"/>
      <dgm:spPr/>
    </dgm:pt>
    <dgm:pt modelId="{CCFFA86A-CBC2-4EFF-85EB-78D4FEF1C1E3}" type="pres">
      <dgm:prSet presAssocID="{99C91E71-1482-4BF8-A329-AC41E42EE0A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94285EE-B824-472C-B66F-2B19B9D98C27}" type="pres">
      <dgm:prSet presAssocID="{99C91E71-1482-4BF8-A329-AC41E42EE0A3}" presName="parentText" presStyleLbl="node1" presStyleIdx="1" presStyleCnt="3" custScaleX="133350" custLinFactNeighborX="-454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14DD8-BD8E-4417-B9E0-280CCABB5ACF}" type="pres">
      <dgm:prSet presAssocID="{99C91E71-1482-4BF8-A329-AC41E42EE0A3}" presName="negativeSpace" presStyleCnt="0"/>
      <dgm:spPr/>
    </dgm:pt>
    <dgm:pt modelId="{641803C6-765F-4C09-982B-83789EEE5C66}" type="pres">
      <dgm:prSet presAssocID="{99C91E71-1482-4BF8-A329-AC41E42EE0A3}" presName="childText" presStyleLbl="conFgAcc1" presStyleIdx="1" presStyleCnt="3">
        <dgm:presLayoutVars>
          <dgm:bulletEnabled val="1"/>
        </dgm:presLayoutVars>
      </dgm:prSet>
      <dgm:spPr/>
    </dgm:pt>
    <dgm:pt modelId="{DFA1582E-F414-4169-A515-D18769FAB036}" type="pres">
      <dgm:prSet presAssocID="{595AD742-EAE4-42E1-A94C-69CFED1D832C}" presName="spaceBetweenRectangles" presStyleCnt="0"/>
      <dgm:spPr/>
    </dgm:pt>
    <dgm:pt modelId="{6CC11F38-C9B3-460B-B53B-E1F5A3953F02}" type="pres">
      <dgm:prSet presAssocID="{D078E4C2-76DE-4772-9242-DD13C3EB224E}" presName="parentLin" presStyleCnt="0"/>
      <dgm:spPr/>
    </dgm:pt>
    <dgm:pt modelId="{F845E446-B5A0-47F2-A6C9-6B84915DF7A6}" type="pres">
      <dgm:prSet presAssocID="{D078E4C2-76DE-4772-9242-DD13C3EB224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6AED79C-97F2-43FA-967D-1C4B0376BC51}" type="pres">
      <dgm:prSet presAssocID="{D078E4C2-76DE-4772-9242-DD13C3EB224E}" presName="parentText" presStyleLbl="node1" presStyleIdx="2" presStyleCnt="3" custScaleX="133350" custLinFactNeighborX="-454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FE144-0595-4EF7-8012-2C93684E981F}" type="pres">
      <dgm:prSet presAssocID="{D078E4C2-76DE-4772-9242-DD13C3EB224E}" presName="negativeSpace" presStyleCnt="0"/>
      <dgm:spPr/>
    </dgm:pt>
    <dgm:pt modelId="{2C117E69-691B-4C66-97A0-DF425D152FAC}" type="pres">
      <dgm:prSet presAssocID="{D078E4C2-76DE-4772-9242-DD13C3EB224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5866CB7-9205-450D-80E9-6522B873DCE8}" type="presOf" srcId="{D078E4C2-76DE-4772-9242-DD13C3EB224E}" destId="{66AED79C-97F2-43FA-967D-1C4B0376BC51}" srcOrd="1" destOrd="0" presId="urn:microsoft.com/office/officeart/2005/8/layout/list1"/>
    <dgm:cxn modelId="{B9F90D80-99E4-4DA1-9E26-E9D30E525254}" type="presOf" srcId="{86EC1535-C84E-446C-9469-A14CD211ED96}" destId="{23DA116F-51D3-496F-9C3F-759058E7234C}" srcOrd="1" destOrd="0" presId="urn:microsoft.com/office/officeart/2005/8/layout/list1"/>
    <dgm:cxn modelId="{7EDAF6A1-0975-4C1A-883D-D6996DC2116A}" type="presOf" srcId="{D078E4C2-76DE-4772-9242-DD13C3EB224E}" destId="{F845E446-B5A0-47F2-A6C9-6B84915DF7A6}" srcOrd="0" destOrd="0" presId="urn:microsoft.com/office/officeart/2005/8/layout/list1"/>
    <dgm:cxn modelId="{44309A47-B835-4498-BC5A-BCA5A0A0724B}" type="presOf" srcId="{99C91E71-1482-4BF8-A329-AC41E42EE0A3}" destId="{694285EE-B824-472C-B66F-2B19B9D98C27}" srcOrd="1" destOrd="0" presId="urn:microsoft.com/office/officeart/2005/8/layout/list1"/>
    <dgm:cxn modelId="{93E823CC-6DB8-42BA-8B89-47C5649B8F02}" type="presOf" srcId="{99C91E71-1482-4BF8-A329-AC41E42EE0A3}" destId="{CCFFA86A-CBC2-4EFF-85EB-78D4FEF1C1E3}" srcOrd="0" destOrd="0" presId="urn:microsoft.com/office/officeart/2005/8/layout/list1"/>
    <dgm:cxn modelId="{97C24E85-537A-40AC-A4B3-3EF11EBFB250}" type="presOf" srcId="{7DC4F0C6-E7E7-4726-A536-55866DB2F349}" destId="{53993926-4E28-49BA-A717-1D4A95367F76}" srcOrd="0" destOrd="0" presId="urn:microsoft.com/office/officeart/2005/8/layout/list1"/>
    <dgm:cxn modelId="{173EAA57-8D2E-4FF1-B080-6EF3A5C6A099}" srcId="{7DC4F0C6-E7E7-4726-A536-55866DB2F349}" destId="{99C91E71-1482-4BF8-A329-AC41E42EE0A3}" srcOrd="1" destOrd="0" parTransId="{BBCD7EF1-5207-4C41-86AD-68A40B614019}" sibTransId="{595AD742-EAE4-42E1-A94C-69CFED1D832C}"/>
    <dgm:cxn modelId="{ABF35FE2-FAA1-44F3-9191-ECC31D8A68F5}" srcId="{7DC4F0C6-E7E7-4726-A536-55866DB2F349}" destId="{D078E4C2-76DE-4772-9242-DD13C3EB224E}" srcOrd="2" destOrd="0" parTransId="{AB55A249-E43A-4B8F-9B26-1A925E038D57}" sibTransId="{47227767-62C1-44B0-84D6-E36156F2F0B6}"/>
    <dgm:cxn modelId="{CDB5A06A-13C2-49D6-AD3B-4787EE77F44C}" type="presOf" srcId="{86EC1535-C84E-446C-9469-A14CD211ED96}" destId="{0FA5AEFB-E9B4-4845-96F7-3AC7F4B9A1BE}" srcOrd="0" destOrd="0" presId="urn:microsoft.com/office/officeart/2005/8/layout/list1"/>
    <dgm:cxn modelId="{A52F6931-CF86-4D54-AB0D-F63EC43D66DD}" srcId="{7DC4F0C6-E7E7-4726-A536-55866DB2F349}" destId="{86EC1535-C84E-446C-9469-A14CD211ED96}" srcOrd="0" destOrd="0" parTransId="{08BC9ECA-25DF-496F-B0E5-2FD525290899}" sibTransId="{8B512486-F912-447F-885A-D4253C527644}"/>
    <dgm:cxn modelId="{109CDE5F-0A99-46C1-9B4C-D3B8E970DB13}" type="presParOf" srcId="{53993926-4E28-49BA-A717-1D4A95367F76}" destId="{E09400C0-D3D8-4202-8DF0-D822EFF9377C}" srcOrd="0" destOrd="0" presId="urn:microsoft.com/office/officeart/2005/8/layout/list1"/>
    <dgm:cxn modelId="{6D65A27B-4340-4AF7-9F61-8A1B0BBF72BB}" type="presParOf" srcId="{E09400C0-D3D8-4202-8DF0-D822EFF9377C}" destId="{0FA5AEFB-E9B4-4845-96F7-3AC7F4B9A1BE}" srcOrd="0" destOrd="0" presId="urn:microsoft.com/office/officeart/2005/8/layout/list1"/>
    <dgm:cxn modelId="{A0FF9703-7F5F-42DB-9822-E2ECBBC54886}" type="presParOf" srcId="{E09400C0-D3D8-4202-8DF0-D822EFF9377C}" destId="{23DA116F-51D3-496F-9C3F-759058E7234C}" srcOrd="1" destOrd="0" presId="urn:microsoft.com/office/officeart/2005/8/layout/list1"/>
    <dgm:cxn modelId="{7A2EFA48-7920-41FF-A26F-BAD95774A298}" type="presParOf" srcId="{53993926-4E28-49BA-A717-1D4A95367F76}" destId="{2CC422C8-B791-47CC-93DF-DC2351F8EC1E}" srcOrd="1" destOrd="0" presId="urn:microsoft.com/office/officeart/2005/8/layout/list1"/>
    <dgm:cxn modelId="{5C1AE78F-BD34-4636-9AB1-81B05E3F9309}" type="presParOf" srcId="{53993926-4E28-49BA-A717-1D4A95367F76}" destId="{1DA2F57F-0272-482D-8E29-2A92EA730204}" srcOrd="2" destOrd="0" presId="urn:microsoft.com/office/officeart/2005/8/layout/list1"/>
    <dgm:cxn modelId="{E0CC256B-6A75-4AAB-A0BD-A56B02EF90A0}" type="presParOf" srcId="{53993926-4E28-49BA-A717-1D4A95367F76}" destId="{3EBB95FF-48E7-48DC-8612-B3490D617979}" srcOrd="3" destOrd="0" presId="urn:microsoft.com/office/officeart/2005/8/layout/list1"/>
    <dgm:cxn modelId="{57DCF0DE-9663-424E-A1FF-9711BD9A648A}" type="presParOf" srcId="{53993926-4E28-49BA-A717-1D4A95367F76}" destId="{1F930D40-C423-454A-9D3B-9FE8DC18568E}" srcOrd="4" destOrd="0" presId="urn:microsoft.com/office/officeart/2005/8/layout/list1"/>
    <dgm:cxn modelId="{D080010C-414E-458F-B84B-4FCF6F391A8B}" type="presParOf" srcId="{1F930D40-C423-454A-9D3B-9FE8DC18568E}" destId="{CCFFA86A-CBC2-4EFF-85EB-78D4FEF1C1E3}" srcOrd="0" destOrd="0" presId="urn:microsoft.com/office/officeart/2005/8/layout/list1"/>
    <dgm:cxn modelId="{6A99DD3C-537D-430B-B76C-6D928A8C4A99}" type="presParOf" srcId="{1F930D40-C423-454A-9D3B-9FE8DC18568E}" destId="{694285EE-B824-472C-B66F-2B19B9D98C27}" srcOrd="1" destOrd="0" presId="urn:microsoft.com/office/officeart/2005/8/layout/list1"/>
    <dgm:cxn modelId="{291C1011-FE97-4C16-8484-79D73B218F1D}" type="presParOf" srcId="{53993926-4E28-49BA-A717-1D4A95367F76}" destId="{65B14DD8-BD8E-4417-B9E0-280CCABB5ACF}" srcOrd="5" destOrd="0" presId="urn:microsoft.com/office/officeart/2005/8/layout/list1"/>
    <dgm:cxn modelId="{A6438DFF-62E4-4800-BF51-048C9E53DBE9}" type="presParOf" srcId="{53993926-4E28-49BA-A717-1D4A95367F76}" destId="{641803C6-765F-4C09-982B-83789EEE5C66}" srcOrd="6" destOrd="0" presId="urn:microsoft.com/office/officeart/2005/8/layout/list1"/>
    <dgm:cxn modelId="{9D7DA252-15BC-48DC-8A85-E95192BDF91A}" type="presParOf" srcId="{53993926-4E28-49BA-A717-1D4A95367F76}" destId="{DFA1582E-F414-4169-A515-D18769FAB036}" srcOrd="7" destOrd="0" presId="urn:microsoft.com/office/officeart/2005/8/layout/list1"/>
    <dgm:cxn modelId="{3501B34A-2943-44AD-9096-6515378BCE57}" type="presParOf" srcId="{53993926-4E28-49BA-A717-1D4A95367F76}" destId="{6CC11F38-C9B3-460B-B53B-E1F5A3953F02}" srcOrd="8" destOrd="0" presId="urn:microsoft.com/office/officeart/2005/8/layout/list1"/>
    <dgm:cxn modelId="{D7F5B8D5-85DB-4854-B409-F10C054FE6E9}" type="presParOf" srcId="{6CC11F38-C9B3-460B-B53B-E1F5A3953F02}" destId="{F845E446-B5A0-47F2-A6C9-6B84915DF7A6}" srcOrd="0" destOrd="0" presId="urn:microsoft.com/office/officeart/2005/8/layout/list1"/>
    <dgm:cxn modelId="{AC439DE3-1557-42F7-BA3D-CA8A127CA9A6}" type="presParOf" srcId="{6CC11F38-C9B3-460B-B53B-E1F5A3953F02}" destId="{66AED79C-97F2-43FA-967D-1C4B0376BC51}" srcOrd="1" destOrd="0" presId="urn:microsoft.com/office/officeart/2005/8/layout/list1"/>
    <dgm:cxn modelId="{53519700-DC1D-4BE3-B625-813FFE7125A5}" type="presParOf" srcId="{53993926-4E28-49BA-A717-1D4A95367F76}" destId="{8A3FE144-0595-4EF7-8012-2C93684E981F}" srcOrd="9" destOrd="0" presId="urn:microsoft.com/office/officeart/2005/8/layout/list1"/>
    <dgm:cxn modelId="{0CE06254-4986-4DAD-AD92-24607F7171BE}" type="presParOf" srcId="{53993926-4E28-49BA-A717-1D4A95367F76}" destId="{2C117E69-691B-4C66-97A0-DF425D152F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78645-219F-44C4-9F98-FAC131BA68BF}">
      <dsp:nvSpPr>
        <dsp:cNvPr id="0" name=""/>
        <dsp:cNvSpPr/>
      </dsp:nvSpPr>
      <dsp:spPr>
        <a:xfrm>
          <a:off x="0" y="795514"/>
          <a:ext cx="8001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1618A-E279-4869-BFE8-B0590B0C99C8}">
      <dsp:nvSpPr>
        <dsp:cNvPr id="0" name=""/>
        <dsp:cNvSpPr/>
      </dsp:nvSpPr>
      <dsp:spPr>
        <a:xfrm>
          <a:off x="400050" y="492729"/>
          <a:ext cx="6400816" cy="58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Are a communication tool </a:t>
          </a:r>
          <a:endParaRPr lang="en-CA" sz="1900" kern="1200"/>
        </a:p>
      </dsp:txBody>
      <dsp:txXfrm>
        <a:off x="428521" y="521200"/>
        <a:ext cx="6343874" cy="526283"/>
      </dsp:txXfrm>
    </dsp:sp>
    <dsp:sp modelId="{8E94F18D-9724-4B79-88EE-74467D155354}">
      <dsp:nvSpPr>
        <dsp:cNvPr id="0" name=""/>
        <dsp:cNvSpPr/>
      </dsp:nvSpPr>
      <dsp:spPr>
        <a:xfrm>
          <a:off x="0" y="1679700"/>
          <a:ext cx="8001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DA320-733F-42A1-97AB-208060D67A5D}">
      <dsp:nvSpPr>
        <dsp:cNvPr id="0" name=""/>
        <dsp:cNvSpPr/>
      </dsp:nvSpPr>
      <dsp:spPr>
        <a:xfrm>
          <a:off x="400050" y="1376914"/>
          <a:ext cx="6400816" cy="58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Give an overall view of the database</a:t>
          </a:r>
          <a:endParaRPr lang="en-CA" sz="1900" kern="1200"/>
        </a:p>
      </dsp:txBody>
      <dsp:txXfrm>
        <a:off x="428521" y="1405385"/>
        <a:ext cx="6343874" cy="526283"/>
      </dsp:txXfrm>
    </dsp:sp>
    <dsp:sp modelId="{4ADB32FE-303F-4FB7-B7F3-4CB12761000E}">
      <dsp:nvSpPr>
        <dsp:cNvPr id="0" name=""/>
        <dsp:cNvSpPr/>
      </dsp:nvSpPr>
      <dsp:spPr>
        <a:xfrm>
          <a:off x="0" y="2563885"/>
          <a:ext cx="8001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73C83-01C0-4839-B235-F2EA4D455E33}">
      <dsp:nvSpPr>
        <dsp:cNvPr id="0" name=""/>
        <dsp:cNvSpPr/>
      </dsp:nvSpPr>
      <dsp:spPr>
        <a:xfrm>
          <a:off x="400050" y="2261100"/>
          <a:ext cx="6400816" cy="58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Organize data for various users</a:t>
          </a:r>
          <a:endParaRPr lang="en-CA" sz="1900" kern="1200"/>
        </a:p>
      </dsp:txBody>
      <dsp:txXfrm>
        <a:off x="428521" y="2289571"/>
        <a:ext cx="6343874" cy="526283"/>
      </dsp:txXfrm>
    </dsp:sp>
    <dsp:sp modelId="{A1B48A50-ACBF-4192-A94B-BE76FE714BE8}">
      <dsp:nvSpPr>
        <dsp:cNvPr id="0" name=""/>
        <dsp:cNvSpPr/>
      </dsp:nvSpPr>
      <dsp:spPr>
        <a:xfrm>
          <a:off x="0" y="3448070"/>
          <a:ext cx="8001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50AC8-3426-42A0-BCE9-D57866C7705F}">
      <dsp:nvSpPr>
        <dsp:cNvPr id="0" name=""/>
        <dsp:cNvSpPr/>
      </dsp:nvSpPr>
      <dsp:spPr>
        <a:xfrm>
          <a:off x="400050" y="3145285"/>
          <a:ext cx="6400816" cy="58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Are an abstraction for the creation of good database</a:t>
          </a:r>
          <a:endParaRPr lang="en-CA" sz="1900" kern="1200"/>
        </a:p>
      </dsp:txBody>
      <dsp:txXfrm>
        <a:off x="428521" y="3173756"/>
        <a:ext cx="6343874" cy="5262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5569F-B265-450C-BBD5-002E02DD3933}">
      <dsp:nvSpPr>
        <dsp:cNvPr id="0" name=""/>
        <dsp:cNvSpPr/>
      </dsp:nvSpPr>
      <dsp:spPr>
        <a:xfrm>
          <a:off x="0" y="717707"/>
          <a:ext cx="79248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CA1E2-A814-403C-AE6F-C0BFDB0E8E4B}">
      <dsp:nvSpPr>
        <dsp:cNvPr id="0" name=""/>
        <dsp:cNvSpPr/>
      </dsp:nvSpPr>
      <dsp:spPr>
        <a:xfrm>
          <a:off x="396240" y="61521"/>
          <a:ext cx="6614172" cy="1158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Brief, precise, and unambiguous description of a policy, procedure, or principle</a:t>
          </a:r>
          <a:endParaRPr lang="en-CA" sz="2400" kern="1200" dirty="0"/>
        </a:p>
      </dsp:txBody>
      <dsp:txXfrm>
        <a:off x="452770" y="118051"/>
        <a:ext cx="6501112" cy="1044965"/>
      </dsp:txXfrm>
    </dsp:sp>
    <dsp:sp modelId="{8521CB05-CC9E-4C5F-829C-06A49ED24C7A}">
      <dsp:nvSpPr>
        <dsp:cNvPr id="0" name=""/>
        <dsp:cNvSpPr/>
      </dsp:nvSpPr>
      <dsp:spPr>
        <a:xfrm>
          <a:off x="0" y="2414292"/>
          <a:ext cx="79248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2A5E4-799B-4C4D-9C46-547F1AA91C23}">
      <dsp:nvSpPr>
        <dsp:cNvPr id="0" name=""/>
        <dsp:cNvSpPr/>
      </dsp:nvSpPr>
      <dsp:spPr>
        <a:xfrm>
          <a:off x="396240" y="1758107"/>
          <a:ext cx="6614172" cy="1158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Enable defining the basic building blocks </a:t>
          </a:r>
          <a:endParaRPr lang="en-CA" sz="2400" kern="1200"/>
        </a:p>
      </dsp:txBody>
      <dsp:txXfrm>
        <a:off x="452770" y="1814637"/>
        <a:ext cx="6501112" cy="1044965"/>
      </dsp:txXfrm>
    </dsp:sp>
    <dsp:sp modelId="{BC8C8F89-8C45-4CCE-9E97-8F6DC7F3739F}">
      <dsp:nvSpPr>
        <dsp:cNvPr id="0" name=""/>
        <dsp:cNvSpPr/>
      </dsp:nvSpPr>
      <dsp:spPr>
        <a:xfrm>
          <a:off x="0" y="4110878"/>
          <a:ext cx="79248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52C48-8516-4746-B4D5-8E0DEC486845}">
      <dsp:nvSpPr>
        <dsp:cNvPr id="0" name=""/>
        <dsp:cNvSpPr/>
      </dsp:nvSpPr>
      <dsp:spPr>
        <a:xfrm>
          <a:off x="396240" y="3454692"/>
          <a:ext cx="6614172" cy="1158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Describe main and distinguishing characteristics of the data</a:t>
          </a:r>
          <a:endParaRPr lang="en-CA" sz="2400" kern="1200"/>
        </a:p>
      </dsp:txBody>
      <dsp:txXfrm>
        <a:off x="452770" y="3511222"/>
        <a:ext cx="6501112" cy="10449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8309-6962-4FF5-8B80-3C9A91A7FBD2}">
      <dsp:nvSpPr>
        <dsp:cNvPr id="0" name=""/>
        <dsp:cNvSpPr/>
      </dsp:nvSpPr>
      <dsp:spPr>
        <a:xfrm>
          <a:off x="0" y="478631"/>
          <a:ext cx="2428875" cy="1457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Company managers</a:t>
          </a:r>
        </a:p>
      </dsp:txBody>
      <dsp:txXfrm>
        <a:off x="0" y="478631"/>
        <a:ext cx="2428875" cy="1457324"/>
      </dsp:txXfrm>
    </dsp:sp>
    <dsp:sp modelId="{6408D1CF-4E44-4544-936F-0C0E152F51BC}">
      <dsp:nvSpPr>
        <dsp:cNvPr id="0" name=""/>
        <dsp:cNvSpPr/>
      </dsp:nvSpPr>
      <dsp:spPr>
        <a:xfrm>
          <a:off x="2671762" y="478631"/>
          <a:ext cx="2428875" cy="1457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Policy makers</a:t>
          </a:r>
        </a:p>
      </dsp:txBody>
      <dsp:txXfrm>
        <a:off x="2671762" y="478631"/>
        <a:ext cx="2428875" cy="1457324"/>
      </dsp:txXfrm>
    </dsp:sp>
    <dsp:sp modelId="{1B6FEC7C-5BBA-46A0-9867-DD7D43324B4B}">
      <dsp:nvSpPr>
        <dsp:cNvPr id="0" name=""/>
        <dsp:cNvSpPr/>
      </dsp:nvSpPr>
      <dsp:spPr>
        <a:xfrm>
          <a:off x="5343525" y="478631"/>
          <a:ext cx="2428875" cy="1457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Department managers</a:t>
          </a:r>
        </a:p>
      </dsp:txBody>
      <dsp:txXfrm>
        <a:off x="5343525" y="478631"/>
        <a:ext cx="2428875" cy="1457324"/>
      </dsp:txXfrm>
    </dsp:sp>
    <dsp:sp modelId="{8B3BE074-0F4B-4F41-BC7E-8EA58006E3E6}">
      <dsp:nvSpPr>
        <dsp:cNvPr id="0" name=""/>
        <dsp:cNvSpPr/>
      </dsp:nvSpPr>
      <dsp:spPr>
        <a:xfrm>
          <a:off x="1335881" y="2178843"/>
          <a:ext cx="2428875" cy="1457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Written documentation</a:t>
          </a:r>
        </a:p>
      </dsp:txBody>
      <dsp:txXfrm>
        <a:off x="1335881" y="2178843"/>
        <a:ext cx="2428875" cy="1457324"/>
      </dsp:txXfrm>
    </dsp:sp>
    <dsp:sp modelId="{73B10709-A085-49D6-998C-F8DC6A2B5545}">
      <dsp:nvSpPr>
        <dsp:cNvPr id="0" name=""/>
        <dsp:cNvSpPr/>
      </dsp:nvSpPr>
      <dsp:spPr>
        <a:xfrm>
          <a:off x="4007643" y="2178843"/>
          <a:ext cx="2428875" cy="1457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Direct interviews with end users</a:t>
          </a:r>
        </a:p>
      </dsp:txBody>
      <dsp:txXfrm>
        <a:off x="4007643" y="2178843"/>
        <a:ext cx="2428875" cy="14573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C151-D231-4B57-99CA-F11B925E533C}">
      <dsp:nvSpPr>
        <dsp:cNvPr id="0" name=""/>
        <dsp:cNvSpPr/>
      </dsp:nvSpPr>
      <dsp:spPr>
        <a:xfrm>
          <a:off x="0" y="68999"/>
          <a:ext cx="83058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Weak (non-identifying) relationship</a:t>
          </a:r>
          <a:endParaRPr lang="en-CA" sz="2800" kern="1200" dirty="0"/>
        </a:p>
      </dsp:txBody>
      <dsp:txXfrm>
        <a:off x="59399" y="128398"/>
        <a:ext cx="8187002" cy="1098002"/>
      </dsp:txXfrm>
    </dsp:sp>
    <dsp:sp modelId="{32F4AFC4-1A5B-41DB-85E7-E76C3691E8F2}">
      <dsp:nvSpPr>
        <dsp:cNvPr id="0" name=""/>
        <dsp:cNvSpPr/>
      </dsp:nvSpPr>
      <dsp:spPr>
        <a:xfrm>
          <a:off x="0" y="1285799"/>
          <a:ext cx="83058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09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/>
            <a:t>Primary key of the related entity does not contain a primary key component of the parent entity</a:t>
          </a:r>
          <a:endParaRPr lang="en-CA" sz="2400" kern="1200" dirty="0"/>
        </a:p>
      </dsp:txBody>
      <dsp:txXfrm>
        <a:off x="0" y="1285799"/>
        <a:ext cx="8305800" cy="1076400"/>
      </dsp:txXfrm>
    </dsp:sp>
    <dsp:sp modelId="{1D644A23-A805-4624-96E5-DB7D156D7C5D}">
      <dsp:nvSpPr>
        <dsp:cNvPr id="0" name=""/>
        <dsp:cNvSpPr/>
      </dsp:nvSpPr>
      <dsp:spPr>
        <a:xfrm>
          <a:off x="0" y="2286001"/>
          <a:ext cx="83058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/>
            <a:t>Strong (identifying) relationships</a:t>
          </a:r>
          <a:endParaRPr lang="en-CA" sz="2800" kern="1200"/>
        </a:p>
      </dsp:txBody>
      <dsp:txXfrm>
        <a:off x="59399" y="2345400"/>
        <a:ext cx="8187002" cy="1098002"/>
      </dsp:txXfrm>
    </dsp:sp>
    <dsp:sp modelId="{FE151E03-549D-4FBC-83E6-9E3621E41EDC}">
      <dsp:nvSpPr>
        <dsp:cNvPr id="0" name=""/>
        <dsp:cNvSpPr/>
      </dsp:nvSpPr>
      <dsp:spPr>
        <a:xfrm>
          <a:off x="0" y="3579000"/>
          <a:ext cx="83058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09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/>
            <a:t>Primary key of the related entity contains a primary key component of the parent entity</a:t>
          </a:r>
          <a:endParaRPr lang="en-CA" sz="2400" kern="1200"/>
        </a:p>
      </dsp:txBody>
      <dsp:txXfrm>
        <a:off x="0" y="3579000"/>
        <a:ext cx="8305800" cy="1076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F9D14-184F-4DB3-81C2-8E6B82FAB0E7}">
      <dsp:nvSpPr>
        <dsp:cNvPr id="0" name=""/>
        <dsp:cNvSpPr/>
      </dsp:nvSpPr>
      <dsp:spPr>
        <a:xfrm>
          <a:off x="0" y="22424"/>
          <a:ext cx="8458200" cy="1029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Optional participation</a:t>
          </a:r>
          <a:endParaRPr lang="en-US" sz="3200" kern="1200" dirty="0"/>
        </a:p>
      </dsp:txBody>
      <dsp:txXfrm>
        <a:off x="50261" y="72685"/>
        <a:ext cx="8357678" cy="929078"/>
      </dsp:txXfrm>
    </dsp:sp>
    <dsp:sp modelId="{28469B5E-00E4-4F8F-9A9E-14D566D8F1C8}">
      <dsp:nvSpPr>
        <dsp:cNvPr id="0" name=""/>
        <dsp:cNvSpPr/>
      </dsp:nvSpPr>
      <dsp:spPr>
        <a:xfrm>
          <a:off x="0" y="1052024"/>
          <a:ext cx="8458200" cy="125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548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/>
            <a:t>One entity occurrence does not require a corresponding entity occurrence in a particular relationship</a:t>
          </a:r>
          <a:endParaRPr lang="en-IN" sz="2800" kern="1200" dirty="0"/>
        </a:p>
      </dsp:txBody>
      <dsp:txXfrm>
        <a:off x="0" y="1052024"/>
        <a:ext cx="8458200" cy="1252350"/>
      </dsp:txXfrm>
    </dsp:sp>
    <dsp:sp modelId="{49CBCBA1-78BD-41F0-8A83-BD2906B6BCC2}">
      <dsp:nvSpPr>
        <dsp:cNvPr id="0" name=""/>
        <dsp:cNvSpPr/>
      </dsp:nvSpPr>
      <dsp:spPr>
        <a:xfrm>
          <a:off x="0" y="2304374"/>
          <a:ext cx="8458200" cy="1029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Mandatory participation</a:t>
          </a:r>
          <a:endParaRPr lang="en-US" sz="3200" kern="1200" dirty="0"/>
        </a:p>
      </dsp:txBody>
      <dsp:txXfrm>
        <a:off x="50261" y="2354635"/>
        <a:ext cx="8357678" cy="929078"/>
      </dsp:txXfrm>
    </dsp:sp>
    <dsp:sp modelId="{174605DB-F190-4DBA-A095-E9373B4C1DA6}">
      <dsp:nvSpPr>
        <dsp:cNvPr id="0" name=""/>
        <dsp:cNvSpPr/>
      </dsp:nvSpPr>
      <dsp:spPr>
        <a:xfrm>
          <a:off x="0" y="3333975"/>
          <a:ext cx="8458200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548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/>
            <a:t>One entity occurrence requires a corresponding entity occurrence in a particular relationship</a:t>
          </a:r>
          <a:endParaRPr lang="en-IN" sz="2800" kern="1200" dirty="0"/>
        </a:p>
      </dsp:txBody>
      <dsp:txXfrm>
        <a:off x="0" y="3333975"/>
        <a:ext cx="8458200" cy="910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2F57F-0272-482D-8E29-2A92EA730204}">
      <dsp:nvSpPr>
        <dsp:cNvPr id="0" name=""/>
        <dsp:cNvSpPr/>
      </dsp:nvSpPr>
      <dsp:spPr>
        <a:xfrm>
          <a:off x="0" y="566280"/>
          <a:ext cx="8382000" cy="856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A116F-51D3-496F-9C3F-759058E7234C}">
      <dsp:nvSpPr>
        <dsp:cNvPr id="0" name=""/>
        <dsp:cNvSpPr/>
      </dsp:nvSpPr>
      <dsp:spPr>
        <a:xfrm>
          <a:off x="228602" y="64439"/>
          <a:ext cx="7824177" cy="1003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Database design must conform to design standards</a:t>
          </a:r>
        </a:p>
      </dsp:txBody>
      <dsp:txXfrm>
        <a:off x="277598" y="113435"/>
        <a:ext cx="7726185" cy="905688"/>
      </dsp:txXfrm>
    </dsp:sp>
    <dsp:sp modelId="{641803C6-765F-4C09-982B-83789EEE5C66}">
      <dsp:nvSpPr>
        <dsp:cNvPr id="0" name=""/>
        <dsp:cNvSpPr/>
      </dsp:nvSpPr>
      <dsp:spPr>
        <a:xfrm>
          <a:off x="0" y="2108520"/>
          <a:ext cx="8382000" cy="856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285EE-B824-472C-B66F-2B19B9D98C27}">
      <dsp:nvSpPr>
        <dsp:cNvPr id="0" name=""/>
        <dsp:cNvSpPr/>
      </dsp:nvSpPr>
      <dsp:spPr>
        <a:xfrm>
          <a:off x="228602" y="1606680"/>
          <a:ext cx="7824177" cy="1003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Need for high processing speed may limit the number and complexity of logically desirable relationships</a:t>
          </a:r>
        </a:p>
      </dsp:txBody>
      <dsp:txXfrm>
        <a:off x="277598" y="1655676"/>
        <a:ext cx="7726185" cy="905688"/>
      </dsp:txXfrm>
    </dsp:sp>
    <dsp:sp modelId="{2C117E69-691B-4C66-97A0-DF425D152FAC}">
      <dsp:nvSpPr>
        <dsp:cNvPr id="0" name=""/>
        <dsp:cNvSpPr/>
      </dsp:nvSpPr>
      <dsp:spPr>
        <a:xfrm>
          <a:off x="0" y="3650760"/>
          <a:ext cx="8382000" cy="856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ED79C-97F2-43FA-967D-1C4B0376BC51}">
      <dsp:nvSpPr>
        <dsp:cNvPr id="0" name=""/>
        <dsp:cNvSpPr/>
      </dsp:nvSpPr>
      <dsp:spPr>
        <a:xfrm>
          <a:off x="228602" y="3148920"/>
          <a:ext cx="7824177" cy="1003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Need for maximum information generation may lead to loss of clean design structures and high transaction speed</a:t>
          </a:r>
        </a:p>
      </dsp:txBody>
      <dsp:txXfrm>
        <a:off x="277598" y="3197916"/>
        <a:ext cx="7726185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4E491-5B18-47A0-9912-E0EC58018EE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FF770-9965-47B0-8E0B-1BEFAB57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6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4CB3333-F448-478B-9047-B010337C6C82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882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4D2F28A-7D80-4BC8-8EFD-CD401683D832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13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AA4F19-7DBA-43B4-880B-9199115C7DC7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19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B167011-3779-4304-82EA-C70C98090588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86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3544F1C-6F41-402C-938A-2EEB295F8311}" type="slidenum">
              <a:rPr lang="en-US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59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8A2B409-B398-40E9-AC8D-79DBC4D0EC3D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743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3D46380-6933-4C22-A095-5F17BFA64066}" type="slidenum">
              <a:rPr lang="en-US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017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47E4964-CA1E-43DF-ACC7-6F6C54593EDE}" type="slidenum">
              <a:rPr lang="en-US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50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BBCC626-5677-4C16-ADAB-2D4A965271B9}" type="slidenum">
              <a:rPr lang="en-US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743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4654479-7149-40A6-906B-18D2F8F3C8AB}" type="slidenum">
              <a:rPr lang="en-US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211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F7DC9CF-731F-474B-A0F6-E34053EC433E}" type="slidenum">
              <a:rPr lang="en-US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E7B098-3021-428B-93B4-F00521E7B898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325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D2D4E30-5918-4222-826C-BE04F5184F4F}" type="slidenum">
              <a:rPr lang="en-US" altLang="en-US"/>
              <a:pPr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038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32439E3-6BC6-4803-8DD6-E9FA4B06C337}" type="slidenum">
              <a:rPr lang="en-US" altLang="en-US"/>
              <a:pPr eaLnBrk="1" hangingPunct="1"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032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440A116-7C39-4F47-90D4-9C0321E992D9}" type="slidenum">
              <a:rPr lang="en-US" altLang="en-US"/>
              <a:pPr eaLnBrk="1" hangingPunct="1"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22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D65AC90-81A5-44BD-9970-D5B44163C885}" type="slidenum">
              <a:rPr lang="en-US" altLang="en-US"/>
              <a:pPr eaLnBrk="1" hangingPunct="1"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62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518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0044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154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020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6669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1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C353C2-A2BD-4C94-BAEE-055E873D9872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58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103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2937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723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9A0E49-838A-4F95-8197-3772FF9005D7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225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BAFD459-22D8-4173-8760-8D4936BBBDBB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28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366643-8570-4B46-9FAB-5BE3391C87B0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1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D636D19-F9A2-4B08-85E2-E0A1EC7FDDAE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30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99D9E31-4BE4-408A-A2DC-523B0C03A311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668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13C3D4-95FE-4A78-8C18-AA8078D5B6D1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8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2402-F1D7-4526-AD1F-2A4EA2A5C7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736-E105-46D5-BAB1-38E90ACA0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2402-F1D7-4526-AD1F-2A4EA2A5C7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736-E105-46D5-BAB1-38E90ACA0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4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2402-F1D7-4526-AD1F-2A4EA2A5C7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736-E105-46D5-BAB1-38E90ACA0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0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2402-F1D7-4526-AD1F-2A4EA2A5C7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736-E105-46D5-BAB1-38E90ACA0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0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2402-F1D7-4526-AD1F-2A4EA2A5C7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736-E105-46D5-BAB1-38E90ACA0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1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2402-F1D7-4526-AD1F-2A4EA2A5C7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736-E105-46D5-BAB1-38E90ACA0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6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2402-F1D7-4526-AD1F-2A4EA2A5C7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736-E105-46D5-BAB1-38E90ACA0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7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2402-F1D7-4526-AD1F-2A4EA2A5C7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736-E105-46D5-BAB1-38E90ACA0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3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2402-F1D7-4526-AD1F-2A4EA2A5C7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736-E105-46D5-BAB1-38E90ACA0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6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2402-F1D7-4526-AD1F-2A4EA2A5C7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736-E105-46D5-BAB1-38E90ACA0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7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2402-F1D7-4526-AD1F-2A4EA2A5C7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736-E105-46D5-BAB1-38E90ACA0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2402-F1D7-4526-AD1F-2A4EA2A5C7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4A736-E105-46D5-BAB1-38E90ACA0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Terms, Relational DB and ERD</a:t>
            </a:r>
          </a:p>
        </p:txBody>
      </p:sp>
    </p:spTree>
    <p:extLst>
      <p:ext uri="{BB962C8B-B14F-4D97-AF65-F5344CB8AC3E}">
        <p14:creationId xmlns:p14="http://schemas.microsoft.com/office/powerpoint/2010/main" val="418576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Database Systems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>
              <a:defRPr/>
            </a:pPr>
            <a:r>
              <a:rPr lang="en-US" altLang="en-US" dirty="0">
                <a:ea typeface="ＭＳ Ｐゴシック" charset="-128"/>
              </a:rPr>
              <a:t>Logically related data stored in a single logical data repository</a:t>
            </a:r>
          </a:p>
          <a:p>
            <a:pPr marL="658368" lvl="1" indent="-246888">
              <a:defRPr/>
            </a:pPr>
            <a:r>
              <a:rPr lang="en-US" altLang="en-US" dirty="0"/>
              <a:t>Physically distributed among multiple storage facilities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altLang="en-US" dirty="0"/>
              <a:t>DBMS eliminates most of file system’s problems</a:t>
            </a:r>
          </a:p>
          <a:p>
            <a:pPr marL="0" indent="-400050">
              <a:defRPr/>
            </a:pPr>
            <a:r>
              <a:rPr lang="en-US" altLang="en-US" dirty="0"/>
              <a:t>Current generation DBMS software: </a:t>
            </a:r>
          </a:p>
          <a:p>
            <a:pPr marL="742950" lvl="2" indent="-342900">
              <a:buFont typeface="Arial" panose="020B0604020202020204" pitchFamily="34" charset="0"/>
              <a:buChar char="–"/>
              <a:defRPr/>
            </a:pPr>
            <a:r>
              <a:rPr lang="en-US" altLang="en-US" dirty="0"/>
              <a:t>Stores data structures, relationships between structures, and access paths</a:t>
            </a:r>
          </a:p>
          <a:p>
            <a:pPr marL="742950" lvl="2" indent="-342900">
              <a:buFont typeface="Arial" panose="020B0604020202020204" pitchFamily="34" charset="0"/>
              <a:buChar char="–"/>
              <a:defRPr/>
            </a:pPr>
            <a:r>
              <a:rPr lang="en-US" altLang="en-US" dirty="0"/>
              <a:t>Defines, stores, and manages all access paths and components</a:t>
            </a:r>
          </a:p>
          <a:p>
            <a:pPr marL="365760" indent="-256032">
              <a:defRPr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C1BD47-89A0-419C-8E19-13A939902DC9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00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ea typeface="MS PGothic" panose="020B0600070205080204" pitchFamily="34" charset="-128"/>
              </a:rPr>
              <a:t>Contrasting Database and File Systems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D1CEC2F-7354-4FCA-BCE6-1A5EC8CC2B01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39940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2"/>
          <a:stretch/>
        </p:blipFill>
        <p:spPr bwMode="auto">
          <a:xfrm>
            <a:off x="2719389" y="1447802"/>
            <a:ext cx="7170737" cy="463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80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ea typeface="MS PGothic" panose="020B0600070205080204" pitchFamily="34" charset="-128"/>
              </a:rPr>
              <a:t>The Database System Environment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B2B26D-9EA3-480D-9032-660960C777F0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40964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0"/>
          <a:stretch/>
        </p:blipFill>
        <p:spPr bwMode="auto">
          <a:xfrm>
            <a:off x="2057400" y="1458913"/>
            <a:ext cx="8382000" cy="418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58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DBMS Functions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680603-3E3E-4B87-8C6F-468C698DCE27}" type="slidenum">
              <a:rPr lang="en-US" altLang="en-US"/>
              <a:pPr/>
              <a:t>13</a:t>
            </a:fld>
            <a:endParaRPr lang="en-US" altLang="en-US"/>
          </a:p>
        </p:txBody>
      </p:sp>
      <p:grpSp>
        <p:nvGrpSpPr>
          <p:cNvPr id="41988" name="Group 25"/>
          <p:cNvGrpSpPr>
            <a:grpSpLocks/>
          </p:cNvGrpSpPr>
          <p:nvPr/>
        </p:nvGrpSpPr>
        <p:grpSpPr bwMode="auto">
          <a:xfrm>
            <a:off x="2057400" y="1600200"/>
            <a:ext cx="8077200" cy="4724400"/>
            <a:chOff x="533400" y="1600976"/>
            <a:chExt cx="8077200" cy="4722845"/>
          </a:xfrm>
        </p:grpSpPr>
        <p:sp>
          <p:nvSpPr>
            <p:cNvPr id="27" name="Freeform 26"/>
            <p:cNvSpPr/>
            <p:nvPr/>
          </p:nvSpPr>
          <p:spPr>
            <a:xfrm>
              <a:off x="533400" y="1600976"/>
              <a:ext cx="8077200" cy="633205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10886" tIns="110886" rIns="110886" bIns="110886" spcCol="1270" anchor="ctr"/>
            <a:lstStyle/>
            <a:p>
              <a:pPr defTabSz="9334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100" dirty="0">
                  <a:solidFill>
                    <a:schemeClr val="tx1"/>
                  </a:solidFill>
                </a:rPr>
                <a:t>Data dictionary management</a:t>
              </a:r>
              <a:endParaRPr lang="en-CA" sz="2100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33400" y="2321464"/>
              <a:ext cx="8077200" cy="577660"/>
            </a:xfrm>
            <a:custGeom>
              <a:avLst/>
              <a:gdLst>
                <a:gd name="connsiteX0" fmla="*/ 0 w 8077200"/>
                <a:gd name="connsiteY0" fmla="*/ 0 h 578565"/>
                <a:gd name="connsiteX1" fmla="*/ 8077200 w 8077200"/>
                <a:gd name="connsiteY1" fmla="*/ 0 h 578565"/>
                <a:gd name="connsiteX2" fmla="*/ 8077200 w 8077200"/>
                <a:gd name="connsiteY2" fmla="*/ 578565 h 578565"/>
                <a:gd name="connsiteX3" fmla="*/ 0 w 8077200"/>
                <a:gd name="connsiteY3" fmla="*/ 578565 h 578565"/>
                <a:gd name="connsiteX4" fmla="*/ 0 w 8077200"/>
                <a:gd name="connsiteY4" fmla="*/ 0 h 57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578565">
                  <a:moveTo>
                    <a:pt x="0" y="0"/>
                  </a:moveTo>
                  <a:lnTo>
                    <a:pt x="8077200" y="0"/>
                  </a:lnTo>
                  <a:lnTo>
                    <a:pt x="8077200" y="578565"/>
                  </a:lnTo>
                  <a:lnTo>
                    <a:pt x="0" y="5785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5400" rIns="142240" bIns="25400" spcCol="1270"/>
            <a:lstStyle/>
            <a:p>
              <a:pPr marL="228600" lvl="1" indent="-228600" defTabSz="8890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US" b="1" dirty="0"/>
                <a:t>Data dictionary</a:t>
              </a:r>
              <a:r>
                <a:rPr lang="en-US" dirty="0"/>
                <a:t>: </a:t>
              </a:r>
              <a:r>
                <a:rPr lang="en-CA" dirty="0"/>
                <a:t>Stores definitions of the data elements and their relationships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33400" y="2872145"/>
              <a:ext cx="8077200" cy="633204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10886" tIns="110886" rIns="110886" bIns="110886" spcCol="1270" anchor="ctr"/>
            <a:lstStyle/>
            <a:p>
              <a:pPr defTabSz="9334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100" dirty="0">
                  <a:solidFill>
                    <a:schemeClr val="tx1"/>
                  </a:solidFill>
                </a:rPr>
                <a:t>Data storage management</a:t>
              </a:r>
              <a:endParaRPr lang="en-CA" sz="2100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33400" y="3532328"/>
              <a:ext cx="8077200" cy="577660"/>
            </a:xfrm>
            <a:custGeom>
              <a:avLst/>
              <a:gdLst>
                <a:gd name="connsiteX0" fmla="*/ 0 w 8077200"/>
                <a:gd name="connsiteY0" fmla="*/ 0 h 578565"/>
                <a:gd name="connsiteX1" fmla="*/ 8077200 w 8077200"/>
                <a:gd name="connsiteY1" fmla="*/ 0 h 578565"/>
                <a:gd name="connsiteX2" fmla="*/ 8077200 w 8077200"/>
                <a:gd name="connsiteY2" fmla="*/ 578565 h 578565"/>
                <a:gd name="connsiteX3" fmla="*/ 0 w 8077200"/>
                <a:gd name="connsiteY3" fmla="*/ 578565 h 578565"/>
                <a:gd name="connsiteX4" fmla="*/ 0 w 8077200"/>
                <a:gd name="connsiteY4" fmla="*/ 0 h 57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578565">
                  <a:moveTo>
                    <a:pt x="0" y="0"/>
                  </a:moveTo>
                  <a:lnTo>
                    <a:pt x="8077200" y="0"/>
                  </a:lnTo>
                  <a:lnTo>
                    <a:pt x="8077200" y="578565"/>
                  </a:lnTo>
                  <a:lnTo>
                    <a:pt x="0" y="5785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5400" rIns="142240" bIns="25400" spcCol="1270"/>
            <a:lstStyle/>
            <a:p>
              <a:pPr marL="228600" lvl="1" indent="-228600" defTabSz="8890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US" b="1" dirty="0"/>
                <a:t>Performance tuning</a:t>
              </a:r>
              <a:r>
                <a:rPr lang="en-US" dirty="0"/>
                <a:t>:</a:t>
              </a:r>
              <a:r>
                <a:rPr lang="en-CA" dirty="0"/>
                <a:t> </a:t>
              </a:r>
              <a:r>
                <a:rPr lang="en-US" dirty="0"/>
                <a:t>Ensures efficient performance of the database in terms of storage and access speed 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33400" y="4109988"/>
              <a:ext cx="8077200" cy="633204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10886" tIns="110886" rIns="110886" bIns="110886" spcCol="1270" anchor="ctr"/>
            <a:lstStyle/>
            <a:p>
              <a:pPr defTabSz="9334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100" dirty="0">
                  <a:solidFill>
                    <a:schemeClr val="tx1"/>
                  </a:solidFill>
                </a:rPr>
                <a:t>Data transformation and presentation</a:t>
              </a:r>
              <a:endParaRPr lang="en-CA" sz="21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33400" y="4876498"/>
              <a:ext cx="8077200" cy="430071"/>
            </a:xfrm>
            <a:custGeom>
              <a:avLst/>
              <a:gdLst>
                <a:gd name="connsiteX0" fmla="*/ 0 w 8077200"/>
                <a:gd name="connsiteY0" fmla="*/ 0 h 430560"/>
                <a:gd name="connsiteX1" fmla="*/ 8077200 w 8077200"/>
                <a:gd name="connsiteY1" fmla="*/ 0 h 430560"/>
                <a:gd name="connsiteX2" fmla="*/ 8077200 w 8077200"/>
                <a:gd name="connsiteY2" fmla="*/ 430560 h 430560"/>
                <a:gd name="connsiteX3" fmla="*/ 0 w 8077200"/>
                <a:gd name="connsiteY3" fmla="*/ 430560 h 430560"/>
                <a:gd name="connsiteX4" fmla="*/ 0 w 8077200"/>
                <a:gd name="connsiteY4" fmla="*/ 0 h 43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430560">
                  <a:moveTo>
                    <a:pt x="0" y="0"/>
                  </a:moveTo>
                  <a:lnTo>
                    <a:pt x="8077200" y="0"/>
                  </a:lnTo>
                  <a:lnTo>
                    <a:pt x="8077200" y="430560"/>
                  </a:lnTo>
                  <a:lnTo>
                    <a:pt x="0" y="430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5400" rIns="142240" bIns="25400" spcCol="1270"/>
            <a:lstStyle/>
            <a:p>
              <a:pPr marL="228600" lvl="1" indent="-228600" defTabSz="8890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CA" dirty="0"/>
                <a:t>Transforms entered data to conform to required data structures 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533400" y="5233568"/>
              <a:ext cx="8077200" cy="633204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10886" tIns="110886" rIns="110886" bIns="110886" spcCol="1270" anchor="ctr"/>
            <a:lstStyle/>
            <a:p>
              <a:pPr defTabSz="9334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100" dirty="0">
                  <a:solidFill>
                    <a:schemeClr val="tx1"/>
                  </a:solidFill>
                </a:rPr>
                <a:t>Security management</a:t>
              </a:r>
              <a:endParaRPr lang="en-CA" sz="2100" dirty="0">
                <a:solidFill>
                  <a:schemeClr val="tx1"/>
                </a:solidFill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33400" y="5893751"/>
              <a:ext cx="8077200" cy="430070"/>
            </a:xfrm>
            <a:custGeom>
              <a:avLst/>
              <a:gdLst>
                <a:gd name="connsiteX0" fmla="*/ 0 w 8077200"/>
                <a:gd name="connsiteY0" fmla="*/ 0 h 430560"/>
                <a:gd name="connsiteX1" fmla="*/ 8077200 w 8077200"/>
                <a:gd name="connsiteY1" fmla="*/ 0 h 430560"/>
                <a:gd name="connsiteX2" fmla="*/ 8077200 w 8077200"/>
                <a:gd name="connsiteY2" fmla="*/ 430560 h 430560"/>
                <a:gd name="connsiteX3" fmla="*/ 0 w 8077200"/>
                <a:gd name="connsiteY3" fmla="*/ 430560 h 430560"/>
                <a:gd name="connsiteX4" fmla="*/ 0 w 8077200"/>
                <a:gd name="connsiteY4" fmla="*/ 0 h 43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430560">
                  <a:moveTo>
                    <a:pt x="0" y="0"/>
                  </a:moveTo>
                  <a:lnTo>
                    <a:pt x="8077200" y="0"/>
                  </a:lnTo>
                  <a:lnTo>
                    <a:pt x="8077200" y="430560"/>
                  </a:lnTo>
                  <a:lnTo>
                    <a:pt x="0" y="430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5400" rIns="142240" bIns="25400" spcCol="1270"/>
            <a:lstStyle/>
            <a:p>
              <a:pPr marL="228600" lvl="1" indent="-228600" defTabSz="8890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CA" dirty="0"/>
                <a:t>Enforces user security and data privacy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026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DBMS Functions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87290D-D919-4087-8804-7680B1811843}" type="slidenum">
              <a:rPr lang="en-US" altLang="en-US"/>
              <a:pPr/>
              <a:t>14</a:t>
            </a:fld>
            <a:endParaRPr lang="en-US" altLang="en-US"/>
          </a:p>
        </p:txBody>
      </p:sp>
      <p:grpSp>
        <p:nvGrpSpPr>
          <p:cNvPr id="43012" name="Group 6"/>
          <p:cNvGrpSpPr>
            <a:grpSpLocks/>
          </p:cNvGrpSpPr>
          <p:nvPr/>
        </p:nvGrpSpPr>
        <p:grpSpPr bwMode="auto">
          <a:xfrm>
            <a:off x="2057400" y="1676401"/>
            <a:ext cx="8077200" cy="4429125"/>
            <a:chOff x="533400" y="1743303"/>
            <a:chExt cx="8077200" cy="4428669"/>
          </a:xfrm>
        </p:grpSpPr>
        <p:sp>
          <p:nvSpPr>
            <p:cNvPr id="8" name="Freeform 7"/>
            <p:cNvSpPr/>
            <p:nvPr/>
          </p:nvSpPr>
          <p:spPr>
            <a:xfrm>
              <a:off x="533400" y="1743303"/>
              <a:ext cx="8077200" cy="725413"/>
            </a:xfrm>
            <a:custGeom>
              <a:avLst/>
              <a:gdLst>
                <a:gd name="connsiteX0" fmla="*/ 0 w 8077200"/>
                <a:gd name="connsiteY0" fmla="*/ 120902 h 725399"/>
                <a:gd name="connsiteX1" fmla="*/ 120902 w 8077200"/>
                <a:gd name="connsiteY1" fmla="*/ 0 h 725399"/>
                <a:gd name="connsiteX2" fmla="*/ 7956298 w 8077200"/>
                <a:gd name="connsiteY2" fmla="*/ 0 h 725399"/>
                <a:gd name="connsiteX3" fmla="*/ 8077200 w 8077200"/>
                <a:gd name="connsiteY3" fmla="*/ 120902 h 725399"/>
                <a:gd name="connsiteX4" fmla="*/ 8077200 w 8077200"/>
                <a:gd name="connsiteY4" fmla="*/ 604497 h 725399"/>
                <a:gd name="connsiteX5" fmla="*/ 7956298 w 8077200"/>
                <a:gd name="connsiteY5" fmla="*/ 725399 h 725399"/>
                <a:gd name="connsiteX6" fmla="*/ 120902 w 8077200"/>
                <a:gd name="connsiteY6" fmla="*/ 725399 h 725399"/>
                <a:gd name="connsiteX7" fmla="*/ 0 w 8077200"/>
                <a:gd name="connsiteY7" fmla="*/ 604497 h 725399"/>
                <a:gd name="connsiteX8" fmla="*/ 0 w 8077200"/>
                <a:gd name="connsiteY8" fmla="*/ 120902 h 7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725399">
                  <a:moveTo>
                    <a:pt x="0" y="120902"/>
                  </a:moveTo>
                  <a:cubicBezTo>
                    <a:pt x="0" y="54130"/>
                    <a:pt x="54130" y="0"/>
                    <a:pt x="120902" y="0"/>
                  </a:cubicBezTo>
                  <a:lnTo>
                    <a:pt x="7956298" y="0"/>
                  </a:lnTo>
                  <a:cubicBezTo>
                    <a:pt x="8023070" y="0"/>
                    <a:pt x="8077200" y="54130"/>
                    <a:pt x="8077200" y="120902"/>
                  </a:cubicBezTo>
                  <a:lnTo>
                    <a:pt x="8077200" y="604497"/>
                  </a:lnTo>
                  <a:cubicBezTo>
                    <a:pt x="8077200" y="671269"/>
                    <a:pt x="8023070" y="725399"/>
                    <a:pt x="7956298" y="725399"/>
                  </a:cubicBezTo>
                  <a:lnTo>
                    <a:pt x="120902" y="725399"/>
                  </a:lnTo>
                  <a:cubicBezTo>
                    <a:pt x="54130" y="725399"/>
                    <a:pt x="0" y="671269"/>
                    <a:pt x="0" y="604497"/>
                  </a:cubicBezTo>
                  <a:lnTo>
                    <a:pt x="0" y="120902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53521" tIns="153521" rIns="153521" bIns="153521" spcCol="1270" anchor="ctr"/>
            <a:lstStyle/>
            <a:p>
              <a:pPr defTabSz="1377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>
                  <a:solidFill>
                    <a:schemeClr val="tx1"/>
                  </a:solidFill>
                </a:rPr>
                <a:t>Multiuser access control</a:t>
              </a:r>
              <a:endParaRPr lang="en-CA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33400" y="2606814"/>
              <a:ext cx="7924800" cy="731763"/>
            </a:xfrm>
            <a:custGeom>
              <a:avLst/>
              <a:gdLst>
                <a:gd name="connsiteX0" fmla="*/ 0 w 8077200"/>
                <a:gd name="connsiteY0" fmla="*/ 0 h 1026720"/>
                <a:gd name="connsiteX1" fmla="*/ 8077200 w 8077200"/>
                <a:gd name="connsiteY1" fmla="*/ 0 h 1026720"/>
                <a:gd name="connsiteX2" fmla="*/ 8077200 w 8077200"/>
                <a:gd name="connsiteY2" fmla="*/ 1026720 h 1026720"/>
                <a:gd name="connsiteX3" fmla="*/ 0 w 8077200"/>
                <a:gd name="connsiteY3" fmla="*/ 1026720 h 1026720"/>
                <a:gd name="connsiteX4" fmla="*/ 0 w 8077200"/>
                <a:gd name="connsiteY4" fmla="*/ 0 h 10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1026720">
                  <a:moveTo>
                    <a:pt x="0" y="0"/>
                  </a:moveTo>
                  <a:lnTo>
                    <a:pt x="8077200" y="0"/>
                  </a:lnTo>
                  <a:lnTo>
                    <a:pt x="8077200" y="1026720"/>
                  </a:lnTo>
                  <a:lnTo>
                    <a:pt x="0" y="1026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39370" rIns="220472" bIns="39370" spcCol="1270"/>
            <a:lstStyle/>
            <a:p>
              <a:pPr marL="228600" lvl="1" indent="-228600" defTabSz="10668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CA" sz="2000" dirty="0"/>
                <a:t>Sophisticated algorithms ensure that multiple users can access the database concurrently without compromising its integrity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33400" y="3419530"/>
              <a:ext cx="8077200" cy="725413"/>
            </a:xfrm>
            <a:custGeom>
              <a:avLst/>
              <a:gdLst>
                <a:gd name="connsiteX0" fmla="*/ 0 w 8077200"/>
                <a:gd name="connsiteY0" fmla="*/ 120902 h 725399"/>
                <a:gd name="connsiteX1" fmla="*/ 120902 w 8077200"/>
                <a:gd name="connsiteY1" fmla="*/ 0 h 725399"/>
                <a:gd name="connsiteX2" fmla="*/ 7956298 w 8077200"/>
                <a:gd name="connsiteY2" fmla="*/ 0 h 725399"/>
                <a:gd name="connsiteX3" fmla="*/ 8077200 w 8077200"/>
                <a:gd name="connsiteY3" fmla="*/ 120902 h 725399"/>
                <a:gd name="connsiteX4" fmla="*/ 8077200 w 8077200"/>
                <a:gd name="connsiteY4" fmla="*/ 604497 h 725399"/>
                <a:gd name="connsiteX5" fmla="*/ 7956298 w 8077200"/>
                <a:gd name="connsiteY5" fmla="*/ 725399 h 725399"/>
                <a:gd name="connsiteX6" fmla="*/ 120902 w 8077200"/>
                <a:gd name="connsiteY6" fmla="*/ 725399 h 725399"/>
                <a:gd name="connsiteX7" fmla="*/ 0 w 8077200"/>
                <a:gd name="connsiteY7" fmla="*/ 604497 h 725399"/>
                <a:gd name="connsiteX8" fmla="*/ 0 w 8077200"/>
                <a:gd name="connsiteY8" fmla="*/ 120902 h 7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725399">
                  <a:moveTo>
                    <a:pt x="0" y="120902"/>
                  </a:moveTo>
                  <a:cubicBezTo>
                    <a:pt x="0" y="54130"/>
                    <a:pt x="54130" y="0"/>
                    <a:pt x="120902" y="0"/>
                  </a:cubicBezTo>
                  <a:lnTo>
                    <a:pt x="7956298" y="0"/>
                  </a:lnTo>
                  <a:cubicBezTo>
                    <a:pt x="8023070" y="0"/>
                    <a:pt x="8077200" y="54130"/>
                    <a:pt x="8077200" y="120902"/>
                  </a:cubicBezTo>
                  <a:lnTo>
                    <a:pt x="8077200" y="604497"/>
                  </a:lnTo>
                  <a:cubicBezTo>
                    <a:pt x="8077200" y="671269"/>
                    <a:pt x="8023070" y="725399"/>
                    <a:pt x="7956298" y="725399"/>
                  </a:cubicBezTo>
                  <a:lnTo>
                    <a:pt x="120902" y="725399"/>
                  </a:lnTo>
                  <a:cubicBezTo>
                    <a:pt x="54130" y="725399"/>
                    <a:pt x="0" y="671269"/>
                    <a:pt x="0" y="604497"/>
                  </a:cubicBezTo>
                  <a:lnTo>
                    <a:pt x="0" y="120902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53521" tIns="153521" rIns="153521" bIns="153521" spcCol="1270" anchor="ctr"/>
            <a:lstStyle/>
            <a:p>
              <a:pPr defTabSz="1377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>
                  <a:solidFill>
                    <a:schemeClr val="tx1"/>
                  </a:solidFill>
                </a:rPr>
                <a:t>Backup and recovery management</a:t>
              </a:r>
              <a:endParaRPr lang="en-CA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33400" y="4359234"/>
              <a:ext cx="7924800" cy="514297"/>
            </a:xfrm>
            <a:custGeom>
              <a:avLst/>
              <a:gdLst>
                <a:gd name="connsiteX0" fmla="*/ 0 w 8077200"/>
                <a:gd name="connsiteY0" fmla="*/ 0 h 721912"/>
                <a:gd name="connsiteX1" fmla="*/ 8077200 w 8077200"/>
                <a:gd name="connsiteY1" fmla="*/ 0 h 721912"/>
                <a:gd name="connsiteX2" fmla="*/ 8077200 w 8077200"/>
                <a:gd name="connsiteY2" fmla="*/ 721912 h 721912"/>
                <a:gd name="connsiteX3" fmla="*/ 0 w 8077200"/>
                <a:gd name="connsiteY3" fmla="*/ 721912 h 721912"/>
                <a:gd name="connsiteX4" fmla="*/ 0 w 8077200"/>
                <a:gd name="connsiteY4" fmla="*/ 0 h 72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721912">
                  <a:moveTo>
                    <a:pt x="0" y="0"/>
                  </a:moveTo>
                  <a:lnTo>
                    <a:pt x="8077200" y="0"/>
                  </a:lnTo>
                  <a:lnTo>
                    <a:pt x="8077200" y="721912"/>
                  </a:lnTo>
                  <a:lnTo>
                    <a:pt x="0" y="7219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39370" rIns="220472" bIns="39370" spcCol="1270"/>
            <a:lstStyle/>
            <a:p>
              <a:pPr marL="228600" lvl="1" indent="-228600" defTabSz="10668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CA" sz="2000" dirty="0"/>
                <a:t>Enables recovery of the database after a failure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33400" y="4876705"/>
              <a:ext cx="8077200" cy="725413"/>
            </a:xfrm>
            <a:custGeom>
              <a:avLst/>
              <a:gdLst>
                <a:gd name="connsiteX0" fmla="*/ 0 w 8077200"/>
                <a:gd name="connsiteY0" fmla="*/ 120902 h 725399"/>
                <a:gd name="connsiteX1" fmla="*/ 120902 w 8077200"/>
                <a:gd name="connsiteY1" fmla="*/ 0 h 725399"/>
                <a:gd name="connsiteX2" fmla="*/ 7956298 w 8077200"/>
                <a:gd name="connsiteY2" fmla="*/ 0 h 725399"/>
                <a:gd name="connsiteX3" fmla="*/ 8077200 w 8077200"/>
                <a:gd name="connsiteY3" fmla="*/ 120902 h 725399"/>
                <a:gd name="connsiteX4" fmla="*/ 8077200 w 8077200"/>
                <a:gd name="connsiteY4" fmla="*/ 604497 h 725399"/>
                <a:gd name="connsiteX5" fmla="*/ 7956298 w 8077200"/>
                <a:gd name="connsiteY5" fmla="*/ 725399 h 725399"/>
                <a:gd name="connsiteX6" fmla="*/ 120902 w 8077200"/>
                <a:gd name="connsiteY6" fmla="*/ 725399 h 725399"/>
                <a:gd name="connsiteX7" fmla="*/ 0 w 8077200"/>
                <a:gd name="connsiteY7" fmla="*/ 604497 h 725399"/>
                <a:gd name="connsiteX8" fmla="*/ 0 w 8077200"/>
                <a:gd name="connsiteY8" fmla="*/ 120902 h 7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725399">
                  <a:moveTo>
                    <a:pt x="0" y="120902"/>
                  </a:moveTo>
                  <a:cubicBezTo>
                    <a:pt x="0" y="54130"/>
                    <a:pt x="54130" y="0"/>
                    <a:pt x="120902" y="0"/>
                  </a:cubicBezTo>
                  <a:lnTo>
                    <a:pt x="7956298" y="0"/>
                  </a:lnTo>
                  <a:cubicBezTo>
                    <a:pt x="8023070" y="0"/>
                    <a:pt x="8077200" y="54130"/>
                    <a:pt x="8077200" y="120902"/>
                  </a:cubicBezTo>
                  <a:lnTo>
                    <a:pt x="8077200" y="604497"/>
                  </a:lnTo>
                  <a:cubicBezTo>
                    <a:pt x="8077200" y="671269"/>
                    <a:pt x="8023070" y="725399"/>
                    <a:pt x="7956298" y="725399"/>
                  </a:cubicBezTo>
                  <a:lnTo>
                    <a:pt x="120902" y="725399"/>
                  </a:lnTo>
                  <a:cubicBezTo>
                    <a:pt x="54130" y="725399"/>
                    <a:pt x="0" y="671269"/>
                    <a:pt x="0" y="604497"/>
                  </a:cubicBezTo>
                  <a:lnTo>
                    <a:pt x="0" y="120902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53521" tIns="153521" rIns="153521" bIns="153521" spcCol="1270" anchor="ctr"/>
            <a:lstStyle/>
            <a:p>
              <a:pPr defTabSz="1377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>
                  <a:solidFill>
                    <a:schemeClr val="tx1"/>
                  </a:solidFill>
                </a:rPr>
                <a:t>Data integrity management </a:t>
              </a:r>
              <a:endParaRPr lang="en-CA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33400" y="5806885"/>
              <a:ext cx="7924800" cy="365087"/>
            </a:xfrm>
            <a:custGeom>
              <a:avLst/>
              <a:gdLst>
                <a:gd name="connsiteX0" fmla="*/ 0 w 8077200"/>
                <a:gd name="connsiteY0" fmla="*/ 0 h 513360"/>
                <a:gd name="connsiteX1" fmla="*/ 8077200 w 8077200"/>
                <a:gd name="connsiteY1" fmla="*/ 0 h 513360"/>
                <a:gd name="connsiteX2" fmla="*/ 8077200 w 8077200"/>
                <a:gd name="connsiteY2" fmla="*/ 513360 h 513360"/>
                <a:gd name="connsiteX3" fmla="*/ 0 w 8077200"/>
                <a:gd name="connsiteY3" fmla="*/ 513360 h 513360"/>
                <a:gd name="connsiteX4" fmla="*/ 0 w 8077200"/>
                <a:gd name="connsiteY4" fmla="*/ 0 h 5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513360">
                  <a:moveTo>
                    <a:pt x="0" y="0"/>
                  </a:moveTo>
                  <a:lnTo>
                    <a:pt x="8077200" y="0"/>
                  </a:lnTo>
                  <a:lnTo>
                    <a:pt x="8077200" y="513360"/>
                  </a:lnTo>
                  <a:lnTo>
                    <a:pt x="0" y="5133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39370" rIns="220472" bIns="39370" spcCol="1270"/>
            <a:lstStyle/>
            <a:p>
              <a:pPr marL="228600" lvl="1" indent="-228600" defTabSz="10668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US" sz="2000"/>
                <a:t>Minimizes redundancy and maximizes consistency</a:t>
              </a:r>
              <a:endParaRPr lang="en-CA" sz="2000"/>
            </a:p>
          </p:txBody>
        </p:sp>
      </p:grpSp>
    </p:spTree>
    <p:extLst>
      <p:ext uri="{BB962C8B-B14F-4D97-AF65-F5344CB8AC3E}">
        <p14:creationId xmlns:p14="http://schemas.microsoft.com/office/powerpoint/2010/main" val="4029569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DBMS Functions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65293B-2E52-44A6-AB31-E2F3F186507C}" type="slidenum">
              <a:rPr lang="en-US" altLang="en-US"/>
              <a:pPr/>
              <a:t>15</a:t>
            </a:fld>
            <a:endParaRPr lang="en-US" altLang="en-US"/>
          </a:p>
        </p:txBody>
      </p: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2057400" y="1676401"/>
            <a:ext cx="8305800" cy="4335463"/>
            <a:chOff x="533400" y="1680900"/>
            <a:chExt cx="8077200" cy="4326872"/>
          </a:xfrm>
        </p:grpSpPr>
        <p:sp>
          <p:nvSpPr>
            <p:cNvPr id="8" name="Freeform 7"/>
            <p:cNvSpPr/>
            <p:nvPr/>
          </p:nvSpPr>
          <p:spPr>
            <a:xfrm>
              <a:off x="533400" y="1680900"/>
              <a:ext cx="8077200" cy="936354"/>
            </a:xfrm>
            <a:custGeom>
              <a:avLst/>
              <a:gdLst>
                <a:gd name="connsiteX0" fmla="*/ 0 w 8077200"/>
                <a:gd name="connsiteY0" fmla="*/ 156003 h 936000"/>
                <a:gd name="connsiteX1" fmla="*/ 156003 w 8077200"/>
                <a:gd name="connsiteY1" fmla="*/ 0 h 936000"/>
                <a:gd name="connsiteX2" fmla="*/ 7921197 w 8077200"/>
                <a:gd name="connsiteY2" fmla="*/ 0 h 936000"/>
                <a:gd name="connsiteX3" fmla="*/ 8077200 w 8077200"/>
                <a:gd name="connsiteY3" fmla="*/ 156003 h 936000"/>
                <a:gd name="connsiteX4" fmla="*/ 8077200 w 8077200"/>
                <a:gd name="connsiteY4" fmla="*/ 779997 h 936000"/>
                <a:gd name="connsiteX5" fmla="*/ 7921197 w 8077200"/>
                <a:gd name="connsiteY5" fmla="*/ 936000 h 936000"/>
                <a:gd name="connsiteX6" fmla="*/ 156003 w 8077200"/>
                <a:gd name="connsiteY6" fmla="*/ 936000 h 936000"/>
                <a:gd name="connsiteX7" fmla="*/ 0 w 8077200"/>
                <a:gd name="connsiteY7" fmla="*/ 779997 h 936000"/>
                <a:gd name="connsiteX8" fmla="*/ 0 w 8077200"/>
                <a:gd name="connsiteY8" fmla="*/ 156003 h 9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936000">
                  <a:moveTo>
                    <a:pt x="0" y="156003"/>
                  </a:moveTo>
                  <a:cubicBezTo>
                    <a:pt x="0" y="69845"/>
                    <a:pt x="69845" y="0"/>
                    <a:pt x="156003" y="0"/>
                  </a:cubicBezTo>
                  <a:lnTo>
                    <a:pt x="7921197" y="0"/>
                  </a:lnTo>
                  <a:cubicBezTo>
                    <a:pt x="8007355" y="0"/>
                    <a:pt x="8077200" y="69845"/>
                    <a:pt x="8077200" y="156003"/>
                  </a:cubicBezTo>
                  <a:lnTo>
                    <a:pt x="8077200" y="779997"/>
                  </a:lnTo>
                  <a:cubicBezTo>
                    <a:pt x="8077200" y="866155"/>
                    <a:pt x="8007355" y="936000"/>
                    <a:pt x="7921197" y="936000"/>
                  </a:cubicBezTo>
                  <a:lnTo>
                    <a:pt x="156003" y="936000"/>
                  </a:lnTo>
                  <a:cubicBezTo>
                    <a:pt x="69845" y="936000"/>
                    <a:pt x="0" y="866155"/>
                    <a:pt x="0" y="779997"/>
                  </a:cubicBezTo>
                  <a:lnTo>
                    <a:pt x="0" y="156003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37132" tIns="137132" rIns="137132" bIns="137132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CA" sz="2400" dirty="0"/>
                <a:t>Database access languages and application programming interfaces 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33400" y="2669537"/>
              <a:ext cx="8077200" cy="1444931"/>
            </a:xfrm>
            <a:custGeom>
              <a:avLst/>
              <a:gdLst>
                <a:gd name="connsiteX0" fmla="*/ 0 w 8077200"/>
                <a:gd name="connsiteY0" fmla="*/ 0 h 1863000"/>
                <a:gd name="connsiteX1" fmla="*/ 8077200 w 8077200"/>
                <a:gd name="connsiteY1" fmla="*/ 0 h 1863000"/>
                <a:gd name="connsiteX2" fmla="*/ 8077200 w 8077200"/>
                <a:gd name="connsiteY2" fmla="*/ 1863000 h 1863000"/>
                <a:gd name="connsiteX3" fmla="*/ 0 w 8077200"/>
                <a:gd name="connsiteY3" fmla="*/ 1863000 h 1863000"/>
                <a:gd name="connsiteX4" fmla="*/ 0 w 8077200"/>
                <a:gd name="connsiteY4" fmla="*/ 0 h 186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1863000">
                  <a:moveTo>
                    <a:pt x="0" y="0"/>
                  </a:moveTo>
                  <a:lnTo>
                    <a:pt x="8077200" y="0"/>
                  </a:lnTo>
                  <a:lnTo>
                    <a:pt x="8077200" y="1863000"/>
                  </a:lnTo>
                  <a:lnTo>
                    <a:pt x="0" y="1863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7940" rIns="156464" bIns="27940" spcCol="1270"/>
            <a:lstStyle/>
            <a:p>
              <a:pPr marL="228600" lvl="1" indent="-228600" defTabSz="9779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CA" sz="2000" b="1" dirty="0"/>
                <a:t>Query language</a:t>
              </a:r>
              <a:r>
                <a:rPr lang="en-CA" sz="2000" dirty="0"/>
                <a:t>: Lets the user specify what must be done without having to specify how </a:t>
              </a:r>
            </a:p>
            <a:p>
              <a:pPr marL="228600" lvl="1" indent="-228600" defTabSz="9779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CA" sz="2000" b="1" dirty="0"/>
                <a:t>Structured Query Language (SQL)</a:t>
              </a:r>
              <a:r>
                <a:rPr lang="en-CA" sz="2000" dirty="0"/>
                <a:t>:</a:t>
              </a:r>
              <a:r>
                <a:rPr lang="en-CA" sz="2000" b="1" dirty="0"/>
                <a:t> </a:t>
              </a:r>
              <a:r>
                <a:rPr lang="en-CA" sz="2000" dirty="0"/>
                <a:t>De facto query language and data access standard supported by the majority of DBMS vendors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33400" y="4038419"/>
              <a:ext cx="8077200" cy="936354"/>
            </a:xfrm>
            <a:custGeom>
              <a:avLst/>
              <a:gdLst>
                <a:gd name="connsiteX0" fmla="*/ 0 w 8077200"/>
                <a:gd name="connsiteY0" fmla="*/ 156003 h 936000"/>
                <a:gd name="connsiteX1" fmla="*/ 156003 w 8077200"/>
                <a:gd name="connsiteY1" fmla="*/ 0 h 936000"/>
                <a:gd name="connsiteX2" fmla="*/ 7921197 w 8077200"/>
                <a:gd name="connsiteY2" fmla="*/ 0 h 936000"/>
                <a:gd name="connsiteX3" fmla="*/ 8077200 w 8077200"/>
                <a:gd name="connsiteY3" fmla="*/ 156003 h 936000"/>
                <a:gd name="connsiteX4" fmla="*/ 8077200 w 8077200"/>
                <a:gd name="connsiteY4" fmla="*/ 779997 h 936000"/>
                <a:gd name="connsiteX5" fmla="*/ 7921197 w 8077200"/>
                <a:gd name="connsiteY5" fmla="*/ 936000 h 936000"/>
                <a:gd name="connsiteX6" fmla="*/ 156003 w 8077200"/>
                <a:gd name="connsiteY6" fmla="*/ 936000 h 936000"/>
                <a:gd name="connsiteX7" fmla="*/ 0 w 8077200"/>
                <a:gd name="connsiteY7" fmla="*/ 779997 h 936000"/>
                <a:gd name="connsiteX8" fmla="*/ 0 w 8077200"/>
                <a:gd name="connsiteY8" fmla="*/ 156003 h 9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936000">
                  <a:moveTo>
                    <a:pt x="0" y="156003"/>
                  </a:moveTo>
                  <a:cubicBezTo>
                    <a:pt x="0" y="69845"/>
                    <a:pt x="69845" y="0"/>
                    <a:pt x="156003" y="0"/>
                  </a:cubicBezTo>
                  <a:lnTo>
                    <a:pt x="7921197" y="0"/>
                  </a:lnTo>
                  <a:cubicBezTo>
                    <a:pt x="8007355" y="0"/>
                    <a:pt x="8077200" y="69845"/>
                    <a:pt x="8077200" y="156003"/>
                  </a:cubicBezTo>
                  <a:lnTo>
                    <a:pt x="8077200" y="779997"/>
                  </a:lnTo>
                  <a:cubicBezTo>
                    <a:pt x="8077200" y="866155"/>
                    <a:pt x="8007355" y="936000"/>
                    <a:pt x="7921197" y="936000"/>
                  </a:cubicBezTo>
                  <a:lnTo>
                    <a:pt x="156003" y="936000"/>
                  </a:lnTo>
                  <a:cubicBezTo>
                    <a:pt x="69845" y="936000"/>
                    <a:pt x="0" y="866155"/>
                    <a:pt x="0" y="779997"/>
                  </a:cubicBezTo>
                  <a:lnTo>
                    <a:pt x="0" y="156003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37132" tIns="137132" rIns="137132" bIns="137132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/>
                <a:t>Database communication interfaces</a:t>
              </a:r>
              <a:endParaRPr lang="en-CA" sz="24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33400" y="5179154"/>
              <a:ext cx="8077200" cy="828618"/>
            </a:xfrm>
            <a:custGeom>
              <a:avLst/>
              <a:gdLst>
                <a:gd name="connsiteX0" fmla="*/ 0 w 8077200"/>
                <a:gd name="connsiteY0" fmla="*/ 0 h 828000"/>
                <a:gd name="connsiteX1" fmla="*/ 8077200 w 8077200"/>
                <a:gd name="connsiteY1" fmla="*/ 0 h 828000"/>
                <a:gd name="connsiteX2" fmla="*/ 8077200 w 8077200"/>
                <a:gd name="connsiteY2" fmla="*/ 828000 h 828000"/>
                <a:gd name="connsiteX3" fmla="*/ 0 w 8077200"/>
                <a:gd name="connsiteY3" fmla="*/ 828000 h 828000"/>
                <a:gd name="connsiteX4" fmla="*/ 0 w 8077200"/>
                <a:gd name="connsiteY4" fmla="*/ 0 h 8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828000">
                  <a:moveTo>
                    <a:pt x="0" y="0"/>
                  </a:moveTo>
                  <a:lnTo>
                    <a:pt x="8077200" y="0"/>
                  </a:lnTo>
                  <a:lnTo>
                    <a:pt x="8077200" y="828000"/>
                  </a:lnTo>
                  <a:lnTo>
                    <a:pt x="0" y="828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7940" rIns="156464" bIns="27940" spcCol="1270"/>
            <a:lstStyle/>
            <a:p>
              <a:pPr marL="228600" lvl="1" indent="-228600" defTabSz="9779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US" sz="2200" dirty="0"/>
                <a:t>Accept end-user requests via multiple, different network environments </a:t>
              </a:r>
              <a:r>
                <a:rPr lang="en-CA" sz="22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6502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Modeling and Data Models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Tx/>
              <a:buChar char="•"/>
              <a:defRPr/>
            </a:pPr>
            <a:r>
              <a:rPr lang="en-US" altLang="en-US" b="1" dirty="0"/>
              <a:t>Data modeling</a:t>
            </a:r>
            <a:r>
              <a:rPr lang="en-US" altLang="en-US" dirty="0"/>
              <a:t>: Iterative and progressive </a:t>
            </a:r>
            <a:r>
              <a:rPr lang="en-US" dirty="0"/>
              <a:t>process of creating a specific data model for a determined problem domain </a:t>
            </a:r>
            <a:endParaRPr lang="en-US" altLang="en-US" dirty="0"/>
          </a:p>
          <a:p>
            <a:pPr marL="365760" indent="-256032">
              <a:defRPr/>
            </a:pPr>
            <a:r>
              <a:rPr lang="en-US" altLang="en-US" b="1" dirty="0"/>
              <a:t>Data models</a:t>
            </a:r>
            <a:r>
              <a:rPr lang="en-US" altLang="en-US" dirty="0"/>
              <a:t>: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Simple representations of complex real-world data structures</a:t>
            </a:r>
          </a:p>
          <a:p>
            <a:pPr marL="658368" lvl="1" indent="-246888">
              <a:defRPr/>
            </a:pPr>
            <a:r>
              <a:rPr lang="en-US" altLang="en-US" dirty="0"/>
              <a:t>Useful for supporting a specific problem domain</a:t>
            </a:r>
          </a:p>
          <a:p>
            <a:pPr marL="365760" indent="-256032">
              <a:defRPr/>
            </a:pPr>
            <a:r>
              <a:rPr lang="en-US" altLang="en-US" b="1" dirty="0"/>
              <a:t>Model</a:t>
            </a:r>
            <a:r>
              <a:rPr lang="en-US" altLang="en-US" dirty="0"/>
              <a:t> - Abstraction of a real-world object or event</a:t>
            </a:r>
          </a:p>
          <a:p>
            <a:pPr marL="365760" indent="-256032">
              <a:defRPr/>
            </a:pPr>
            <a:endParaRPr lang="en-US" altLang="en-US" dirty="0"/>
          </a:p>
        </p:txBody>
      </p:sp>
      <p:sp>
        <p:nvSpPr>
          <p:cNvPr id="1536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DB917E4-B310-4698-9580-D12C4C9A1090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80565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Importance of Data Models</a:t>
            </a:r>
          </a:p>
        </p:txBody>
      </p:sp>
      <p:sp>
        <p:nvSpPr>
          <p:cNvPr id="1638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F95748A-085B-454A-AC0D-EA81A51906F3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graphicFrame>
        <p:nvGraphicFramePr>
          <p:cNvPr id="2" name="Diagram 1"/>
          <p:cNvGraphicFramePr/>
          <p:nvPr/>
        </p:nvGraphicFramePr>
        <p:xfrm>
          <a:off x="2133600" y="1524000"/>
          <a:ext cx="8001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4090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Model Basic Building Blocks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b="1"/>
              <a:t>Entity</a:t>
            </a:r>
            <a:r>
              <a:rPr lang="en-US" altLang="en-US"/>
              <a:t>: Unique and distinct object used to collect and store data</a:t>
            </a:r>
          </a:p>
          <a:p>
            <a:pPr lvl="1" eaLnBrk="1" hangingPunct="1"/>
            <a:r>
              <a:rPr lang="en-US" altLang="en-US" b="1"/>
              <a:t>Attribute</a:t>
            </a:r>
            <a:r>
              <a:rPr lang="en-US" altLang="en-US"/>
              <a:t>: Characteristic of an entity</a:t>
            </a:r>
          </a:p>
          <a:p>
            <a:pPr eaLnBrk="1" hangingPunct="1"/>
            <a:r>
              <a:rPr lang="en-US" altLang="en-US" b="1"/>
              <a:t>Relationship</a:t>
            </a:r>
            <a:r>
              <a:rPr lang="en-US" altLang="en-US"/>
              <a:t>: Describes an association among entities</a:t>
            </a:r>
          </a:p>
          <a:p>
            <a:pPr lvl="1" eaLnBrk="1" hangingPunct="1"/>
            <a:r>
              <a:rPr lang="en-US" altLang="en-US" b="1"/>
              <a:t>One-to-many (1:M)</a:t>
            </a:r>
            <a:endParaRPr lang="en-US" altLang="en-US"/>
          </a:p>
          <a:p>
            <a:pPr lvl="1" eaLnBrk="1" hangingPunct="1"/>
            <a:r>
              <a:rPr lang="en-US" altLang="en-US" b="1"/>
              <a:t>Many-to-many (M:N or M:M)</a:t>
            </a:r>
            <a:endParaRPr lang="en-US" altLang="en-US"/>
          </a:p>
          <a:p>
            <a:pPr lvl="1" eaLnBrk="1" hangingPunct="1"/>
            <a:r>
              <a:rPr lang="en-US" altLang="en-US" b="1"/>
              <a:t>One-to-one (1:1)</a:t>
            </a:r>
            <a:endParaRPr lang="en-US" altLang="en-US"/>
          </a:p>
          <a:p>
            <a:pPr eaLnBrk="1" hangingPunct="1"/>
            <a:r>
              <a:rPr lang="en-US" altLang="en-US" b="1"/>
              <a:t>Constraint</a:t>
            </a:r>
            <a:r>
              <a:rPr lang="en-US" altLang="en-US"/>
              <a:t>: Set of rules to ensure data integrity</a:t>
            </a:r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7E43E9C-25A0-4677-973A-25B89FC665BA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32039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Entity Relationship Diagram (ERD)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82" y="1825625"/>
            <a:ext cx="7409035" cy="4351338"/>
          </a:xfrm>
        </p:spPr>
      </p:pic>
    </p:spTree>
    <p:extLst>
      <p:ext uri="{BB962C8B-B14F-4D97-AF65-F5344CB8AC3E}">
        <p14:creationId xmlns:p14="http://schemas.microsoft.com/office/powerpoint/2010/main" val="14360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>
          <a:xfrm>
            <a:off x="1905000" y="1143001"/>
            <a:ext cx="8382000" cy="1069975"/>
          </a:xfrm>
          <a:ln>
            <a:solidFill>
              <a:schemeClr val="tx1"/>
            </a:solidFill>
          </a:ln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Data vs. Information</a:t>
            </a:r>
          </a:p>
        </p:txBody>
      </p:sp>
      <p:sp>
        <p:nvSpPr>
          <p:cNvPr id="5123" name="Text Placeholder 6"/>
          <p:cNvSpPr>
            <a:spLocks noGrp="1"/>
          </p:cNvSpPr>
          <p:nvPr>
            <p:ph type="body" idx="1"/>
          </p:nvPr>
        </p:nvSpPr>
        <p:spPr>
          <a:xfrm>
            <a:off x="1905001" y="2244725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charset="-128"/>
              </a:rPr>
              <a:t>Data</a:t>
            </a:r>
          </a:p>
        </p:txBody>
      </p:sp>
      <p:sp>
        <p:nvSpPr>
          <p:cNvPr id="16389" name="Content Placeholder 7"/>
          <p:cNvSpPr>
            <a:spLocks noGrp="1"/>
          </p:cNvSpPr>
          <p:nvPr>
            <p:ph sz="half" idx="2"/>
          </p:nvPr>
        </p:nvSpPr>
        <p:spPr>
          <a:xfrm>
            <a:off x="1905001" y="2708275"/>
            <a:ext cx="4041775" cy="38862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 dirty="0">
                <a:ea typeface="MS PGothic" panose="020B0600070205080204" pitchFamily="34" charset="-128"/>
              </a:rPr>
              <a:t>Raw facts  </a:t>
            </a:r>
          </a:p>
          <a:p>
            <a:pPr lvl="1" eaLnBrk="1" hangingPunct="1"/>
            <a:r>
              <a:rPr lang="en-US" altLang="en-US" dirty="0"/>
              <a:t>Raw data - </a:t>
            </a:r>
            <a:r>
              <a:rPr lang="en-CA" altLang="en-US" dirty="0"/>
              <a:t>Not yet been processed to reveal the meaning</a:t>
            </a:r>
          </a:p>
          <a:p>
            <a:pPr eaLnBrk="1" hangingPunct="1"/>
            <a:r>
              <a:rPr lang="en-US" altLang="en-US" dirty="0">
                <a:ea typeface="MS PGothic" panose="020B0600070205080204" pitchFamily="34" charset="-128"/>
              </a:rPr>
              <a:t>Building blocks of information</a:t>
            </a:r>
          </a:p>
          <a:p>
            <a:pPr eaLnBrk="1" hangingPunct="1"/>
            <a:r>
              <a:rPr lang="en-US" altLang="en-US" b="1" dirty="0">
                <a:ea typeface="MS PGothic" panose="020B0600070205080204" pitchFamily="34" charset="-128"/>
              </a:rPr>
              <a:t>Data management </a:t>
            </a:r>
          </a:p>
          <a:p>
            <a:pPr lvl="1" eaLnBrk="1" hangingPunct="1"/>
            <a:r>
              <a:rPr lang="en-CA" altLang="en-US" dirty="0"/>
              <a:t>Generation, storage, and retrieval of data </a:t>
            </a:r>
            <a:endParaRPr lang="en-US" altLang="en-US" dirty="0"/>
          </a:p>
          <a:p>
            <a:pPr eaLnBrk="1" hangingPunct="1"/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5125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245226" y="2244725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>
                <a:solidFill>
                  <a:schemeClr val="tx1"/>
                </a:solidFill>
                <a:ea typeface="ＭＳ Ｐゴシック" charset="-128"/>
              </a:rPr>
              <a:t>Information</a:t>
            </a:r>
          </a:p>
        </p:txBody>
      </p:sp>
      <p:sp>
        <p:nvSpPr>
          <p:cNvPr id="16390" name="Content Placeholder 9"/>
          <p:cNvSpPr>
            <a:spLocks noGrp="1"/>
          </p:cNvSpPr>
          <p:nvPr>
            <p:ph sz="quarter" idx="4"/>
          </p:nvPr>
        </p:nvSpPr>
        <p:spPr>
          <a:xfrm>
            <a:off x="6242051" y="2708275"/>
            <a:ext cx="4041775" cy="38862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ea typeface="MS PGothic" panose="020B0600070205080204" pitchFamily="34" charset="-128"/>
              </a:rPr>
              <a:t>Produced by processing data </a:t>
            </a:r>
          </a:p>
          <a:p>
            <a:pPr eaLnBrk="1" hangingPunct="1"/>
            <a:r>
              <a:rPr lang="en-CA" altLang="en-US" dirty="0">
                <a:ea typeface="MS PGothic" panose="020B0600070205080204" pitchFamily="34" charset="-128"/>
              </a:rPr>
              <a:t>Reveals the meaning of data </a:t>
            </a:r>
            <a:endParaRPr lang="en-US" altLang="en-US" dirty="0">
              <a:ea typeface="MS PGothic" panose="020B0600070205080204" pitchFamily="34" charset="-128"/>
            </a:endParaRPr>
          </a:p>
          <a:p>
            <a:pPr eaLnBrk="1" hangingPunct="1"/>
            <a:r>
              <a:rPr lang="en-CA" altLang="en-US" dirty="0">
                <a:ea typeface="MS PGothic" panose="020B0600070205080204" pitchFamily="34" charset="-128"/>
              </a:rPr>
              <a:t>Enables </a:t>
            </a:r>
            <a:r>
              <a:rPr lang="en-CA" altLang="en-US" b="1" dirty="0">
                <a:ea typeface="MS PGothic" panose="020B0600070205080204" pitchFamily="34" charset="-128"/>
              </a:rPr>
              <a:t>knowledge </a:t>
            </a:r>
            <a:r>
              <a:rPr lang="en-CA" altLang="en-US" dirty="0">
                <a:ea typeface="MS PGothic" panose="020B0600070205080204" pitchFamily="34" charset="-128"/>
              </a:rPr>
              <a:t>creation</a:t>
            </a:r>
          </a:p>
          <a:p>
            <a:pPr eaLnBrk="1" hangingPunct="1"/>
            <a:r>
              <a:rPr lang="en-CA" altLang="en-US" dirty="0">
                <a:ea typeface="MS PGothic" panose="020B0600070205080204" pitchFamily="34" charset="-128"/>
              </a:rPr>
              <a:t>Should be accurate, relevant, and timely to enable good decision making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163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56D6FEC-EDA1-46EC-A553-C248B4725C4E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561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Business Rules</a:t>
            </a:r>
          </a:p>
        </p:txBody>
      </p:sp>
      <p:sp>
        <p:nvSpPr>
          <p:cNvPr id="1843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16CFC6F-1E03-44A1-AC36-512777A09640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graphicFrame>
        <p:nvGraphicFramePr>
          <p:cNvPr id="2" name="Diagram 1"/>
          <p:cNvGraphicFramePr/>
          <p:nvPr/>
        </p:nvGraphicFramePr>
        <p:xfrm>
          <a:off x="2209800" y="1371600"/>
          <a:ext cx="7924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3847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Sources of Business Rules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946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2CC9819-3B4F-4495-8B8F-719594FBD0F6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graphicFrame>
        <p:nvGraphicFramePr>
          <p:cNvPr id="3" name="Diagram 2"/>
          <p:cNvGraphicFramePr/>
          <p:nvPr/>
        </p:nvGraphicFramePr>
        <p:xfrm>
          <a:off x="2209800" y="152400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3947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/>
              <a:t>Reasons for Identifying and Documenting Business Rules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Help standardize company’s view of data</a:t>
            </a:r>
          </a:p>
          <a:p>
            <a:pPr eaLnBrk="1" hangingPunct="1"/>
            <a:r>
              <a:rPr lang="en-US" altLang="en-US"/>
              <a:t>Communications tool between users and designers</a:t>
            </a:r>
          </a:p>
          <a:p>
            <a:pPr eaLnBrk="1" hangingPunct="1"/>
            <a:r>
              <a:rPr lang="en-US" altLang="en-US"/>
              <a:t>Allow designer to:</a:t>
            </a:r>
          </a:p>
          <a:p>
            <a:pPr lvl="1" eaLnBrk="1" hangingPunct="1"/>
            <a:r>
              <a:rPr lang="en-US" altLang="en-US"/>
              <a:t>Understand the nature, role, scope of data, and business processes</a:t>
            </a:r>
          </a:p>
          <a:p>
            <a:pPr lvl="1" eaLnBrk="1" hangingPunct="1"/>
            <a:r>
              <a:rPr lang="en-US" altLang="en-US"/>
              <a:t>Develop appropriate relationship participation rules and constraints</a:t>
            </a:r>
          </a:p>
          <a:p>
            <a:pPr lvl="1" eaLnBrk="1" hangingPunct="1"/>
            <a:r>
              <a:rPr lang="en-US" altLang="en-US"/>
              <a:t>Create an accurate data model</a:t>
            </a:r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CB52D4E-DCA1-4A42-BF98-1A49C60B9C31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76447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Translating Business Rules into </a:t>
            </a:r>
            <a:r>
              <a:rPr lang="en-US" altLang="en-US" dirty="0" smtClean="0"/>
              <a:t>Data </a:t>
            </a:r>
            <a:r>
              <a:rPr lang="en-US" altLang="en-US" dirty="0"/>
              <a:t>Model Components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Nouns translate into entities</a:t>
            </a:r>
          </a:p>
          <a:p>
            <a:pPr eaLnBrk="1" hangingPunct="1"/>
            <a:r>
              <a:rPr lang="en-US" altLang="en-US"/>
              <a:t>Verbs translate into relationships among entities</a:t>
            </a:r>
          </a:p>
          <a:p>
            <a:pPr eaLnBrk="1" hangingPunct="1"/>
            <a:r>
              <a:rPr lang="en-US" altLang="en-US"/>
              <a:t>Relationships are bidirectional</a:t>
            </a:r>
          </a:p>
          <a:p>
            <a:pPr eaLnBrk="1" hangingPunct="1"/>
            <a:r>
              <a:rPr lang="en-US" altLang="en-US"/>
              <a:t>Questions to identify the relationship type</a:t>
            </a:r>
            <a:endParaRPr lang="en-US" altLang="en-US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/>
              <a:t>How many instances of B are related to one instance of A?</a:t>
            </a:r>
          </a:p>
          <a:p>
            <a:pPr lvl="1" eaLnBrk="1" hangingPunct="1"/>
            <a:r>
              <a:rPr lang="en-US" altLang="en-US"/>
              <a:t>How many instances of A are related to one instance of B?</a:t>
            </a:r>
          </a:p>
        </p:txBody>
      </p:sp>
      <p:sp>
        <p:nvSpPr>
          <p:cNvPr id="2150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76D521B-EBAA-4C54-A0B6-225555A0EF3F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86856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Naming Conventions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CA" altLang="en-US"/>
              <a:t>Entity names - Required to:</a:t>
            </a:r>
          </a:p>
          <a:p>
            <a:pPr lvl="1" eaLnBrk="1" hangingPunct="1"/>
            <a:r>
              <a:rPr lang="en-CA" altLang="en-US"/>
              <a:t>Be descriptive of the objects in the business environment</a:t>
            </a:r>
          </a:p>
          <a:p>
            <a:pPr lvl="1" eaLnBrk="1" hangingPunct="1"/>
            <a:r>
              <a:rPr lang="en-CA" altLang="en-US"/>
              <a:t>Use terminology that is familiar to the users</a:t>
            </a:r>
          </a:p>
          <a:p>
            <a:pPr eaLnBrk="1" hangingPunct="1"/>
            <a:r>
              <a:rPr lang="en-CA" altLang="en-US"/>
              <a:t>Attribute name - Required to be descriptive of the data represented by the attribute </a:t>
            </a:r>
            <a:endParaRPr lang="en-US" altLang="en-US"/>
          </a:p>
          <a:p>
            <a:pPr eaLnBrk="1" hangingPunct="1"/>
            <a:r>
              <a:rPr lang="en-US" altLang="en-US"/>
              <a:t>Proper naming:</a:t>
            </a:r>
          </a:p>
          <a:p>
            <a:pPr lvl="1" eaLnBrk="1" hangingPunct="1"/>
            <a:r>
              <a:rPr lang="en-US" altLang="en-US"/>
              <a:t>Facilitates communication between parties</a:t>
            </a:r>
          </a:p>
          <a:p>
            <a:pPr lvl="1" eaLnBrk="1" hangingPunct="1"/>
            <a:r>
              <a:rPr lang="en-US" altLang="en-US"/>
              <a:t>Promotes self-documentation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D585ABB-2CA0-4175-8328-2B1045968117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19370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Relational Model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Produced an automatic transmission database that replaced standard transmission databases </a:t>
            </a:r>
          </a:p>
          <a:p>
            <a:pPr eaLnBrk="1" hangingPunct="1"/>
            <a:r>
              <a:rPr lang="en-US" altLang="en-US"/>
              <a:t>Based on a relation</a:t>
            </a:r>
          </a:p>
          <a:p>
            <a:pPr lvl="1" eaLnBrk="1" hangingPunct="1"/>
            <a:r>
              <a:rPr lang="en-US" altLang="en-US" b="1"/>
              <a:t>Relation </a:t>
            </a:r>
            <a:r>
              <a:rPr lang="en-US" altLang="en-US"/>
              <a:t>or</a:t>
            </a:r>
            <a:r>
              <a:rPr lang="en-US" altLang="en-US" b="1"/>
              <a:t> table</a:t>
            </a:r>
            <a:r>
              <a:rPr lang="en-US" altLang="en-US"/>
              <a:t>: Matrix composed of intersecting tuple and attribute</a:t>
            </a:r>
          </a:p>
          <a:p>
            <a:pPr lvl="2" eaLnBrk="1" hangingPunct="1"/>
            <a:r>
              <a:rPr lang="en-US" altLang="en-US" b="1"/>
              <a:t>Tuple</a:t>
            </a:r>
            <a:r>
              <a:rPr lang="en-US" altLang="en-US"/>
              <a:t>: Rows</a:t>
            </a:r>
          </a:p>
          <a:p>
            <a:pPr lvl="2" eaLnBrk="1" hangingPunct="1"/>
            <a:r>
              <a:rPr lang="en-US" altLang="en-US" b="1"/>
              <a:t>Attribute</a:t>
            </a:r>
            <a:r>
              <a:rPr lang="en-US" altLang="en-US"/>
              <a:t>: Columns</a:t>
            </a:r>
          </a:p>
          <a:p>
            <a:pPr eaLnBrk="1" hangingPunct="1"/>
            <a:r>
              <a:rPr lang="en-US" altLang="en-US"/>
              <a:t>Describes a precise set of data manipulation constructs</a:t>
            </a:r>
          </a:p>
        </p:txBody>
      </p:sp>
      <p:sp>
        <p:nvSpPr>
          <p:cNvPr id="2867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3B4E252-1F95-4C5E-BDEB-548BA1EE82F8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11791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1905000" y="1143001"/>
            <a:ext cx="8382000" cy="801913"/>
          </a:xfrm>
        </p:spPr>
        <p:txBody>
          <a:bodyPr/>
          <a:lstStyle/>
          <a:p>
            <a:pPr eaLnBrk="1" hangingPunct="1"/>
            <a:r>
              <a:rPr lang="en-US" altLang="en-US" dirty="0"/>
              <a:t>Relational Model</a:t>
            </a:r>
          </a:p>
        </p:txBody>
      </p:sp>
      <p:sp>
        <p:nvSpPr>
          <p:cNvPr id="19459" name="Text Placeholder 5"/>
          <p:cNvSpPr>
            <a:spLocks noGrp="1"/>
          </p:cNvSpPr>
          <p:nvPr>
            <p:ph type="body" idx="1"/>
          </p:nvPr>
        </p:nvSpPr>
        <p:spPr>
          <a:xfrm>
            <a:off x="1905001" y="2244725"/>
            <a:ext cx="4041775" cy="4572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/>
              <a:t>Advantages</a:t>
            </a:r>
          </a:p>
        </p:txBody>
      </p:sp>
      <p:sp>
        <p:nvSpPr>
          <p:cNvPr id="19460" name="Content Placeholder 6"/>
          <p:cNvSpPr>
            <a:spLocks noGrp="1"/>
          </p:cNvSpPr>
          <p:nvPr>
            <p:ph sz="half" idx="2"/>
          </p:nvPr>
        </p:nvSpPr>
        <p:spPr>
          <a:xfrm>
            <a:off x="1905001" y="2708275"/>
            <a:ext cx="4041775" cy="3886200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365760" indent="-256032">
              <a:defRPr/>
            </a:pPr>
            <a:r>
              <a:rPr lang="en-US" altLang="en-US" dirty="0"/>
              <a:t>Structural independence is promoted using independent tables</a:t>
            </a:r>
          </a:p>
          <a:p>
            <a:pPr marL="365760" indent="-256032">
              <a:defRPr/>
            </a:pPr>
            <a:r>
              <a:rPr lang="en-US" altLang="en-US" dirty="0"/>
              <a:t>Tabular view improves conceptual simplicity</a:t>
            </a:r>
          </a:p>
          <a:p>
            <a:pPr marL="365760" indent="-256032">
              <a:defRPr/>
            </a:pPr>
            <a:r>
              <a:rPr lang="en-US" altLang="en-US" dirty="0"/>
              <a:t>Ad hoc query capability is based on SQL</a:t>
            </a:r>
          </a:p>
          <a:p>
            <a:pPr marL="365760" indent="-256032">
              <a:defRPr/>
            </a:pPr>
            <a:r>
              <a:rPr lang="en-US" altLang="en-US" dirty="0"/>
              <a:t>Isolates the end user from physical-level details </a:t>
            </a:r>
          </a:p>
          <a:p>
            <a:pPr marL="365760" indent="-256032">
              <a:defRPr/>
            </a:pPr>
            <a:r>
              <a:rPr lang="en-US" altLang="en-US" dirty="0"/>
              <a:t>Improves implementation and management simplicity</a:t>
            </a:r>
          </a:p>
        </p:txBody>
      </p:sp>
      <p:sp>
        <p:nvSpPr>
          <p:cNvPr id="19461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45226" y="2244725"/>
            <a:ext cx="4041775" cy="4572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/>
              <a:t>Disadvantages</a:t>
            </a:r>
          </a:p>
        </p:txBody>
      </p:sp>
      <p:sp>
        <p:nvSpPr>
          <p:cNvPr id="29702" name="Content Placeholder 8"/>
          <p:cNvSpPr>
            <a:spLocks noGrp="1"/>
          </p:cNvSpPr>
          <p:nvPr>
            <p:ph sz="quarter" idx="4"/>
          </p:nvPr>
        </p:nvSpPr>
        <p:spPr>
          <a:xfrm>
            <a:off x="6242051" y="2708275"/>
            <a:ext cx="4041775" cy="38862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 dirty="0"/>
              <a:t>Requires substantial hardware and system software overhead</a:t>
            </a:r>
          </a:p>
          <a:p>
            <a:pPr eaLnBrk="1" hangingPunct="1"/>
            <a:r>
              <a:rPr lang="en-US" altLang="en-US" dirty="0"/>
              <a:t>Conceptual simplicity gives untrained people the tools to use a good system poorly </a:t>
            </a:r>
          </a:p>
          <a:p>
            <a:pPr eaLnBrk="1" hangingPunct="1"/>
            <a:r>
              <a:rPr lang="en-US" altLang="en-US" dirty="0"/>
              <a:t>May promote information problems</a:t>
            </a:r>
          </a:p>
        </p:txBody>
      </p:sp>
      <p:sp>
        <p:nvSpPr>
          <p:cNvPr id="2970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BF24B71-4E6A-416B-B1E2-BC6F11077948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18734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/>
              <a:t>Relational Database Management System(RDBMS)</a:t>
            </a:r>
          </a:p>
        </p:txBody>
      </p:sp>
      <p:sp>
        <p:nvSpPr>
          <p:cNvPr id="3072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Performs basic functions provided by the hierarchical and network DBMS systems</a:t>
            </a:r>
          </a:p>
          <a:p>
            <a:pPr eaLnBrk="1" hangingPunct="1"/>
            <a:r>
              <a:rPr lang="en-US" altLang="en-US" dirty="0"/>
              <a:t>Makes the relational data model easier to understand and implement</a:t>
            </a:r>
          </a:p>
          <a:p>
            <a:pPr eaLnBrk="1" hangingPunct="1"/>
            <a:r>
              <a:rPr lang="en-US" altLang="en-US" dirty="0"/>
              <a:t>Hides the complexities of the relational model from the user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marL="0" indent="0">
              <a:buNone/>
            </a:pPr>
            <a:r>
              <a:rPr lang="en-US" sz="1500" dirty="0"/>
              <a:t>A relational database management system (RDBMS) is a database management system (DBMS) that is based on the relational model as invented by E. F. </a:t>
            </a:r>
            <a:r>
              <a:rPr lang="en-US" sz="1500" dirty="0" err="1"/>
              <a:t>Codd</a:t>
            </a:r>
            <a:r>
              <a:rPr lang="en-US" sz="1500" dirty="0"/>
              <a:t>, of IBM's San Jose Research Laboratory. Many popular databases currently in use are based on the relational database model.</a:t>
            </a:r>
            <a:endParaRPr lang="en-US" altLang="en-US" sz="1500" dirty="0"/>
          </a:p>
        </p:txBody>
      </p:sp>
      <p:sp>
        <p:nvSpPr>
          <p:cNvPr id="3072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D497B59-0E6C-45B7-807B-33DB7A181E65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78696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term "relational database" was invented by E. F. </a:t>
            </a:r>
            <a:r>
              <a:rPr lang="en-US" dirty="0" err="1"/>
              <a:t>Codd</a:t>
            </a:r>
            <a:r>
              <a:rPr lang="en-US" dirty="0"/>
              <a:t> at IBM in 1970. </a:t>
            </a:r>
            <a:r>
              <a:rPr lang="en-US" dirty="0" err="1"/>
              <a:t>Codd</a:t>
            </a:r>
            <a:r>
              <a:rPr lang="en-US" dirty="0"/>
              <a:t> introduced the term in his seminal paper "A Relational Model of Data for Large Shared Data Banks</a:t>
            </a:r>
            <a:r>
              <a:rPr lang="en-US" dirty="0" smtClean="0"/>
              <a:t>".</a:t>
            </a:r>
            <a:endParaRPr lang="en-US" sz="2000" dirty="0" smtClean="0"/>
          </a:p>
          <a:p>
            <a:pPr marL="0" indent="0">
              <a:buNone/>
            </a:pPr>
            <a:endParaRPr lang="en-US" baseline="30000" dirty="0" smtClean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/>
              <a:t>According to DB-Engines, in 2016, the most widely used systems are Oracle, MySQL (open source), Microsoft SQL Server, PostgreSQL (open source), IBM DB2, Microsoft Access, and SQLite (open source</a:t>
            </a:r>
            <a:r>
              <a:rPr lang="en-US" dirty="0" smtClean="0"/>
              <a:t>).</a:t>
            </a:r>
            <a:r>
              <a:rPr lang="en-US" sz="2000" dirty="0" smtClean="0"/>
              <a:t>(http</a:t>
            </a:r>
            <a:r>
              <a:rPr lang="en-US" sz="2000" dirty="0"/>
              <a:t>://</a:t>
            </a:r>
            <a:r>
              <a:rPr lang="en-US" sz="2000" dirty="0" smtClean="0"/>
              <a:t>db-engines.com/en/ranking/relational+dbms)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0765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Oracle</a:t>
            </a:r>
          </a:p>
          <a:p>
            <a:r>
              <a:rPr lang="en-US" dirty="0"/>
              <a:t>MySQL</a:t>
            </a:r>
          </a:p>
          <a:p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r>
              <a:rPr lang="en-US" dirty="0"/>
              <a:t>MS Access</a:t>
            </a:r>
          </a:p>
          <a:p>
            <a:r>
              <a:rPr lang="en-US" dirty="0"/>
              <a:t>DB2</a:t>
            </a:r>
          </a:p>
          <a:p>
            <a:r>
              <a:rPr lang="en-US" dirty="0"/>
              <a:t>FileMaker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many more…..</a:t>
            </a:r>
          </a:p>
          <a:p>
            <a:pPr marL="0" indent="0">
              <a:buNone/>
            </a:pPr>
            <a:r>
              <a:rPr lang="en-US" sz="1800" dirty="0"/>
              <a:t>https://en.wikipedia.org/wiki/Comparison_of_relational_database_management_systems</a:t>
            </a:r>
          </a:p>
        </p:txBody>
      </p:sp>
    </p:spTree>
    <p:extLst>
      <p:ext uri="{BB962C8B-B14F-4D97-AF65-F5344CB8AC3E}">
        <p14:creationId xmlns:p14="http://schemas.microsoft.com/office/powerpoint/2010/main" val="254076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Database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524000"/>
            <a:ext cx="8077200" cy="4572000"/>
          </a:xfrm>
        </p:spPr>
        <p:txBody>
          <a:bodyPr>
            <a:normAutofit/>
          </a:bodyPr>
          <a:lstStyle/>
          <a:p>
            <a:pPr marL="365760" indent="-256032">
              <a:defRPr/>
            </a:pPr>
            <a:r>
              <a:rPr lang="en-US" altLang="en-US" dirty="0">
                <a:ea typeface="ＭＳ Ｐゴシック" charset="-128"/>
              </a:rPr>
              <a:t>Shared, integrated computer structure that stores a collection of:</a:t>
            </a:r>
          </a:p>
          <a:p>
            <a:pPr marL="658368" lvl="1" indent="-246888">
              <a:defRPr/>
            </a:pPr>
            <a:r>
              <a:rPr lang="en-US" altLang="en-US" dirty="0"/>
              <a:t>End-user data - Raw facts of interest to end user</a:t>
            </a:r>
          </a:p>
          <a:p>
            <a:pPr marL="658368" lvl="1" indent="-246888">
              <a:defRPr/>
            </a:pPr>
            <a:r>
              <a:rPr lang="en-US" altLang="en-US" b="1" dirty="0"/>
              <a:t>Metadata</a:t>
            </a:r>
            <a:r>
              <a:rPr lang="en-US" altLang="en-US" dirty="0"/>
              <a:t>: Data about data, which the end-user data are integrated and managed</a:t>
            </a:r>
          </a:p>
          <a:p>
            <a:pPr marL="923544" lvl="2" indent="-219456">
              <a:defRPr/>
            </a:pPr>
            <a:r>
              <a:rPr lang="en-US" altLang="en-US" dirty="0"/>
              <a:t>Describe data characteristics and relationships </a:t>
            </a:r>
          </a:p>
          <a:p>
            <a:pPr marL="365760" indent="-256032">
              <a:defRPr/>
            </a:pPr>
            <a:r>
              <a:rPr lang="en-US" altLang="en-US" b="1" dirty="0">
                <a:ea typeface="ＭＳ Ｐゴシック" charset="-128"/>
              </a:rPr>
              <a:t>Database management system (DBMS)</a:t>
            </a:r>
            <a:r>
              <a:rPr lang="en-US" altLang="en-US" dirty="0">
                <a:ea typeface="ＭＳ Ｐゴシック" charset="-128"/>
              </a:rPr>
              <a:t> </a:t>
            </a:r>
          </a:p>
          <a:p>
            <a:pPr marL="658368" lvl="1" indent="-246888">
              <a:defRPr/>
            </a:pPr>
            <a:r>
              <a:rPr lang="en-US" altLang="en-US" dirty="0"/>
              <a:t>Collection of programs</a:t>
            </a:r>
          </a:p>
          <a:p>
            <a:pPr marL="658368" lvl="1" indent="-246888">
              <a:defRPr/>
            </a:pPr>
            <a:r>
              <a:rPr lang="en-US" altLang="en-US" dirty="0"/>
              <a:t>Manages the database structure </a:t>
            </a:r>
          </a:p>
          <a:p>
            <a:pPr marL="658368" lvl="1" indent="-246888">
              <a:defRPr/>
            </a:pPr>
            <a:r>
              <a:rPr lang="en-US" altLang="en-US" dirty="0"/>
              <a:t>Controls access to data stored in the database</a:t>
            </a:r>
          </a:p>
          <a:p>
            <a:pPr marL="0" indent="0">
              <a:buNone/>
              <a:defRPr/>
            </a:pPr>
            <a:endParaRPr lang="en-US" altLang="en-US" dirty="0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3CC93E3-6714-4A59-BBBF-8D72FE7FD538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926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Relational Diagram</a:t>
            </a:r>
          </a:p>
        </p:txBody>
      </p:sp>
      <p:sp>
        <p:nvSpPr>
          <p:cNvPr id="3174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08D0FAA-B935-4CDD-9E9A-E6AA647EE1F0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pic>
        <p:nvPicPr>
          <p:cNvPr id="3174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9" y="1762127"/>
            <a:ext cx="5457825" cy="419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3176" y="1337230"/>
            <a:ext cx="368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Agent has one or more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72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/>
              <a:t>SQL-Based Relational Database Application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End-user interface</a:t>
            </a:r>
          </a:p>
          <a:p>
            <a:pPr lvl="1" eaLnBrk="1" hangingPunct="1"/>
            <a:r>
              <a:rPr lang="en-US" altLang="en-US"/>
              <a:t>Allows end user to interact with the data</a:t>
            </a:r>
          </a:p>
          <a:p>
            <a:pPr eaLnBrk="1" hangingPunct="1"/>
            <a:r>
              <a:rPr lang="en-US" altLang="en-US"/>
              <a:t>Collection of tables stored in the database</a:t>
            </a:r>
          </a:p>
          <a:p>
            <a:pPr lvl="1" eaLnBrk="1" hangingPunct="1"/>
            <a:r>
              <a:rPr lang="en-US" altLang="en-US"/>
              <a:t>Each table is independent from another</a:t>
            </a:r>
          </a:p>
          <a:p>
            <a:pPr lvl="1" eaLnBrk="1" hangingPunct="1"/>
            <a:r>
              <a:rPr lang="en-US" altLang="en-US"/>
              <a:t>Rows in different tables are related based on common values in common attributes</a:t>
            </a:r>
          </a:p>
          <a:p>
            <a:pPr eaLnBrk="1" hangingPunct="1"/>
            <a:r>
              <a:rPr lang="en-US" altLang="en-US"/>
              <a:t>SQL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engine</a:t>
            </a:r>
            <a:endParaRPr lang="en-US" altLang="en-US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/>
              <a:t>Executes all queries</a:t>
            </a:r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7DCAC39-6A67-4C45-9B30-448702D330AA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00625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Entity Relationship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>
              <a:defRPr/>
            </a:pPr>
            <a:r>
              <a:rPr lang="en-US" altLang="en-US" dirty="0">
                <a:ea typeface="ＭＳ Ｐゴシック" pitchFamily="34" charset="-128"/>
              </a:rPr>
              <a:t>Graphical representation of entities and their relationships in a database structure</a:t>
            </a:r>
          </a:p>
          <a:p>
            <a:pPr marL="365760" indent="-256032">
              <a:defRPr/>
            </a:pPr>
            <a:r>
              <a:rPr lang="en-US" altLang="en-US" b="1" dirty="0">
                <a:uFill>
                  <a:solidFill>
                    <a:srgbClr val="00B0F0"/>
                  </a:solidFill>
                </a:uFill>
                <a:ea typeface="ＭＳ Ｐゴシック" pitchFamily="34" charset="-128"/>
              </a:rPr>
              <a:t>Entity relationship diagram (ERD)</a:t>
            </a:r>
          </a:p>
          <a:p>
            <a:pPr marL="658368" lvl="1" indent="-246888">
              <a:defRPr/>
            </a:pPr>
            <a:r>
              <a:rPr lang="en-US" altLang="en-US" dirty="0">
                <a:ea typeface="ＭＳ Ｐゴシック" pitchFamily="34" charset="-128"/>
              </a:rPr>
              <a:t>Uses graphic representations to model database components</a:t>
            </a:r>
          </a:p>
          <a:p>
            <a:pPr marL="365760" indent="-256032">
              <a:defRPr/>
            </a:pPr>
            <a:r>
              <a:rPr lang="en-US" b="1" dirty="0"/>
              <a:t>Entity instance or entity occurrence</a:t>
            </a:r>
          </a:p>
          <a:p>
            <a:pPr marL="658368" lvl="1" indent="-246888">
              <a:defRPr/>
            </a:pPr>
            <a:r>
              <a:rPr lang="en-US" dirty="0"/>
              <a:t>Rows in the relational table</a:t>
            </a:r>
          </a:p>
          <a:p>
            <a:pPr marL="365760" indent="-256032">
              <a:defRPr/>
            </a:pPr>
            <a:r>
              <a:rPr lang="en-US" b="1" dirty="0"/>
              <a:t>Connectivity</a:t>
            </a:r>
            <a:r>
              <a:rPr lang="en-US" dirty="0"/>
              <a:t>: Term used </a:t>
            </a:r>
            <a:r>
              <a:rPr lang="en-IN" dirty="0"/>
              <a:t>to label the relationship types</a:t>
            </a:r>
            <a:endParaRPr lang="en-US" b="1" dirty="0"/>
          </a:p>
        </p:txBody>
      </p:sp>
      <p:sp>
        <p:nvSpPr>
          <p:cNvPr id="3379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85B6547-37C4-4BCA-BE3F-26557CA69858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76379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title"/>
          </p:nvPr>
        </p:nvSpPr>
        <p:spPr>
          <a:xfrm>
            <a:off x="1905000" y="1143001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/>
              <a:t>Entity Relationship Model</a:t>
            </a:r>
          </a:p>
        </p:txBody>
      </p:sp>
      <p:sp>
        <p:nvSpPr>
          <p:cNvPr id="24579" name="Text Placeholder 5"/>
          <p:cNvSpPr>
            <a:spLocks noGrp="1"/>
          </p:cNvSpPr>
          <p:nvPr>
            <p:ph type="body" idx="1"/>
          </p:nvPr>
        </p:nvSpPr>
        <p:spPr>
          <a:xfrm>
            <a:off x="1905001" y="2244725"/>
            <a:ext cx="4041775" cy="4572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/>
              <a:t>Advantages</a:t>
            </a:r>
          </a:p>
        </p:txBody>
      </p:sp>
      <p:sp>
        <p:nvSpPr>
          <p:cNvPr id="34821" name="Content Placeholder 6"/>
          <p:cNvSpPr>
            <a:spLocks noGrp="1"/>
          </p:cNvSpPr>
          <p:nvPr>
            <p:ph sz="half" idx="2"/>
          </p:nvPr>
        </p:nvSpPr>
        <p:spPr>
          <a:xfrm>
            <a:off x="1905001" y="2708275"/>
            <a:ext cx="4041775" cy="38862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 sz="2200" dirty="0"/>
              <a:t>Visual modeling yields conceptual simplicity</a:t>
            </a:r>
          </a:p>
          <a:p>
            <a:pPr eaLnBrk="1" hangingPunct="1"/>
            <a:r>
              <a:rPr lang="en-US" altLang="en-US" sz="2200" dirty="0"/>
              <a:t>Visual representation makes it an effective communication tool</a:t>
            </a:r>
          </a:p>
          <a:p>
            <a:pPr eaLnBrk="1" hangingPunct="1"/>
            <a:r>
              <a:rPr lang="en-US" altLang="en-US" sz="2200" dirty="0"/>
              <a:t>Is integrated with the dominant relational model</a:t>
            </a:r>
          </a:p>
        </p:txBody>
      </p:sp>
      <p:sp>
        <p:nvSpPr>
          <p:cNvPr id="24581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45226" y="2244725"/>
            <a:ext cx="4041775" cy="4572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/>
              <a:t>Disadvantages</a:t>
            </a:r>
          </a:p>
        </p:txBody>
      </p:sp>
      <p:sp>
        <p:nvSpPr>
          <p:cNvPr id="34822" name="Content Placeholder 8"/>
          <p:cNvSpPr>
            <a:spLocks noGrp="1"/>
          </p:cNvSpPr>
          <p:nvPr>
            <p:ph sz="quarter" idx="4"/>
          </p:nvPr>
        </p:nvSpPr>
        <p:spPr>
          <a:xfrm>
            <a:off x="6242051" y="2708275"/>
            <a:ext cx="4041775" cy="38862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 sz="2200" dirty="0"/>
              <a:t>Limited constraint representation</a:t>
            </a:r>
          </a:p>
          <a:p>
            <a:pPr eaLnBrk="1" hangingPunct="1"/>
            <a:r>
              <a:rPr lang="en-US" altLang="en-US" sz="2200" dirty="0"/>
              <a:t>Limited relationship representation</a:t>
            </a:r>
          </a:p>
          <a:p>
            <a:pPr eaLnBrk="1" hangingPunct="1"/>
            <a:r>
              <a:rPr lang="en-US" altLang="en-US" sz="2200" dirty="0"/>
              <a:t>No data manipulation language</a:t>
            </a:r>
          </a:p>
          <a:p>
            <a:pPr eaLnBrk="1" hangingPunct="1"/>
            <a:r>
              <a:rPr lang="en-US" altLang="en-US" sz="2200" dirty="0"/>
              <a:t>Loss of information content occurs when attributes are removed from entities to avoid crowded displays</a:t>
            </a:r>
          </a:p>
        </p:txBody>
      </p:sp>
      <p:sp>
        <p:nvSpPr>
          <p:cNvPr id="3482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C31459D-D4B2-4A5C-89D3-C85B3671CEE5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1189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The ER </a:t>
            </a:r>
            <a:r>
              <a:rPr lang="en-US" altLang="en-US" dirty="0">
                <a:uFill>
                  <a:solidFill>
                    <a:srgbClr val="00B0F0"/>
                  </a:solidFill>
                </a:uFill>
                <a:ea typeface="ＭＳ Ｐゴシック" pitchFamily="34" charset="-128"/>
              </a:rPr>
              <a:t>Model Notations</a:t>
            </a:r>
            <a:endParaRPr lang="en-US" altLang="en-US" sz="3400" dirty="0">
              <a:uFill>
                <a:solidFill>
                  <a:srgbClr val="00B0F0"/>
                </a:solidFill>
              </a:uFill>
              <a:ea typeface="ＭＳ Ｐゴシック" pitchFamily="34" charset="-128"/>
            </a:endParaRP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D231F5E-852C-4FCD-95A3-4DE6F19878D7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4"/>
          <a:stretch/>
        </p:blipFill>
        <p:spPr bwMode="auto">
          <a:xfrm>
            <a:off x="1905001" y="1433515"/>
            <a:ext cx="8215313" cy="453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360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/>
              <a:t>The Object-Oriented Data Model (OODM) or Semantic Data Model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>
              <a:defRPr/>
            </a:pPr>
            <a:r>
              <a:rPr lang="en-US" altLang="en-US" b="1" dirty="0"/>
              <a:t>Object-oriented database management system(OODBMS)</a:t>
            </a:r>
          </a:p>
          <a:p>
            <a:pPr marL="658368" lvl="1" indent="-246888">
              <a:defRPr/>
            </a:pPr>
            <a:r>
              <a:rPr lang="en-US" altLang="en-US" dirty="0"/>
              <a:t>Based on OODM</a:t>
            </a:r>
          </a:p>
          <a:p>
            <a:pPr marL="365760" indent="-256032">
              <a:defRPr/>
            </a:pPr>
            <a:r>
              <a:rPr lang="en-US" altLang="en-US" b="1" dirty="0"/>
              <a:t>Object</a:t>
            </a:r>
            <a:r>
              <a:rPr lang="en-US" altLang="en-US" dirty="0"/>
              <a:t>: Contains data and their relationships with operations that are performed on it</a:t>
            </a:r>
          </a:p>
          <a:p>
            <a:pPr marL="658368" lvl="1" indent="-246888">
              <a:defRPr/>
            </a:pPr>
            <a:r>
              <a:rPr lang="en-US" altLang="en-US" dirty="0"/>
              <a:t>Basic building block for autonomous structures</a:t>
            </a:r>
          </a:p>
          <a:p>
            <a:pPr marL="658368" lvl="1" indent="-246888">
              <a:defRPr/>
            </a:pPr>
            <a:r>
              <a:rPr lang="en-US" altLang="en-US" dirty="0"/>
              <a:t>Abstraction of real-world entity</a:t>
            </a:r>
          </a:p>
          <a:p>
            <a:pPr marL="365760" indent="-256032">
              <a:defRPr/>
            </a:pPr>
            <a:r>
              <a:rPr lang="en-US" altLang="en-US" dirty="0"/>
              <a:t>Attributes - Describe the properties of an object</a:t>
            </a:r>
          </a:p>
          <a:p>
            <a:pPr marL="0" indent="0">
              <a:buNone/>
              <a:defRPr/>
            </a:pPr>
            <a:endParaRPr lang="en-US" altLang="en-US" dirty="0"/>
          </a:p>
        </p:txBody>
      </p:sp>
      <p:sp>
        <p:nvSpPr>
          <p:cNvPr id="3686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67D199E-5CFF-4A6F-8873-C1DFF03C287B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06194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/>
              <a:t>The Object-Oriented Data Model (OODM)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Class</a:t>
            </a:r>
            <a:r>
              <a:rPr lang="en-US" altLang="en-US"/>
              <a:t>:</a:t>
            </a:r>
            <a:r>
              <a:rPr lang="en-US" altLang="en-US" b="1"/>
              <a:t> </a:t>
            </a:r>
            <a:r>
              <a:rPr lang="en-US" altLang="en-US"/>
              <a:t>Collection of similar objects with shared structure and behavior organized in a class hierarchy</a:t>
            </a:r>
          </a:p>
          <a:p>
            <a:pPr lvl="1" eaLnBrk="1" hangingPunct="1"/>
            <a:r>
              <a:rPr lang="en-US" altLang="en-US" b="1"/>
              <a:t>Class hierarchy</a:t>
            </a:r>
            <a:r>
              <a:rPr lang="en-US" altLang="en-US"/>
              <a:t>:</a:t>
            </a:r>
            <a:r>
              <a:rPr lang="en-US" altLang="en-US" b="1"/>
              <a:t> </a:t>
            </a:r>
            <a:r>
              <a:rPr lang="en-CA" altLang="en-US"/>
              <a:t>Resembles an upside-down tree in which each class has only one parent </a:t>
            </a:r>
            <a:endParaRPr lang="en-US" altLang="en-US" b="1"/>
          </a:p>
          <a:p>
            <a:pPr eaLnBrk="1" hangingPunct="1"/>
            <a:r>
              <a:rPr lang="en-US" altLang="en-US" b="1"/>
              <a:t>Inheritance</a:t>
            </a:r>
            <a:r>
              <a:rPr lang="en-US" altLang="en-US"/>
              <a:t>: Object inherits methods and attributes of parent class</a:t>
            </a:r>
          </a:p>
          <a:p>
            <a:pPr eaLnBrk="1" hangingPunct="1"/>
            <a:r>
              <a:rPr lang="en-US" altLang="en-US" b="1"/>
              <a:t>Unified Modeling Language</a:t>
            </a:r>
            <a:r>
              <a:rPr lang="en-US" altLang="en-US"/>
              <a:t> (</a:t>
            </a:r>
            <a:r>
              <a:rPr lang="en-US" altLang="en-US" b="1"/>
              <a:t>UML)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Describes sets of diagrams and symbols to graphically model a system</a:t>
            </a:r>
          </a:p>
        </p:txBody>
      </p:sp>
      <p:sp>
        <p:nvSpPr>
          <p:cNvPr id="3789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DCD8B1B-1AE9-4417-8DE0-A40596445EE8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84857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1905000" y="1143001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/>
              <a:t>Object-Oriented Model</a:t>
            </a:r>
          </a:p>
        </p:txBody>
      </p:sp>
      <p:sp>
        <p:nvSpPr>
          <p:cNvPr id="28675" name="Text Placeholder 5"/>
          <p:cNvSpPr>
            <a:spLocks noGrp="1"/>
          </p:cNvSpPr>
          <p:nvPr>
            <p:ph type="body" idx="1"/>
          </p:nvPr>
        </p:nvSpPr>
        <p:spPr>
          <a:xfrm>
            <a:off x="1905001" y="2244725"/>
            <a:ext cx="4041775" cy="4572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/>
              <a:t>Advantages</a:t>
            </a:r>
          </a:p>
        </p:txBody>
      </p:sp>
      <p:sp>
        <p:nvSpPr>
          <p:cNvPr id="38917" name="Content Placeholder 6"/>
          <p:cNvSpPr>
            <a:spLocks noGrp="1"/>
          </p:cNvSpPr>
          <p:nvPr>
            <p:ph sz="half" idx="2"/>
          </p:nvPr>
        </p:nvSpPr>
        <p:spPr>
          <a:xfrm>
            <a:off x="1905001" y="2708275"/>
            <a:ext cx="4041775" cy="38862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 sz="2200" dirty="0"/>
              <a:t>Semantic content is added</a:t>
            </a:r>
          </a:p>
          <a:p>
            <a:pPr eaLnBrk="1" hangingPunct="1"/>
            <a:r>
              <a:rPr lang="en-US" altLang="en-US" sz="2200" dirty="0"/>
              <a:t>Visual representation includes semantic content</a:t>
            </a:r>
          </a:p>
          <a:p>
            <a:pPr eaLnBrk="1" hangingPunct="1"/>
            <a:r>
              <a:rPr lang="pt-BR" altLang="en-US" sz="2200" dirty="0"/>
              <a:t>Inheritance promotes data integrity</a:t>
            </a:r>
          </a:p>
        </p:txBody>
      </p:sp>
      <p:sp>
        <p:nvSpPr>
          <p:cNvPr id="28677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45226" y="2244725"/>
            <a:ext cx="4041775" cy="4572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/>
              <a:t>Disadvantages</a:t>
            </a:r>
          </a:p>
        </p:txBody>
      </p:sp>
      <p:sp>
        <p:nvSpPr>
          <p:cNvPr id="28678" name="Content Placeholder 8"/>
          <p:cNvSpPr>
            <a:spLocks noGrp="1"/>
          </p:cNvSpPr>
          <p:nvPr>
            <p:ph sz="quarter" idx="4"/>
          </p:nvPr>
        </p:nvSpPr>
        <p:spPr>
          <a:xfrm>
            <a:off x="6242051" y="2708275"/>
            <a:ext cx="4041775" cy="38862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65760" indent="-256032">
              <a:defRPr/>
            </a:pPr>
            <a:r>
              <a:rPr lang="en-US" altLang="en-US" sz="2200" dirty="0"/>
              <a:t>Slow development of standards caused vendors to supply their own enhancements</a:t>
            </a:r>
          </a:p>
          <a:p>
            <a:pPr marL="658368" lvl="1" indent="-246888">
              <a:defRPr/>
            </a:pPr>
            <a:r>
              <a:rPr lang="en-US" altLang="en-US" dirty="0"/>
              <a:t>Compromised widely accepted standard</a:t>
            </a:r>
          </a:p>
          <a:p>
            <a:pPr marL="365760" indent="-256032">
              <a:defRPr/>
            </a:pPr>
            <a:r>
              <a:rPr lang="en-US" altLang="en-US" sz="2200" dirty="0"/>
              <a:t>Complex navigational system</a:t>
            </a:r>
          </a:p>
          <a:p>
            <a:pPr marL="365760" indent="-256032">
              <a:defRPr/>
            </a:pPr>
            <a:r>
              <a:rPr lang="en-US" altLang="en-US" sz="2200" dirty="0"/>
              <a:t>Learning curve is steep</a:t>
            </a:r>
          </a:p>
          <a:p>
            <a:pPr marL="365760" indent="-256032">
              <a:defRPr/>
            </a:pPr>
            <a:r>
              <a:rPr lang="en-US" altLang="en-US" sz="2200" dirty="0"/>
              <a:t>High system overhead slows transactions</a:t>
            </a:r>
          </a:p>
          <a:p>
            <a:pPr marL="365760" indent="-256032">
              <a:defRPr/>
            </a:pPr>
            <a:endParaRPr lang="en-US" altLang="en-US" sz="2200" dirty="0"/>
          </a:p>
        </p:txBody>
      </p:sp>
      <p:sp>
        <p:nvSpPr>
          <p:cNvPr id="3891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A4FE3B2-1A37-4B5B-8A92-9FC0B47D183F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15396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A Comparison of OO, UML, and ER Models</a:t>
            </a:r>
          </a:p>
        </p:txBody>
      </p:sp>
      <p:pic>
        <p:nvPicPr>
          <p:cNvPr id="39939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7"/>
          <a:stretch/>
        </p:blipFill>
        <p:spPr>
          <a:xfrm>
            <a:off x="2057400" y="1844677"/>
            <a:ext cx="8021638" cy="2783080"/>
          </a:xfrm>
        </p:spPr>
      </p:pic>
      <p:sp>
        <p:nvSpPr>
          <p:cNvPr id="3994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B2F6F0A-F86B-475B-AC89-E51CF201106E}" type="slidenum">
              <a:rPr lang="en-US" altLang="en-US" sz="1200"/>
              <a:pPr eaLnBrk="1" hangingPunct="1"/>
              <a:t>38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84651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 Logical View of Data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>
          <a:xfrm>
            <a:off x="2057400" y="1752600"/>
            <a:ext cx="8077200" cy="4114800"/>
          </a:xfrm>
        </p:spPr>
        <p:txBody>
          <a:bodyPr/>
          <a:lstStyle/>
          <a:p>
            <a:pPr eaLnBrk="1" hangingPunct="1"/>
            <a:r>
              <a:rPr lang="en-US" altLang="en-US"/>
              <a:t>Relational database model enables logical representation of the data and its relationships</a:t>
            </a:r>
          </a:p>
          <a:p>
            <a:pPr eaLnBrk="1" hangingPunct="1"/>
            <a:r>
              <a:rPr lang="en-US" altLang="en-US"/>
              <a:t>Logical simplicity yields simple and effective database design methodologies </a:t>
            </a:r>
          </a:p>
          <a:p>
            <a:pPr eaLnBrk="1" hangingPunct="1"/>
            <a:r>
              <a:rPr lang="en-US" altLang="en-US"/>
              <a:t>Facilitated by the creation of data relationships based on a logical construct called a relation 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67B6E4-3CD7-4027-AABE-32000AFCB1D3}" type="slidenum">
              <a:rPr lang="en-US" altLang="en-US" sz="1400">
                <a:latin typeface="Times New Roman" panose="02020603050405020304" pitchFamily="18" charset="0"/>
              </a:rPr>
              <a:pPr/>
              <a:t>39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84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Role of the DBMS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Intermediary between the user and the database</a:t>
            </a:r>
          </a:p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Enables data to be shared </a:t>
            </a:r>
          </a:p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Presents the end user with an integrated view of the data</a:t>
            </a:r>
          </a:p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Receives and translates application requests into operations required to fulfill the requests</a:t>
            </a:r>
          </a:p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Hides database’s internal complexity from the application programs and users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C357F6-19E5-4D17-8DCB-D1C396C0F1EB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745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Characteristics of a Relational Table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CA7922-BF41-4C88-9332-8AB9C82E6541}" type="slidenum">
              <a:rPr lang="en-US" altLang="en-US" sz="1400">
                <a:latin typeface="Times New Roman" panose="02020603050405020304" pitchFamily="18" charset="0"/>
              </a:rPr>
              <a:pPr/>
              <a:t>40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741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25688"/>
            <a:ext cx="8991600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39229" y="4382429"/>
            <a:ext cx="1784195" cy="23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0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>
              <a:defRPr/>
            </a:pPr>
            <a:r>
              <a:rPr lang="en-US" altLang="en-US" dirty="0"/>
              <a:t>Consist of one or more attributes that determine other attributes</a:t>
            </a:r>
          </a:p>
          <a:p>
            <a:pPr marL="365760" indent="-256032">
              <a:defRPr/>
            </a:pPr>
            <a:r>
              <a:rPr lang="en-US" altLang="en-US" dirty="0"/>
              <a:t>Used to: </a:t>
            </a:r>
          </a:p>
          <a:p>
            <a:pPr marL="658368" lvl="1" indent="-246888">
              <a:defRPr/>
            </a:pPr>
            <a:r>
              <a:rPr lang="en-US" altLang="en-US" dirty="0"/>
              <a:t>Ensure that each row in a table is uniquely identifiable</a:t>
            </a:r>
          </a:p>
          <a:p>
            <a:pPr marL="658368" lvl="1" indent="-246888">
              <a:defRPr/>
            </a:pPr>
            <a:r>
              <a:rPr lang="en-US" altLang="en-US" dirty="0"/>
              <a:t>Establish relationships among tables and to ensure the integrity of the data</a:t>
            </a:r>
          </a:p>
          <a:p>
            <a:pPr marL="365760" indent="-256032">
              <a:defRPr/>
            </a:pPr>
            <a:r>
              <a:rPr lang="en-US" altLang="en-US" b="1" dirty="0">
                <a:uFill>
                  <a:solidFill>
                    <a:srgbClr val="FF0000"/>
                  </a:solidFill>
                </a:uFill>
              </a:rPr>
              <a:t>Primary key (PK)</a:t>
            </a:r>
            <a:r>
              <a:rPr lang="en-US" altLang="en-US" dirty="0">
                <a:uFill>
                  <a:solidFill>
                    <a:srgbClr val="FF0000"/>
                  </a:solidFill>
                </a:uFill>
              </a:rPr>
              <a:t>: </a:t>
            </a:r>
            <a:r>
              <a:rPr lang="en-US" altLang="en-US" dirty="0"/>
              <a:t>Attribute or combination of attributes that uniquely identifies any given row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8BD0233-36CA-4C2C-8719-C6DB70E0D2AA}" type="slidenum">
              <a:rPr lang="en-US" altLang="en-US" sz="1400">
                <a:latin typeface="Times New Roman" panose="02020603050405020304" pitchFamily="18" charset="0"/>
              </a:rPr>
              <a:pPr/>
              <a:t>41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67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Keys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Composite key</a:t>
            </a:r>
            <a:r>
              <a:rPr lang="en-US" altLang="en-US"/>
              <a:t>: Key that is composed of more than one attribute</a:t>
            </a:r>
          </a:p>
          <a:p>
            <a:pPr eaLnBrk="1" hangingPunct="1"/>
            <a:r>
              <a:rPr lang="en-US" altLang="en-US" b="1"/>
              <a:t>Key attribute</a:t>
            </a:r>
            <a:r>
              <a:rPr lang="en-US" altLang="en-US"/>
              <a:t>:</a:t>
            </a:r>
            <a:r>
              <a:rPr lang="en-US" altLang="en-US" b="1"/>
              <a:t> </a:t>
            </a:r>
            <a:r>
              <a:rPr lang="en-US" altLang="en-US"/>
              <a:t>Attribute that is a part of a key</a:t>
            </a:r>
          </a:p>
          <a:p>
            <a:pPr eaLnBrk="1" hangingPunct="1"/>
            <a:r>
              <a:rPr lang="en-US" altLang="en-US" b="1"/>
              <a:t>Entity integrity</a:t>
            </a:r>
            <a:r>
              <a:rPr lang="en-US" altLang="en-US"/>
              <a:t>:</a:t>
            </a:r>
            <a:r>
              <a:rPr lang="en-US" altLang="en-US" b="1"/>
              <a:t> </a:t>
            </a:r>
            <a:r>
              <a:rPr lang="en-US" altLang="en-US"/>
              <a:t>Condition in which each row in the table has its own unique identity </a:t>
            </a:r>
          </a:p>
          <a:p>
            <a:pPr lvl="1" eaLnBrk="1" hangingPunct="1"/>
            <a:r>
              <a:rPr lang="en-US" altLang="en-US"/>
              <a:t>All of the values in the primary key must be unique</a:t>
            </a:r>
          </a:p>
          <a:p>
            <a:pPr lvl="1" eaLnBrk="1" hangingPunct="1"/>
            <a:r>
              <a:rPr lang="en-US" altLang="en-US"/>
              <a:t>No key attribute in the primary key can contain a null 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691A63-136A-4B27-A206-3530C621ECD6}" type="slidenum">
              <a:rPr lang="en-US" altLang="en-US" sz="1400">
                <a:latin typeface="Times New Roman" panose="02020603050405020304" pitchFamily="18" charset="0"/>
              </a:rPr>
              <a:pPr/>
              <a:t>42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3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>
                <a:solidFill>
                  <a:schemeClr val="tx1"/>
                </a:solidFill>
              </a:rPr>
              <a:t>An Example of a Simple Relational Database 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895BFC-8670-4384-9A29-571CFCAE4235}" type="slidenum">
              <a:rPr lang="en-US" altLang="en-US" sz="1400">
                <a:latin typeface="Times New Roman" panose="02020603050405020304" pitchFamily="18" charset="0"/>
              </a:rPr>
              <a:pPr/>
              <a:t>43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4580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0"/>
          <a:stretch/>
        </p:blipFill>
        <p:spPr bwMode="auto">
          <a:xfrm>
            <a:off x="1676400" y="1628777"/>
            <a:ext cx="8839200" cy="440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6899" y="1259445"/>
            <a:ext cx="723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example, a </a:t>
            </a:r>
            <a:r>
              <a:rPr lang="en-US" b="1" dirty="0" smtClean="0"/>
              <a:t>Vendor</a:t>
            </a:r>
            <a:r>
              <a:rPr lang="en-US" dirty="0" smtClean="0"/>
              <a:t> supplies one or more </a:t>
            </a:r>
            <a:r>
              <a:rPr lang="en-US" b="1" dirty="0" smtClean="0"/>
              <a:t>Products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2213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/>
              <a:t>Relationships within the Relational Database 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/>
              <a:t>1:M relationship - Norm for relational databases </a:t>
            </a:r>
          </a:p>
          <a:p>
            <a:pPr eaLnBrk="1" hangingPunct="1"/>
            <a:r>
              <a:rPr lang="en-US" altLang="en-US"/>
              <a:t>1:1 relationship - One entity can be related to only one other entity and vice versa </a:t>
            </a:r>
          </a:p>
          <a:p>
            <a:pPr eaLnBrk="1" hangingPunct="1"/>
            <a:r>
              <a:rPr lang="en-US" altLang="en-US"/>
              <a:t>Many-to-many (M:N) relationship - Implemented by creating a new entity in 1:M relationships with the original entities </a:t>
            </a:r>
          </a:p>
          <a:p>
            <a:pPr lvl="1" eaLnBrk="1" hangingPunct="1"/>
            <a:r>
              <a:rPr lang="en-US" altLang="en-US" b="1"/>
              <a:t>Composite entity </a:t>
            </a:r>
            <a:r>
              <a:rPr lang="en-US" altLang="en-US"/>
              <a:t>(</a:t>
            </a:r>
            <a:r>
              <a:rPr lang="en-US" altLang="en-US" b="1"/>
              <a:t>Bridge </a:t>
            </a:r>
            <a:r>
              <a:rPr lang="en-US" altLang="en-US"/>
              <a:t>or </a:t>
            </a:r>
            <a:r>
              <a:rPr lang="en-US" altLang="en-US" b="1"/>
              <a:t>associative entity</a:t>
            </a:r>
            <a:r>
              <a:rPr lang="en-US" altLang="en-US"/>
              <a:t>): Helps avoid problems inherent to M:N relationships, includes the primary keys of tables to be linked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B55E4C6-5759-4D60-831B-A2B20015C7AA}" type="slidenum">
              <a:rPr lang="en-US" altLang="en-US" sz="1400">
                <a:latin typeface="Times New Roman" panose="02020603050405020304" pitchFamily="18" charset="0"/>
              </a:rPr>
              <a:pPr/>
              <a:t>44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919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The 1:1 Relationship between PROFESSOR and DEPARTMENT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18F8AC6-02DF-49A4-8EE0-667DAC3844BB}" type="slidenum">
              <a:rPr lang="en-US" altLang="en-US" sz="1400">
                <a:latin typeface="Times New Roman" panose="02020603050405020304" pitchFamily="18" charset="0"/>
              </a:rPr>
              <a:pPr/>
              <a:t>45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46084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08"/>
          <a:stretch/>
        </p:blipFill>
        <p:spPr bwMode="auto">
          <a:xfrm>
            <a:off x="1700561" y="2380785"/>
            <a:ext cx="658479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868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Changing the M:N Relationship to Two 1:M Relationships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2A101A-8AB9-4CA4-BB09-F4EE564E1D59}" type="slidenum">
              <a:rPr lang="en-US" altLang="en-US" sz="1400">
                <a:latin typeface="Times New Roman" panose="02020603050405020304" pitchFamily="18" charset="0"/>
              </a:rPr>
              <a:pPr/>
              <a:t>46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47108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90"/>
          <a:stretch/>
        </p:blipFill>
        <p:spPr bwMode="auto">
          <a:xfrm>
            <a:off x="1981200" y="2243138"/>
            <a:ext cx="5991922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107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The Expanded ER Model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4457FF-8259-4F52-B7DB-0F79A839C9D5}" type="slidenum">
              <a:rPr lang="en-US" altLang="en-US" sz="1400">
                <a:latin typeface="Times New Roman" panose="02020603050405020304" pitchFamily="18" charset="0"/>
              </a:rPr>
              <a:pPr/>
              <a:t>47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48132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82"/>
          <a:stretch/>
        </p:blipFill>
        <p:spPr bwMode="auto">
          <a:xfrm>
            <a:off x="2362200" y="2235200"/>
            <a:ext cx="5610922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5226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The Relational Diagram for the Invoicing System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A8DA540-A83F-426B-9D50-802EE44AD82F}" type="slidenum">
              <a:rPr lang="en-US" altLang="en-US" sz="1400">
                <a:latin typeface="Times New Roman" panose="02020603050405020304" pitchFamily="18" charset="0"/>
              </a:rPr>
              <a:pPr/>
              <a:t>48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0180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63" b="12436"/>
          <a:stretch/>
        </p:blipFill>
        <p:spPr bwMode="auto">
          <a:xfrm>
            <a:off x="1600200" y="2451100"/>
            <a:ext cx="8279780" cy="174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7774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Entity Relationship Model (ERM)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idx="1"/>
          </p:nvPr>
        </p:nvSpPr>
        <p:spPr>
          <a:xfrm>
            <a:off x="2057400" y="1524000"/>
            <a:ext cx="8077200" cy="4648200"/>
          </a:xfrm>
        </p:spPr>
        <p:txBody>
          <a:bodyPr/>
          <a:lstStyle/>
          <a:p>
            <a:pPr eaLnBrk="1" hangingPunct="1"/>
            <a:r>
              <a:rPr lang="en-US" altLang="en-US" dirty="0"/>
              <a:t>Basis of an entity relationship diagram (ERD) </a:t>
            </a:r>
          </a:p>
          <a:p>
            <a:pPr eaLnBrk="1" hangingPunct="1"/>
            <a:r>
              <a:rPr lang="en-US" altLang="en-US" dirty="0"/>
              <a:t>ERD depicts the:</a:t>
            </a:r>
          </a:p>
          <a:p>
            <a:pPr lvl="1" eaLnBrk="1" hangingPunct="1"/>
            <a:r>
              <a:rPr lang="en-US" altLang="en-US" dirty="0"/>
              <a:t>Conceptual database as viewed by end user</a:t>
            </a:r>
          </a:p>
          <a:p>
            <a:pPr lvl="1" eaLnBrk="1" hangingPunct="1"/>
            <a:r>
              <a:rPr lang="en-US" altLang="en-US" dirty="0"/>
              <a:t>Database’s main components</a:t>
            </a:r>
          </a:p>
          <a:p>
            <a:pPr lvl="2" eaLnBrk="1" hangingPunct="1"/>
            <a:r>
              <a:rPr lang="en-US" altLang="en-US" dirty="0"/>
              <a:t>Entities</a:t>
            </a:r>
          </a:p>
          <a:p>
            <a:pPr lvl="2" eaLnBrk="1" hangingPunct="1"/>
            <a:r>
              <a:rPr lang="en-US" altLang="en-US" dirty="0"/>
              <a:t>Attributes</a:t>
            </a:r>
          </a:p>
          <a:p>
            <a:pPr lvl="2" eaLnBrk="1" hangingPunct="1"/>
            <a:r>
              <a:rPr lang="en-US" altLang="en-US" dirty="0"/>
              <a:t>Relationships</a:t>
            </a:r>
          </a:p>
          <a:p>
            <a:pPr eaLnBrk="1" hangingPunct="1"/>
            <a:r>
              <a:rPr lang="en-US" altLang="en-US" dirty="0"/>
              <a:t>Entity - Refers to the entity set and not to a single entity occurrence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B1DAFA-BDC1-45B0-A4BC-799AFD0F4B33}" type="slidenum">
              <a:rPr lang="en-US" altLang="en-US" sz="1400">
                <a:latin typeface="Times New Roman" panose="02020603050405020304" pitchFamily="18" charset="0"/>
              </a:rPr>
              <a:pPr/>
              <a:t>49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6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900" dirty="0">
                <a:ea typeface="MS PGothic" panose="020B0600070205080204" pitchFamily="34" charset="-128"/>
              </a:rPr>
              <a:t>The DBMS Manages the Interaction between the End User and the Database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2C3A4C-051F-4BC2-991A-2990182F38BE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19460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7"/>
          <a:stretch/>
        </p:blipFill>
        <p:spPr bwMode="auto">
          <a:xfrm>
            <a:off x="1905000" y="1635127"/>
            <a:ext cx="8458200" cy="368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4679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20574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en-US"/>
              <a:t>Characteristics of entities</a:t>
            </a:r>
          </a:p>
          <a:p>
            <a:pPr eaLnBrk="1" hangingPunct="1"/>
            <a:r>
              <a:rPr lang="en-US" altLang="en-US" b="1"/>
              <a:t>Required attribute</a:t>
            </a:r>
            <a:r>
              <a:rPr lang="en-US" altLang="en-US"/>
              <a:t>: Must have a value, cannot be left empty</a:t>
            </a:r>
          </a:p>
          <a:p>
            <a:pPr eaLnBrk="1" hangingPunct="1"/>
            <a:r>
              <a:rPr lang="en-US" altLang="en-US" b="1"/>
              <a:t>Optional attribute</a:t>
            </a:r>
            <a:r>
              <a:rPr lang="en-US" altLang="en-US"/>
              <a:t>: Does not require a value, can be left empty</a:t>
            </a:r>
          </a:p>
          <a:p>
            <a:pPr eaLnBrk="1" hangingPunct="1"/>
            <a:r>
              <a:rPr lang="en-US" altLang="en-US"/>
              <a:t>Domain - Set of possible values for a given attribute</a:t>
            </a:r>
          </a:p>
          <a:p>
            <a:pPr eaLnBrk="1" hangingPunct="1"/>
            <a:r>
              <a:rPr lang="en-US" altLang="en-US" b="1"/>
              <a:t>Identifiers</a:t>
            </a:r>
            <a:r>
              <a:rPr lang="en-US" altLang="en-US"/>
              <a:t>: One or more attributes that uniquely identify each entity instance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558F793-FA91-4F1E-B149-64B3C7E9B362}" type="slidenum">
              <a:rPr lang="en-US" altLang="en-US" sz="1400">
                <a:latin typeface="Times New Roman" panose="02020603050405020304" pitchFamily="18" charset="0"/>
              </a:rPr>
              <a:pPr/>
              <a:t>50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9596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The Attributes of the Student Entity: Chen and Crow’s Foot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1E18FC-E8C8-47C5-8D56-A457CF370052}" type="slidenum">
              <a:rPr lang="en-US" altLang="en-US" sz="1400">
                <a:latin typeface="Times New Roman" panose="02020603050405020304" pitchFamily="18" charset="0"/>
              </a:rPr>
              <a:pPr/>
              <a:t>51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8" b="11289"/>
          <a:stretch/>
        </p:blipFill>
        <p:spPr bwMode="auto">
          <a:xfrm>
            <a:off x="1676400" y="2257426"/>
            <a:ext cx="8181278" cy="252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2830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524000"/>
            <a:ext cx="8077200" cy="4648200"/>
          </a:xfrm>
        </p:spPr>
        <p:txBody>
          <a:bodyPr>
            <a:normAutofit/>
          </a:bodyPr>
          <a:lstStyle/>
          <a:p>
            <a:pPr marL="365760" indent="-256032">
              <a:defRPr/>
            </a:pPr>
            <a:r>
              <a:rPr lang="en-US" altLang="en-US" b="1"/>
              <a:t>Composite identifier</a:t>
            </a:r>
            <a:r>
              <a:rPr lang="en-US" altLang="en-US"/>
              <a:t>: Primary key composed of more than one attribute</a:t>
            </a:r>
          </a:p>
          <a:p>
            <a:pPr marL="365760" indent="-256032">
              <a:defRPr/>
            </a:pPr>
            <a:r>
              <a:rPr lang="en-US" altLang="en-US" b="1"/>
              <a:t>Composite attribute</a:t>
            </a:r>
            <a:r>
              <a:rPr lang="en-US" altLang="en-US"/>
              <a:t>: Attribute that can be subdivided to yield additional attributes</a:t>
            </a:r>
          </a:p>
          <a:p>
            <a:pPr marL="365760" indent="-256032">
              <a:defRPr/>
            </a:pPr>
            <a:r>
              <a:rPr lang="en-US" altLang="en-US" b="1"/>
              <a:t>Simple attribute</a:t>
            </a:r>
            <a:r>
              <a:rPr lang="en-US" altLang="en-US"/>
              <a:t>: Attribute that cannot be subdivided</a:t>
            </a:r>
          </a:p>
          <a:p>
            <a:pPr marL="365760" indent="-256032">
              <a:defRPr/>
            </a:pPr>
            <a:r>
              <a:rPr lang="en-US" altLang="en-US" b="1"/>
              <a:t>Single-valued attribute</a:t>
            </a:r>
            <a:r>
              <a:rPr lang="en-US" altLang="en-US"/>
              <a:t>: Attribute that has only a single value</a:t>
            </a:r>
          </a:p>
          <a:p>
            <a:pPr marL="365760" indent="-256032">
              <a:defRPr/>
            </a:pPr>
            <a:r>
              <a:rPr lang="en-US" altLang="en-US" b="1"/>
              <a:t>Multivalued attributes</a:t>
            </a:r>
            <a:r>
              <a:rPr lang="en-US" altLang="en-US"/>
              <a:t>: Attributes that have many values</a:t>
            </a:r>
          </a:p>
          <a:p>
            <a:pPr marL="365760" indent="-256032">
              <a:defRPr/>
            </a:pPr>
            <a:endParaRPr lang="en-US" altLang="en-US"/>
          </a:p>
          <a:p>
            <a:pPr marL="365760" indent="-256032">
              <a:defRPr/>
            </a:pPr>
            <a:endParaRPr lang="en-US" altLang="en-US"/>
          </a:p>
          <a:p>
            <a:pPr marL="658368" lvl="1" indent="-246888">
              <a:defRPr/>
            </a:pPr>
            <a:endParaRPr lang="en-US" altLang="en-US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0253D1-A91F-4537-8FEF-47C8D5E1CD1A}" type="slidenum">
              <a:rPr lang="en-US" altLang="en-US" sz="1400">
                <a:latin typeface="Times New Roman" panose="02020603050405020304" pitchFamily="18" charset="0"/>
              </a:rPr>
              <a:pPr/>
              <a:t>52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55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A Multivalued Attribute in an Entity 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F2AFB9-A2C9-40E3-B914-2B61A9DD7942}" type="slidenum">
              <a:rPr lang="en-US" altLang="en-US" sz="1400">
                <a:latin typeface="Times New Roman" panose="02020603050405020304" pitchFamily="18" charset="0"/>
              </a:rPr>
              <a:pPr/>
              <a:t>53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9460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9" b="9248"/>
          <a:stretch/>
        </p:blipFill>
        <p:spPr bwMode="auto">
          <a:xfrm>
            <a:off x="1600200" y="2208214"/>
            <a:ext cx="8246327" cy="2352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6006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>
              <a:defRPr/>
            </a:pPr>
            <a:r>
              <a:rPr lang="en-US" altLang="en-US" b="1" dirty="0">
                <a:ea typeface="ＭＳ Ｐゴシック" pitchFamily="34" charset="-128"/>
              </a:rPr>
              <a:t>Multivalued attributes</a:t>
            </a:r>
            <a:r>
              <a:rPr lang="en-US" altLang="en-US" dirty="0">
                <a:ea typeface="ＭＳ Ｐゴシック" pitchFamily="34" charset="-128"/>
              </a:rPr>
              <a:t>: Attributes that have many values</a:t>
            </a:r>
            <a:r>
              <a:rPr lang="en-US" altLang="en-US" dirty="0"/>
              <a:t> and require creating:</a:t>
            </a:r>
          </a:p>
          <a:p>
            <a:pPr marL="658368" lvl="1" indent="-246888">
              <a:defRPr/>
            </a:pPr>
            <a:r>
              <a:rPr lang="en-US" altLang="en-US" dirty="0"/>
              <a:t>Several new attributes, one for each component of the original multivalued attribute</a:t>
            </a:r>
          </a:p>
          <a:p>
            <a:pPr marL="658368" lvl="1" indent="-246888">
              <a:defRPr/>
            </a:pPr>
            <a:r>
              <a:rPr lang="en-US" altLang="en-US" dirty="0"/>
              <a:t>A new entity composed of the original multivalued attribute’s components</a:t>
            </a:r>
          </a:p>
          <a:p>
            <a:pPr marL="365760" indent="-256032">
              <a:defRPr/>
            </a:pPr>
            <a:r>
              <a:rPr lang="en-US" altLang="en-US" b="1" dirty="0"/>
              <a:t>Derived attribute</a:t>
            </a:r>
            <a:r>
              <a:rPr lang="en-US" altLang="en-US" dirty="0"/>
              <a:t>: Attribute whose value is calculated from other attributes</a:t>
            </a:r>
          </a:p>
          <a:p>
            <a:pPr marL="658368" lvl="1" indent="-246888">
              <a:defRPr/>
            </a:pPr>
            <a:r>
              <a:rPr lang="en-US" altLang="en-US" dirty="0"/>
              <a:t>Derived using an algorithm </a:t>
            </a:r>
          </a:p>
          <a:p>
            <a:pPr marL="457200" lvl="1" indent="0">
              <a:buNone/>
              <a:defRPr/>
            </a:pPr>
            <a:endParaRPr lang="en-US" altLang="en-US" dirty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0482A1-CFF5-4451-A025-D16AD1F8FC22}" type="slidenum">
              <a:rPr lang="en-US" altLang="en-US" sz="1400">
                <a:latin typeface="Times New Roman" panose="02020603050405020304" pitchFamily="18" charset="0"/>
              </a:rPr>
              <a:pPr/>
              <a:t>54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6065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Depiction of a Derived Attribute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7495F81-3718-4C2B-9FC3-7AE823176233}" type="slidenum">
              <a:rPr lang="en-US" altLang="en-US" sz="1400">
                <a:latin typeface="Times New Roman" panose="02020603050405020304" pitchFamily="18" charset="0"/>
              </a:rPr>
              <a:pPr/>
              <a:t>55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67"/>
          <a:stretch/>
        </p:blipFill>
        <p:spPr bwMode="auto">
          <a:xfrm>
            <a:off x="1676400" y="2339977"/>
            <a:ext cx="8839200" cy="252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2738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Advantages and Disadvantages of Storing Derived Attributes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583E427-8856-476A-A8FC-0948F338C4D6}" type="slidenum">
              <a:rPr lang="en-US" altLang="en-US" sz="1400">
                <a:latin typeface="Times New Roman" panose="02020603050405020304" pitchFamily="18" charset="0"/>
              </a:rPr>
              <a:pPr/>
              <a:t>56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2532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90"/>
          <a:stretch/>
        </p:blipFill>
        <p:spPr bwMode="auto">
          <a:xfrm>
            <a:off x="1600200" y="2397126"/>
            <a:ext cx="8991600" cy="190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2408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Relationships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Association between entities that always operate in both directions</a:t>
            </a:r>
          </a:p>
          <a:p>
            <a:pPr eaLnBrk="1" hangingPunct="1"/>
            <a:r>
              <a:rPr lang="en-US" altLang="en-US" b="1"/>
              <a:t>Participants</a:t>
            </a:r>
            <a:r>
              <a:rPr lang="en-US" altLang="en-US"/>
              <a:t>: Entities that participate in a relationship</a:t>
            </a:r>
          </a:p>
          <a:p>
            <a:pPr eaLnBrk="1" hangingPunct="1"/>
            <a:r>
              <a:rPr lang="en-US" altLang="en-US" b="1"/>
              <a:t>Connectivity</a:t>
            </a:r>
            <a:r>
              <a:rPr lang="en-US" altLang="en-US"/>
              <a:t>: Describes the relationship classification</a:t>
            </a:r>
          </a:p>
          <a:p>
            <a:pPr eaLnBrk="1" hangingPunct="1"/>
            <a:r>
              <a:rPr lang="en-US" altLang="en-US" b="1"/>
              <a:t>Cardinality</a:t>
            </a:r>
            <a:r>
              <a:rPr lang="en-US" altLang="en-US"/>
              <a:t>: Expresses the minimum and maximum number of entity occurrences associated with one occurrence of related entity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66E3BB-C5A0-4B81-9841-C83A4A0512C5}" type="slidenum">
              <a:rPr lang="en-US" altLang="en-US" sz="1400">
                <a:latin typeface="Times New Roman" panose="02020603050405020304" pitchFamily="18" charset="0"/>
              </a:rPr>
              <a:pPr/>
              <a:t>57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0756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Connectivity and Cardinality in an ERD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2B3D60-95C9-4D6C-9971-464BC7103692}" type="slidenum">
              <a:rPr lang="en-US" altLang="en-US" sz="1400">
                <a:latin typeface="Times New Roman" panose="02020603050405020304" pitchFamily="18" charset="0"/>
              </a:rPr>
              <a:pPr/>
              <a:t>58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4580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94"/>
          <a:stretch/>
        </p:blipFill>
        <p:spPr bwMode="auto">
          <a:xfrm>
            <a:off x="2743200" y="2170114"/>
            <a:ext cx="6777038" cy="316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8410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Relationship Strength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ACA52FC-33DE-45BC-B9DB-93ED051B9BA3}" type="slidenum">
              <a:rPr lang="en-US" altLang="en-US" sz="1400">
                <a:latin typeface="Times New Roman" panose="02020603050405020304" pitchFamily="18" charset="0"/>
              </a:rPr>
              <a:pPr/>
              <a:t>59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2057400" y="1524000"/>
          <a:ext cx="83058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46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Advantages of the DBMS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Tx/>
              <a:buChar char="•"/>
              <a:defRPr/>
            </a:pPr>
            <a:r>
              <a:rPr lang="en-US" altLang="en-US" dirty="0"/>
              <a:t>Better data integration and less data inconsistency</a:t>
            </a:r>
          </a:p>
          <a:p>
            <a:pPr marL="742950" lvl="2" indent="-342900">
              <a:buFont typeface="Arial" panose="020B0604020202020204" pitchFamily="34" charset="0"/>
              <a:buChar char="–"/>
              <a:defRPr/>
            </a:pPr>
            <a:r>
              <a:rPr lang="en-CA" b="1" dirty="0"/>
              <a:t>Data inconsistency</a:t>
            </a:r>
            <a:r>
              <a:rPr lang="en-CA" dirty="0"/>
              <a:t>:</a:t>
            </a:r>
            <a:r>
              <a:rPr lang="en-CA" b="1" dirty="0"/>
              <a:t> </a:t>
            </a:r>
            <a:r>
              <a:rPr lang="en-CA" dirty="0"/>
              <a:t>Different versions of the same data appear in different places</a:t>
            </a:r>
            <a:endParaRPr lang="en-US" altLang="en-US" dirty="0"/>
          </a:p>
          <a:p>
            <a:pPr marL="342900" lvl="1" indent="-342900">
              <a:buFontTx/>
              <a:buChar char="•"/>
              <a:defRPr/>
            </a:pPr>
            <a:r>
              <a:rPr lang="en-US" altLang="en-US" dirty="0"/>
              <a:t>Increased end-user productivity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altLang="en-US" dirty="0"/>
              <a:t>Improved:</a:t>
            </a:r>
          </a:p>
          <a:p>
            <a:pPr marL="658368" lvl="1" indent="-246888">
              <a:defRPr/>
            </a:pPr>
            <a:r>
              <a:rPr lang="en-US" altLang="en-US" dirty="0"/>
              <a:t>Data sharing</a:t>
            </a:r>
          </a:p>
          <a:p>
            <a:pPr marL="658368" lvl="1" indent="-246888">
              <a:defRPr/>
            </a:pPr>
            <a:r>
              <a:rPr lang="en-US" altLang="en-US" dirty="0"/>
              <a:t>Data security</a:t>
            </a:r>
          </a:p>
          <a:p>
            <a:pPr marL="658368" lvl="1" indent="-246888">
              <a:defRPr/>
            </a:pPr>
            <a:r>
              <a:rPr lang="en-US" altLang="en-US" dirty="0"/>
              <a:t>Data access</a:t>
            </a:r>
          </a:p>
          <a:p>
            <a:pPr marL="658368" lvl="1" indent="-246888">
              <a:defRPr/>
            </a:pPr>
            <a:r>
              <a:rPr lang="en-US" altLang="en-US" dirty="0"/>
              <a:t>Decision making</a:t>
            </a:r>
          </a:p>
          <a:p>
            <a:pPr marL="923544" lvl="2" indent="-219456">
              <a:defRPr/>
            </a:pPr>
            <a:r>
              <a:rPr lang="en-CA" b="1" dirty="0"/>
              <a:t>Data quality</a:t>
            </a:r>
            <a:r>
              <a:rPr lang="en-CA" dirty="0"/>
              <a:t>:</a:t>
            </a:r>
            <a:r>
              <a:rPr lang="en-CA" b="1" dirty="0"/>
              <a:t> </a:t>
            </a:r>
            <a:r>
              <a:rPr lang="en-CA" dirty="0"/>
              <a:t>Promoting accuracy, validity, and timeliness of data</a:t>
            </a:r>
            <a:endParaRPr lang="en-US" altLang="en-US" dirty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6621AC-08CB-4F08-B8E0-DA5863D95118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4300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057400" y="685800"/>
            <a:ext cx="82296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 Weak (Non-Identifying) Relationship between COURSE and CLASS</a:t>
            </a:r>
            <a:endParaRPr lang="en-US" altLang="en-US" dirty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78EB4E-CFCB-471B-B302-941B720BAE7C}" type="slidenum">
              <a:rPr lang="en-US" altLang="en-US" sz="1400">
                <a:latin typeface="Times New Roman" panose="02020603050405020304" pitchFamily="18" charset="0"/>
              </a:rPr>
              <a:pPr/>
              <a:t>60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765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82838"/>
            <a:ext cx="83058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0685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057400" y="685800"/>
            <a:ext cx="82296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A Strong (Identifying) Relationship between COURSE and CLASS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132FB9-5554-4E2B-9180-06660DB02D9C}" type="slidenum">
              <a:rPr lang="en-US" altLang="en-US" sz="1400">
                <a:latin typeface="Times New Roman" panose="02020603050405020304" pitchFamily="18" charset="0"/>
              </a:rPr>
              <a:pPr/>
              <a:t>61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867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66989"/>
            <a:ext cx="84582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7976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Weak Entity in an ERD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898F296-4845-4D32-AD8C-E8F98990EFD6}" type="slidenum">
              <a:rPr lang="en-US" altLang="en-US" sz="1400">
                <a:latin typeface="Times New Roman" panose="02020603050405020304" pitchFamily="18" charset="0"/>
              </a:rPr>
              <a:pPr/>
              <a:t>62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0724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44" b="4731"/>
          <a:stretch/>
        </p:blipFill>
        <p:spPr bwMode="auto">
          <a:xfrm>
            <a:off x="2819400" y="1676402"/>
            <a:ext cx="5791200" cy="431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7947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A Weak Entity in a Strong Relationship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F2D1315-9795-4F56-9E09-1CBA4D4466AE}" type="slidenum">
              <a:rPr lang="en-US" altLang="en-US" sz="1400">
                <a:latin typeface="Times New Roman" panose="02020603050405020304" pitchFamily="18" charset="0"/>
              </a:rPr>
              <a:pPr/>
              <a:t>63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1748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4"/>
          <a:stretch/>
        </p:blipFill>
        <p:spPr bwMode="auto">
          <a:xfrm>
            <a:off x="1981200" y="1600202"/>
            <a:ext cx="8161338" cy="446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5088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Relationship Participation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412BA5-68A7-4205-8BAF-69D2051F64A7}" type="slidenum">
              <a:rPr lang="en-US" altLang="en-US" sz="1400">
                <a:latin typeface="Times New Roman" panose="02020603050405020304" pitchFamily="18" charset="0"/>
              </a:rPr>
              <a:pPr/>
              <a:t>64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905000" y="1676400"/>
          <a:ext cx="8458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78853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Crow’s Foot Symbols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D7ED06-FE71-4380-8248-F3FD7C3E731F}" type="slidenum">
              <a:rPr lang="en-US" altLang="en-US" sz="1400">
                <a:latin typeface="Times New Roman" panose="02020603050405020304" pitchFamily="18" charset="0"/>
              </a:rPr>
              <a:pPr/>
              <a:t>65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379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8"/>
          <a:stretch/>
        </p:blipFill>
        <p:spPr bwMode="auto">
          <a:xfrm>
            <a:off x="1600200" y="2466976"/>
            <a:ext cx="8991600" cy="17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2114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CLASS is Optional to COURSE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C8BDB7-4E94-4984-B372-BB46578F360B}" type="slidenum">
              <a:rPr lang="en-US" altLang="en-US" sz="1400">
                <a:latin typeface="Times New Roman" panose="02020603050405020304" pitchFamily="18" charset="0"/>
              </a:rPr>
              <a:pPr/>
              <a:t>66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4820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34"/>
          <a:stretch/>
        </p:blipFill>
        <p:spPr bwMode="auto">
          <a:xfrm>
            <a:off x="1600200" y="2574926"/>
            <a:ext cx="70104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6548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COURSE and CLASS in a Mandatory Relationship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1B9E7B-383A-4E77-8AF7-CB35CDF6CC71}" type="slidenum">
              <a:rPr lang="en-US" altLang="en-US" sz="1400">
                <a:latin typeface="Times New Roman" panose="02020603050405020304" pitchFamily="18" charset="0"/>
              </a:rPr>
              <a:pPr/>
              <a:t>67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5844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46"/>
          <a:stretch/>
        </p:blipFill>
        <p:spPr bwMode="auto">
          <a:xfrm>
            <a:off x="1600200" y="2616200"/>
            <a:ext cx="6919332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2741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Entities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Also known as composite or bridge entities</a:t>
            </a:r>
          </a:p>
          <a:p>
            <a:pPr eaLnBrk="1" hangingPunct="1"/>
            <a:r>
              <a:rPr lang="en-US" altLang="en-US"/>
              <a:t>Used to represent an M:N relationship between two or more entities</a:t>
            </a:r>
          </a:p>
          <a:p>
            <a:pPr eaLnBrk="1" hangingPunct="1"/>
            <a:r>
              <a:rPr lang="en-US" altLang="en-US"/>
              <a:t>Is in a 1:M relationship with the parent entities</a:t>
            </a:r>
          </a:p>
          <a:p>
            <a:pPr lvl="1" eaLnBrk="1" hangingPunct="1"/>
            <a:r>
              <a:rPr lang="en-US" altLang="en-US"/>
              <a:t>Composed of the primary key attributes of each parent entity</a:t>
            </a:r>
          </a:p>
          <a:p>
            <a:pPr eaLnBrk="1" hangingPunct="1"/>
            <a:r>
              <a:rPr lang="en-US" altLang="en-US"/>
              <a:t>May also contain additional attributes that play no role in connective process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6AE4AE-46D1-48FA-8D68-BD7E8DF2A260}" type="slidenum">
              <a:rPr lang="en-US" altLang="en-US" sz="1400">
                <a:latin typeface="Times New Roman" panose="02020603050405020304" pitchFamily="18" charset="0"/>
              </a:rPr>
              <a:pPr/>
              <a:t>68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015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Converting the M:N Relationship into Two 1:M Relationships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81592C2-50BD-435C-8470-729FE6C29F8E}" type="slidenum">
              <a:rPr lang="en-US" altLang="en-US" sz="1400">
                <a:latin typeface="Times New Roman" panose="02020603050405020304" pitchFamily="18" charset="0"/>
              </a:rPr>
              <a:pPr/>
              <a:t>69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40964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4"/>
          <a:stretch/>
        </p:blipFill>
        <p:spPr bwMode="auto">
          <a:xfrm>
            <a:off x="1905000" y="1676400"/>
            <a:ext cx="8382000" cy="430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04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Types of Databases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5240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en-US" b="1">
                <a:ea typeface="MS PGothic" panose="020B0600070205080204" pitchFamily="34" charset="-128"/>
              </a:rPr>
              <a:t>Single-user database</a:t>
            </a:r>
            <a:r>
              <a:rPr lang="en-US" altLang="en-US">
                <a:ea typeface="MS PGothic" panose="020B0600070205080204" pitchFamily="34" charset="-128"/>
              </a:rPr>
              <a:t>:</a:t>
            </a:r>
            <a:r>
              <a:rPr lang="en-US" altLang="en-US" b="1">
                <a:ea typeface="MS PGothic" panose="020B0600070205080204" pitchFamily="34" charset="-128"/>
              </a:rPr>
              <a:t> </a:t>
            </a:r>
            <a:r>
              <a:rPr lang="en-US" altLang="en-US">
                <a:ea typeface="MS PGothic" panose="020B0600070205080204" pitchFamily="34" charset="-128"/>
              </a:rPr>
              <a:t>Supports one user at a time</a:t>
            </a:r>
          </a:p>
          <a:p>
            <a:pPr lvl="1" eaLnBrk="1" hangingPunct="1"/>
            <a:r>
              <a:rPr lang="en-US" altLang="en-US" b="1"/>
              <a:t>Desktop database</a:t>
            </a:r>
            <a:r>
              <a:rPr lang="en-US" altLang="en-US"/>
              <a:t>: Runs on PC</a:t>
            </a:r>
          </a:p>
          <a:p>
            <a:pPr eaLnBrk="1" hangingPunct="1"/>
            <a:r>
              <a:rPr lang="en-US" altLang="en-US" b="1">
                <a:ea typeface="MS PGothic" panose="020B0600070205080204" pitchFamily="34" charset="-128"/>
              </a:rPr>
              <a:t>Multiuser database</a:t>
            </a:r>
            <a:r>
              <a:rPr lang="en-US" altLang="en-US">
                <a:ea typeface="MS PGothic" panose="020B0600070205080204" pitchFamily="34" charset="-128"/>
              </a:rPr>
              <a:t>:</a:t>
            </a:r>
            <a:r>
              <a:rPr lang="en-US" altLang="en-US" b="1">
                <a:ea typeface="MS PGothic" panose="020B0600070205080204" pitchFamily="34" charset="-128"/>
              </a:rPr>
              <a:t> </a:t>
            </a:r>
            <a:r>
              <a:rPr lang="en-US" altLang="en-US">
                <a:ea typeface="MS PGothic" panose="020B0600070205080204" pitchFamily="34" charset="-128"/>
              </a:rPr>
              <a:t>Supports multiple users at the same time</a:t>
            </a:r>
          </a:p>
          <a:p>
            <a:pPr lvl="1" eaLnBrk="1" hangingPunct="1"/>
            <a:r>
              <a:rPr lang="en-US" altLang="en-US" b="1"/>
              <a:t>Workgroup databases</a:t>
            </a:r>
            <a:r>
              <a:rPr lang="en-US" altLang="en-US"/>
              <a:t>:</a:t>
            </a:r>
            <a:r>
              <a:rPr lang="en-US" altLang="en-US" b="1"/>
              <a:t> </a:t>
            </a:r>
            <a:r>
              <a:rPr lang="en-US" altLang="en-US"/>
              <a:t>Supports a small number of users or a specific department</a:t>
            </a:r>
          </a:p>
          <a:p>
            <a:pPr lvl="1" eaLnBrk="1" hangingPunct="1"/>
            <a:r>
              <a:rPr lang="en-US" altLang="en-US" b="1"/>
              <a:t>Enterprise database</a:t>
            </a:r>
            <a:r>
              <a:rPr lang="en-US" altLang="en-US"/>
              <a:t>:</a:t>
            </a:r>
            <a:r>
              <a:rPr lang="en-US" altLang="en-US" b="1"/>
              <a:t> </a:t>
            </a:r>
            <a:r>
              <a:rPr lang="en-US" altLang="en-US"/>
              <a:t>Supports many users across many departments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5E2F30-E70D-41FB-B2EB-1A44C6E41A8F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2344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A Composite Entity in an ERD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0AFA9D-9323-4DFA-B152-C09B751EF5C7}" type="slidenum">
              <a:rPr lang="en-US" altLang="en-US" sz="1400">
                <a:latin typeface="Times New Roman" panose="02020603050405020304" pitchFamily="18" charset="0"/>
              </a:rPr>
              <a:pPr/>
              <a:t>70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41988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7"/>
          <a:stretch/>
        </p:blipFill>
        <p:spPr bwMode="auto">
          <a:xfrm>
            <a:off x="1600200" y="2433638"/>
            <a:ext cx="8991600" cy="184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4605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Developing an ER Diagram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/>
              <a:t>Create a detailed narrative of the organization’s  description of operations</a:t>
            </a:r>
          </a:p>
          <a:p>
            <a:pPr eaLnBrk="1" hangingPunct="1"/>
            <a:r>
              <a:rPr lang="en-US" altLang="en-US"/>
              <a:t>Identify business rules based on the descriptions</a:t>
            </a:r>
          </a:p>
          <a:p>
            <a:pPr eaLnBrk="1" hangingPunct="1"/>
            <a:r>
              <a:rPr lang="en-US" altLang="en-US"/>
              <a:t>Identify main entities and relationships from the business rules</a:t>
            </a:r>
          </a:p>
          <a:p>
            <a:pPr eaLnBrk="1" hangingPunct="1"/>
            <a:r>
              <a:rPr lang="en-US" altLang="en-US"/>
              <a:t>Develop the initial ERD</a:t>
            </a:r>
          </a:p>
          <a:p>
            <a:pPr eaLnBrk="1" hangingPunct="1"/>
            <a:r>
              <a:rPr lang="en-US" altLang="en-US"/>
              <a:t>Identify the attributes and primary keys that adequately describe entities</a:t>
            </a:r>
          </a:p>
          <a:p>
            <a:pPr eaLnBrk="1" hangingPunct="1"/>
            <a:r>
              <a:rPr lang="en-US" altLang="en-US"/>
              <a:t>Revise and review ERD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6CBB6B-B4C6-4D0A-8063-B4AF21CF7906}" type="slidenum">
              <a:rPr lang="en-US" altLang="en-US" sz="1400">
                <a:latin typeface="Times New Roman" panose="02020603050405020304" pitchFamily="18" charset="0"/>
              </a:rPr>
              <a:pPr/>
              <a:t>71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707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/>
              <a:t>Database Design Challenges: </a:t>
            </a:r>
            <a:br>
              <a:rPr lang="en-US" altLang="en-US"/>
            </a:br>
            <a:r>
              <a:rPr lang="en-US" altLang="en-US"/>
              <a:t>Conflicting Goals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996ABA-83B0-4EA2-B449-D2B0FFC438A0}" type="slidenum">
              <a:rPr lang="en-US" altLang="en-US" sz="1400">
                <a:latin typeface="Times New Roman" panose="02020603050405020304" pitchFamily="18" charset="0"/>
              </a:rPr>
              <a:pPr/>
              <a:t>72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1905000" y="1676400"/>
          <a:ext cx="8382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78739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We are going to use thee following business rules to create a Crow’s Foot ERD.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A department employs many employees, but each employee is employed by one department.</a:t>
            </a:r>
            <a:endParaRPr lang="en-US" sz="2600" dirty="0"/>
          </a:p>
          <a:p>
            <a:r>
              <a:rPr lang="en-US" b="1" dirty="0"/>
              <a:t>Some employees, known as “rovers,” are not assigned to any department.</a:t>
            </a:r>
            <a:endParaRPr lang="en-US" sz="2600" dirty="0"/>
          </a:p>
          <a:p>
            <a:r>
              <a:rPr lang="en-US" b="1" dirty="0"/>
              <a:t>A division operates many departments, but each department is operated by one division.</a:t>
            </a:r>
            <a:endParaRPr lang="en-US" sz="2600" dirty="0"/>
          </a:p>
          <a:p>
            <a:r>
              <a:rPr lang="en-US" b="1" dirty="0"/>
              <a:t>An employee may be assigned many projects, and a project may have many employees assigned to it.</a:t>
            </a:r>
            <a:endParaRPr lang="en-US" sz="2600" dirty="0"/>
          </a:p>
          <a:p>
            <a:r>
              <a:rPr lang="en-US" b="1" dirty="0"/>
              <a:t>A project must have at least one employee assigned to it.</a:t>
            </a:r>
            <a:endParaRPr lang="en-US" sz="2600" dirty="0"/>
          </a:p>
          <a:p>
            <a:r>
              <a:rPr lang="en-US" b="1" dirty="0"/>
              <a:t>One of the employees manages each department, and each department is managed by only one employee.</a:t>
            </a:r>
            <a:endParaRPr lang="en-US" sz="2600" dirty="0"/>
          </a:p>
          <a:p>
            <a:r>
              <a:rPr lang="en-US" b="1" dirty="0"/>
              <a:t>One of the employees runs each division, and each division is run by only one employee.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880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P4-03-Problem-3-ERD-Solu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691" y="785003"/>
            <a:ext cx="7189829" cy="5512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148396" y="3169329"/>
            <a:ext cx="5338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A department employs many employees, but each employee is employed by one department.</a:t>
            </a:r>
            <a:endParaRPr lang="en-US" sz="900" dirty="0"/>
          </a:p>
          <a:p>
            <a:r>
              <a:rPr lang="en-US" sz="900" b="1" dirty="0"/>
              <a:t>Some employees, known as “rovers,” are not assigned to any department.</a:t>
            </a:r>
            <a:endParaRPr lang="en-US" sz="900" dirty="0"/>
          </a:p>
          <a:p>
            <a:r>
              <a:rPr lang="en-US" sz="900" b="1" dirty="0"/>
              <a:t>A division operates many departments, but each department is operated by one division.</a:t>
            </a:r>
            <a:endParaRPr lang="en-US" sz="900" dirty="0"/>
          </a:p>
          <a:p>
            <a:r>
              <a:rPr lang="en-US" sz="900" b="1" dirty="0"/>
              <a:t>An employee may be assigned many projects, and a project may have many employees assigned to it.</a:t>
            </a:r>
            <a:endParaRPr lang="en-US" sz="900" dirty="0"/>
          </a:p>
          <a:p>
            <a:r>
              <a:rPr lang="en-US" sz="900" b="1" dirty="0"/>
              <a:t>A project must have at least one employee assigned to it.</a:t>
            </a:r>
            <a:endParaRPr lang="en-US" sz="900" dirty="0"/>
          </a:p>
          <a:p>
            <a:r>
              <a:rPr lang="en-US" sz="900" b="1" dirty="0"/>
              <a:t>One of the employees manages each department, and each department is managed by only one employee.</a:t>
            </a:r>
            <a:endParaRPr lang="en-US" sz="900" dirty="0"/>
          </a:p>
          <a:p>
            <a:r>
              <a:rPr lang="en-US" sz="900" b="1" dirty="0"/>
              <a:t>One of the employees runs each division, and each division is run by only one employee.</a:t>
            </a:r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8229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Types of Databases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00200"/>
            <a:ext cx="8077200" cy="4572000"/>
          </a:xfrm>
        </p:spPr>
        <p:txBody>
          <a:bodyPr>
            <a:normAutofit/>
          </a:bodyPr>
          <a:lstStyle/>
          <a:p>
            <a:pPr marL="365760" indent="-256032">
              <a:defRPr/>
            </a:pPr>
            <a:r>
              <a:rPr lang="en-US" altLang="en-US" b="1" dirty="0"/>
              <a:t>Centralized database</a:t>
            </a:r>
            <a:r>
              <a:rPr lang="en-US" altLang="en-US" dirty="0"/>
              <a:t>: Data is located at a single site</a:t>
            </a:r>
          </a:p>
          <a:p>
            <a:pPr marL="365760" indent="-256032">
              <a:defRPr/>
            </a:pPr>
            <a:r>
              <a:rPr lang="en-US" altLang="en-US" b="1" dirty="0"/>
              <a:t>Distributed database</a:t>
            </a:r>
            <a:r>
              <a:rPr lang="en-US" altLang="en-US" dirty="0"/>
              <a:t>: Data is distributed across different sites </a:t>
            </a:r>
          </a:p>
          <a:p>
            <a:pPr marL="365760" indent="-256032">
              <a:defRPr/>
            </a:pPr>
            <a:r>
              <a:rPr lang="en-US" altLang="en-US" b="1" dirty="0"/>
              <a:t>Cloud database</a:t>
            </a:r>
            <a:r>
              <a:rPr lang="en-US" altLang="en-US" dirty="0"/>
              <a:t>: Created and maintained using cloud data services that provide defined performance measures for the database</a:t>
            </a:r>
          </a:p>
          <a:p>
            <a:pPr marL="0" indent="0">
              <a:buNone/>
              <a:defRPr/>
            </a:pPr>
            <a:endParaRPr lang="en-US" altLang="en-US" b="1" dirty="0">
              <a:ea typeface="ＭＳ Ｐゴシック" charset="-128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B9F931-F5E4-493B-B4D4-DCD0E6A4DF90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75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ea typeface="MS PGothic" panose="020B0600070205080204" pitchFamily="34" charset="-128"/>
              </a:rPr>
              <a:t>Basic File Terminology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71A358-ED0A-4D34-AAF8-579FDB8D7B55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29700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26"/>
          <a:stretch/>
        </p:blipFill>
        <p:spPr bwMode="auto">
          <a:xfrm>
            <a:off x="2133600" y="2003425"/>
            <a:ext cx="8153400" cy="247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51059"/>
              </p:ext>
            </p:extLst>
          </p:nvPr>
        </p:nvGraphicFramePr>
        <p:xfrm>
          <a:off x="2304374" y="504873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Birthday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02/11/1983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Susie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03/10/1987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87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2657</Words>
  <Application>Microsoft Office PowerPoint</Application>
  <PresentationFormat>Widescreen</PresentationFormat>
  <Paragraphs>451</Paragraphs>
  <Slides>74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MS PGothic</vt:lpstr>
      <vt:lpstr>MS PGothic</vt:lpstr>
      <vt:lpstr>Arial</vt:lpstr>
      <vt:lpstr>Calibri</vt:lpstr>
      <vt:lpstr>Calibri Light</vt:lpstr>
      <vt:lpstr>Times New Roman</vt:lpstr>
      <vt:lpstr>Office Theme</vt:lpstr>
      <vt:lpstr>Databases</vt:lpstr>
      <vt:lpstr>Data vs. Information</vt:lpstr>
      <vt:lpstr>Database</vt:lpstr>
      <vt:lpstr>Role of the DBMS</vt:lpstr>
      <vt:lpstr>The DBMS Manages the Interaction between the End User and the Database</vt:lpstr>
      <vt:lpstr>Advantages of the DBMS</vt:lpstr>
      <vt:lpstr>Types of Databases</vt:lpstr>
      <vt:lpstr>Types of Databases</vt:lpstr>
      <vt:lpstr>Basic File Terminology</vt:lpstr>
      <vt:lpstr>Database Systems</vt:lpstr>
      <vt:lpstr>Contrasting Database and File Systems</vt:lpstr>
      <vt:lpstr>The Database System Environment</vt:lpstr>
      <vt:lpstr>DBMS Functions</vt:lpstr>
      <vt:lpstr>DBMS Functions</vt:lpstr>
      <vt:lpstr>DBMS Functions</vt:lpstr>
      <vt:lpstr>Data Modeling and Data Models</vt:lpstr>
      <vt:lpstr>Importance of Data Models</vt:lpstr>
      <vt:lpstr>Data Model Basic Building Blocks</vt:lpstr>
      <vt:lpstr>Example of Entity Relationship Diagram (ERD)</vt:lpstr>
      <vt:lpstr>Business Rules</vt:lpstr>
      <vt:lpstr>Sources of Business Rules</vt:lpstr>
      <vt:lpstr>Reasons for Identifying and Documenting Business Rules</vt:lpstr>
      <vt:lpstr>Translating Business Rules into Data Model Components</vt:lpstr>
      <vt:lpstr>Naming Conventions</vt:lpstr>
      <vt:lpstr>The Relational Model</vt:lpstr>
      <vt:lpstr>Relational Model</vt:lpstr>
      <vt:lpstr>Relational Database Management System(RDBMS)</vt:lpstr>
      <vt:lpstr>Relational databases</vt:lpstr>
      <vt:lpstr>Relational database management systems</vt:lpstr>
      <vt:lpstr>A Relational Diagram</vt:lpstr>
      <vt:lpstr>SQL-Based Relational Database Application</vt:lpstr>
      <vt:lpstr>The Entity Relationship Model</vt:lpstr>
      <vt:lpstr>Entity Relationship Model</vt:lpstr>
      <vt:lpstr>The ER Model Notations</vt:lpstr>
      <vt:lpstr>The Object-Oriented Data Model (OODM) or Semantic Data Model</vt:lpstr>
      <vt:lpstr>The Object-Oriented Data Model (OODM)</vt:lpstr>
      <vt:lpstr>Object-Oriented Model</vt:lpstr>
      <vt:lpstr>A Comparison of OO, UML, and ER Models</vt:lpstr>
      <vt:lpstr>A Logical View of Data</vt:lpstr>
      <vt:lpstr>Characteristics of a Relational Table</vt:lpstr>
      <vt:lpstr>Keys</vt:lpstr>
      <vt:lpstr>Types of Keys </vt:lpstr>
      <vt:lpstr> An Example of a Simple Relational Database  </vt:lpstr>
      <vt:lpstr>Relationships within the Relational Database </vt:lpstr>
      <vt:lpstr>The 1:1 Relationship between PROFESSOR and DEPARTMENT</vt:lpstr>
      <vt:lpstr> Changing the M:N Relationship to Two 1:M Relationships  </vt:lpstr>
      <vt:lpstr> The Expanded ER Model  </vt:lpstr>
      <vt:lpstr> The Relational Diagram for the Invoicing System  </vt:lpstr>
      <vt:lpstr>Entity Relationship Model (ERM)</vt:lpstr>
      <vt:lpstr>Attributes</vt:lpstr>
      <vt:lpstr>The Attributes of the Student Entity: Chen and Crow’s Foot</vt:lpstr>
      <vt:lpstr>Attributes</vt:lpstr>
      <vt:lpstr>A Multivalued Attribute in an Entity </vt:lpstr>
      <vt:lpstr>Attributes</vt:lpstr>
      <vt:lpstr>Depiction of a Derived Attribute</vt:lpstr>
      <vt:lpstr>Advantages and Disadvantages of Storing Derived Attributes</vt:lpstr>
      <vt:lpstr>Relationships</vt:lpstr>
      <vt:lpstr>Connectivity and Cardinality in an ERD</vt:lpstr>
      <vt:lpstr>Relationship Strength</vt:lpstr>
      <vt:lpstr>A Weak (Non-Identifying) Relationship between COURSE and CLASS</vt:lpstr>
      <vt:lpstr>A Strong (Identifying) Relationship between COURSE and CLASS</vt:lpstr>
      <vt:lpstr>A Weak Entity in an ERD</vt:lpstr>
      <vt:lpstr>A Weak Entity in a Strong Relationship</vt:lpstr>
      <vt:lpstr>Relationship Participation</vt:lpstr>
      <vt:lpstr>Crow’s Foot Symbols</vt:lpstr>
      <vt:lpstr>CLASS is Optional to COURSE</vt:lpstr>
      <vt:lpstr>COURSE and CLASS in a Mandatory Relationship</vt:lpstr>
      <vt:lpstr>Associative Entities</vt:lpstr>
      <vt:lpstr>Converting the M:N Relationship into Two 1:M Relationships</vt:lpstr>
      <vt:lpstr>A Composite Entity in an ERD</vt:lpstr>
      <vt:lpstr>Developing an ER Diagram</vt:lpstr>
      <vt:lpstr>Database Design Challenges:  Conflicting Goals</vt:lpstr>
      <vt:lpstr>Exercise</vt:lpstr>
      <vt:lpstr>PowerPoint Presentation</vt:lpstr>
    </vt:vector>
  </TitlesOfParts>
  <Company>Hawaii Pacific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</dc:title>
  <dc:creator>Mary  L. Smith, Ed.D.</dc:creator>
  <cp:lastModifiedBy>mls4aa</cp:lastModifiedBy>
  <cp:revision>29</cp:revision>
  <dcterms:created xsi:type="dcterms:W3CDTF">2015-09-29T03:31:55Z</dcterms:created>
  <dcterms:modified xsi:type="dcterms:W3CDTF">2016-11-03T17:42:51Z</dcterms:modified>
</cp:coreProperties>
</file>