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4"/>
  </p:sldMasterIdLst>
  <p:notesMasterIdLst>
    <p:notesMasterId r:id="rId7"/>
  </p:notesMasterIdLst>
  <p:handoutMasterIdLst>
    <p:handoutMasterId r:id="rId8"/>
  </p:handoutMasterIdLst>
  <p:sldIdLst>
    <p:sldId id="288" r:id="rId5"/>
    <p:sldId id="28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  <a:srgbClr val="394851"/>
    <a:srgbClr val="898C92"/>
    <a:srgbClr val="F3753F"/>
    <a:srgbClr val="F37440"/>
    <a:srgbClr val="00B2B2"/>
    <a:srgbClr val="16A3CC"/>
    <a:srgbClr val="737373"/>
    <a:srgbClr val="394951"/>
    <a:srgbClr val="FFC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7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976" y="17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6/4/20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6/4/20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19ED8FC-CD06-D246-8090-BA8BDAB902B1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8B61AA-6CB5-4548-8A30-7092021DB903}"/>
              </a:ext>
            </a:extLst>
          </p:cNvPr>
          <p:cNvSpPr/>
          <p:nvPr userDrawn="1"/>
        </p:nvSpPr>
        <p:spPr>
          <a:xfrm>
            <a:off x="439386" y="6388923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3"/>
            <a:ext cx="11565346" cy="6236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13D24-3B95-1C42-AB05-3DB6C7117B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615" y="310393"/>
            <a:ext cx="4151376" cy="62362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FBDA82-7791-114A-823E-0184D1BF1B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6AC677-1009-7C40-80EF-D192F410E1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749994-227C-414C-9A58-F1F52D7FF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DBD6208-4E1F-214A-9C6D-DAB628D128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2019</a:t>
            </a:r>
          </a:p>
        </p:txBody>
      </p:sp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5007082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600046"/>
            <a:ext cx="5007082" cy="4609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274634-0E08-554B-BDC8-B320B1AE1D62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6A93C-1E39-334D-86E6-E06E46B7D58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ED13C-49AE-E94D-997A-0947256A800C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F79F-5253-E14E-A839-6C3426162D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D88B2-A4D3-2F4D-8430-02993C9C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6415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C45865-706D-F44C-A757-AB917B81EAB7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0A70E-02E0-CD49-AC8A-4D0C1B2D89F4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AA7C57-2DB5-3E48-BA66-9948F8E12A42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F37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5B385C3-6707-3242-9933-D6320BEE4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4615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3DA471-06B7-A040-918A-DAFBF85F49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13670" y="6349429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587482" y="6446965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9" r:id="rId2"/>
    <p:sldLayoutId id="2147483774" r:id="rId3"/>
    <p:sldLayoutId id="2147483794" r:id="rId4"/>
    <p:sldLayoutId id="2147483773" r:id="rId5"/>
    <p:sldLayoutId id="2147483781" r:id="rId6"/>
    <p:sldLayoutId id="2147483782" r:id="rId7"/>
    <p:sldLayoutId id="2147483783" r:id="rId8"/>
    <p:sldLayoutId id="2147483793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0"/>
        </a:spcBef>
        <a:buFont typeface="Courier New" panose="02070309020205020404" pitchFamily="49" charset="0"/>
        <a:buChar char="o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By The Numbers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446A31E-CCE9-D446-9C91-3BDB4EF88539}"/>
              </a:ext>
            </a:extLst>
          </p:cNvPr>
          <p:cNvSpPr/>
          <p:nvPr/>
        </p:nvSpPr>
        <p:spPr>
          <a:xfrm>
            <a:off x="1432308" y="2169363"/>
            <a:ext cx="4102124" cy="216475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lvl="0">
              <a:defRPr/>
            </a:pPr>
            <a:r>
              <a:rPr lang="en-US" sz="2000" b="1" dirty="0">
                <a:solidFill>
                  <a:srgbClr val="6B767D"/>
                </a:solidFill>
                <a:latin typeface="Arial" panose="020B0604020202020204"/>
              </a:rPr>
              <a:t>{{</a:t>
            </a:r>
            <a:r>
              <a:rPr lang="en-US" sz="2000" b="1" dirty="0" err="1">
                <a:solidFill>
                  <a:srgbClr val="6B767D"/>
                </a:solidFill>
                <a:latin typeface="Arial" panose="020B0604020202020204"/>
              </a:rPr>
              <a:t>val</a:t>
            </a:r>
            <a:r>
              <a:rPr lang="en-US" sz="2000" b="1" dirty="0" err="1">
                <a:solidFill>
                  <a:srgbClr val="6B767D"/>
                </a:solidFill>
              </a:rPr>
              <a:t>:user_counts.csv</a:t>
            </a:r>
            <a:r>
              <a:rPr lang="en-US" sz="2000" b="1" dirty="0">
                <a:solidFill>
                  <a:srgbClr val="6B767D"/>
                </a:solidFill>
              </a:rPr>
              <a:t>[</a:t>
            </a:r>
            <a:r>
              <a:rPr lang="en-US" sz="2000" b="1" dirty="0">
                <a:solidFill>
                  <a:srgbClr val="6B767D"/>
                </a:solidFill>
                <a:latin typeface="Arial" panose="020B0604020202020204"/>
              </a:rPr>
              <a:t>2:2]}}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Accounts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en-US" sz="2000" b="1" dirty="0">
                <a:solidFill>
                  <a:srgbClr val="6B767D"/>
                </a:solidFill>
              </a:rPr>
              <a:t>{{</a:t>
            </a:r>
            <a:r>
              <a:rPr lang="en-US" sz="2000" b="1" dirty="0" err="1">
                <a:solidFill>
                  <a:srgbClr val="6B767D"/>
                </a:solidFill>
              </a:rPr>
              <a:t>val:user_counts.csv</a:t>
            </a:r>
            <a:r>
              <a:rPr lang="en-US" sz="2000" b="1" dirty="0">
                <a:solidFill>
                  <a:srgbClr val="6B767D"/>
                </a:solidFill>
              </a:rPr>
              <a:t>[2:1]}}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Active users in quarter</a:t>
            </a:r>
          </a:p>
          <a:p>
            <a:pPr lvl="0">
              <a:defRPr/>
            </a:pPr>
            <a:r>
              <a:rPr lang="en-US" sz="2000" b="1" dirty="0">
                <a:solidFill>
                  <a:srgbClr val="6B767D"/>
                </a:solidFill>
              </a:rPr>
              <a:t>{{</a:t>
            </a:r>
            <a:r>
              <a:rPr lang="en-US" sz="2000" b="1" dirty="0" err="1">
                <a:solidFill>
                  <a:srgbClr val="6B767D"/>
                </a:solidFill>
              </a:rPr>
              <a:t>val:concurrency_maxpeak.csv</a:t>
            </a:r>
            <a:r>
              <a:rPr lang="en-US" sz="2000" b="1" dirty="0">
                <a:solidFill>
                  <a:srgbClr val="6B767D"/>
                </a:solidFill>
              </a:rPr>
              <a:t>[1:1]}}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Peak concurrent users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D92CC-58BF-A243-B4A9-F89D1A8287C9}"/>
              </a:ext>
            </a:extLst>
          </p:cNvPr>
          <p:cNvSpPr/>
          <p:nvPr/>
        </p:nvSpPr>
        <p:spPr>
          <a:xfrm>
            <a:off x="6987209" y="625128"/>
            <a:ext cx="4472293" cy="560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{{pic:concurrency.heatmap_Concurrency_95Pctl.png}}</a:t>
            </a:r>
          </a:p>
        </p:txBody>
      </p:sp>
    </p:spTree>
    <p:extLst>
      <p:ext uri="{BB962C8B-B14F-4D97-AF65-F5344CB8AC3E}">
        <p14:creationId xmlns:p14="http://schemas.microsoft.com/office/powerpoint/2010/main" val="324942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CF2A-8482-C14B-A6EC-5A839B05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Consumption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493525-1AE6-7549-BBEF-B3AB448CCFB4}"/>
              </a:ext>
            </a:extLst>
          </p:cNvPr>
          <p:cNvSpPr/>
          <p:nvPr/>
        </p:nvSpPr>
        <p:spPr>
          <a:xfrm>
            <a:off x="6437246" y="1331842"/>
            <a:ext cx="5400259" cy="4733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pic:cpu_summary.CPU_time_BoxPlot.png</a:t>
            </a:r>
            <a:r>
              <a:rPr lang="en-US" dirty="0"/>
              <a:t>}}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419C8F-FE2C-A147-ACE3-E0D1A6314BF8}"/>
              </a:ext>
            </a:extLst>
          </p:cNvPr>
          <p:cNvSpPr/>
          <p:nvPr/>
        </p:nvSpPr>
        <p:spPr>
          <a:xfrm>
            <a:off x="532233" y="1331843"/>
            <a:ext cx="5563767" cy="225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pic:cpu_summary.Daily_Mean_Usage.png</a:t>
            </a:r>
            <a:r>
              <a:rPr lang="en-US" dirty="0"/>
              <a:t>}}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7D2EBF-583D-C84D-91BC-19DCDD8E9450}"/>
              </a:ext>
            </a:extLst>
          </p:cNvPr>
          <p:cNvSpPr/>
          <p:nvPr/>
        </p:nvSpPr>
        <p:spPr>
          <a:xfrm>
            <a:off x="532233" y="3809082"/>
            <a:ext cx="5563767" cy="225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pic:cpu_summary.CPU_consumption_fraction.png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45178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 Generic Teradata Template - Minimal" id="{39A00911-2665-3B4B-87DC-00D7127D7FDF}" vid="{EC6E185F-445C-F846-8DE9-61327FB26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42CB505444CE45B67D97A18A4C306A" ma:contentTypeVersion="0" ma:contentTypeDescription="Create a new document." ma:contentTypeScope="" ma:versionID="50e079853f9ec040d2a30adbbde6ee6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97a6f37767e4c84f18c2cfb95bf7a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C64E80-8200-4669-BC3C-EA57A9064010}">
  <ds:schemaRefs>
    <ds:schemaRef ds:uri="http://schemas.microsoft.com/office/infopath/2007/PartnerControls"/>
    <ds:schemaRef ds:uri="http://schemas.openxmlformats.org/package/2006/metadata/core-properties"/>
    <ds:schemaRef ds:uri="56123433-40cc-482a-838d-44eebed83084"/>
    <ds:schemaRef ds:uri="http://purl.org/dc/elements/1.1/"/>
    <ds:schemaRef ds:uri="http://purl.org/dc/dcmitype/"/>
    <ds:schemaRef ds:uri="7d2247ee-dcae-49b5-8e6a-08fc19cc9b93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03F60F6-267C-4F0B-90AC-53495EF22D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9647F1-7481-497C-BFCD-436328A8BA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</TotalTime>
  <Words>107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Regular</vt:lpstr>
      <vt:lpstr>Courier New</vt:lpstr>
      <vt:lpstr>Theme1</vt:lpstr>
      <vt:lpstr>Consumption By The Numbers</vt:lpstr>
      <vt:lpstr>CPU Consumption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Consumption By The Numbers</dc:title>
  <dc:creator>Hilton, Stephen</dc:creator>
  <cp:lastModifiedBy>Hilton, Stephen</cp:lastModifiedBy>
  <cp:revision>6</cp:revision>
  <dcterms:created xsi:type="dcterms:W3CDTF">2020-06-04T05:57:11Z</dcterms:created>
  <dcterms:modified xsi:type="dcterms:W3CDTF">2020-06-04T07:09:15Z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0x010100B142CB505444CE45B67D97A18A4C306A</vt:lpwstr>
  </property>
</Properties>
</file>