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ctr/EdaWorkshop" TargetMode="External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articles/advantages-of-an-event-driven-architectu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Event-Driven Architecture </a:t>
            </a:r>
            <a:r>
              <a:rPr lang="en-US" dirty="0"/>
              <a:t>W</a:t>
            </a:r>
            <a:r>
              <a:rPr lang="en-US" dirty="0" smtClean="0"/>
              <a:t>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1" y="3509963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2453" y="4038945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Transfer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388" y="21159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153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3152" y="5336396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75864" y="3977850"/>
            <a:ext cx="1709831" cy="1055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36134" y="1984380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Incoming Files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5" idx="0"/>
          </p:cNvCxnSpPr>
          <p:nvPr/>
        </p:nvCxnSpPr>
        <p:spPr>
          <a:xfrm flipH="1">
            <a:off x="4478845" y="3109159"/>
            <a:ext cx="2069" cy="9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9" idx="2"/>
          </p:cNvCxnSpPr>
          <p:nvPr/>
        </p:nvCxnSpPr>
        <p:spPr>
          <a:xfrm>
            <a:off x="5085236" y="4505770"/>
            <a:ext cx="179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1"/>
          </p:cNvCxnSpPr>
          <p:nvPr/>
        </p:nvCxnSpPr>
        <p:spPr>
          <a:xfrm>
            <a:off x="7730780" y="3049629"/>
            <a:ext cx="0" cy="92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9" idx="4"/>
          </p:cNvCxnSpPr>
          <p:nvPr/>
        </p:nvCxnSpPr>
        <p:spPr>
          <a:xfrm flipH="1">
            <a:off x="8585695" y="2588233"/>
            <a:ext cx="1507458" cy="1917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0699544" y="3055058"/>
            <a:ext cx="1" cy="2281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/>
          <p:cNvSpPr/>
          <p:nvPr/>
        </p:nvSpPr>
        <p:spPr>
          <a:xfrm>
            <a:off x="3621753" y="5587674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Outgoing Files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6" idx="0"/>
          </p:cNvCxnSpPr>
          <p:nvPr/>
        </p:nvCxnSpPr>
        <p:spPr>
          <a:xfrm flipH="1">
            <a:off x="4473739" y="4972595"/>
            <a:ext cx="5106" cy="6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34923" y="3897500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10" idx="1"/>
          </p:cNvCxnSpPr>
          <p:nvPr/>
        </p:nvCxnSpPr>
        <p:spPr>
          <a:xfrm flipV="1">
            <a:off x="1385875" y="2568906"/>
            <a:ext cx="2450259" cy="13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8" idx="1"/>
          </p:cNvCxnSpPr>
          <p:nvPr/>
        </p:nvCxnSpPr>
        <p:spPr>
          <a:xfrm flipH="1" flipV="1">
            <a:off x="1385875" y="5112744"/>
            <a:ext cx="2235878" cy="10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Solution not keeping pace with rapidly growing business</a:t>
            </a:r>
          </a:p>
          <a:p>
            <a:pPr lvl="1"/>
            <a:r>
              <a:rPr lang="en-US" dirty="0" smtClean="0"/>
              <a:t>Users receive timeout errors during busy times</a:t>
            </a:r>
          </a:p>
          <a:p>
            <a:pPr lvl="1"/>
            <a:r>
              <a:rPr lang="en-US" dirty="0" smtClean="0"/>
              <a:t>Lead time for new hardware limiting system’s ability to scale</a:t>
            </a:r>
          </a:p>
          <a:p>
            <a:pPr lvl="2"/>
            <a:r>
              <a:rPr lang="en-US" dirty="0" smtClean="0"/>
              <a:t>Management hesitant to let servers to sit idle during non-peak times</a:t>
            </a:r>
          </a:p>
          <a:p>
            <a:pPr lvl="1"/>
            <a:r>
              <a:rPr lang="en-US" dirty="0" smtClean="0"/>
              <a:t>Team does not have skills to manage network load balancing</a:t>
            </a:r>
          </a:p>
          <a:p>
            <a:endParaRPr lang="en-US" dirty="0" smtClean="0"/>
          </a:p>
          <a:p>
            <a:r>
              <a:rPr lang="en-US" dirty="0" smtClean="0"/>
              <a:t>Turnaround time for providers needs to be reduced from days to hours</a:t>
            </a:r>
          </a:p>
          <a:p>
            <a:pPr lvl="1"/>
            <a:r>
              <a:rPr lang="en-US" dirty="0" smtClean="0"/>
              <a:t>Input/output from/to providers only done in nightly jobs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features and enhancements take too long or not possible</a:t>
            </a:r>
          </a:p>
          <a:p>
            <a:pPr lvl="1"/>
            <a:r>
              <a:rPr lang="en-US" dirty="0" smtClean="0"/>
              <a:t>Need real-time view of active requests, but additional load likely to lead to additional performance issues</a:t>
            </a:r>
          </a:p>
          <a:p>
            <a:pPr lvl="1"/>
            <a:r>
              <a:rPr lang="en-US" dirty="0" smtClean="0"/>
              <a:t>Users want to be able to automate requesting additional info from providers before decision</a:t>
            </a:r>
          </a:p>
          <a:p>
            <a:pPr lvl="1"/>
            <a:r>
              <a:rPr lang="en-US" dirty="0" smtClean="0"/>
              <a:t>System has to be taken down during deployments and deployments occasionally fail because of uncoordinated changes across development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/ Scalability</a:t>
            </a:r>
          </a:p>
          <a:p>
            <a:pPr lvl="1"/>
            <a:r>
              <a:rPr lang="en-US" dirty="0" smtClean="0"/>
              <a:t>Eliminate sources of timeout issues</a:t>
            </a:r>
          </a:p>
          <a:p>
            <a:pPr lvl="1"/>
            <a:r>
              <a:rPr lang="en-US" dirty="0" smtClean="0"/>
              <a:t>Scale hardware to meet peak demands without wasting resources during non-peak times</a:t>
            </a:r>
          </a:p>
          <a:p>
            <a:pPr lvl="2"/>
            <a:r>
              <a:rPr lang="en-US" dirty="0" smtClean="0"/>
              <a:t>Avoid lead-time required for new hardware</a:t>
            </a:r>
          </a:p>
          <a:p>
            <a:pPr lvl="1"/>
            <a:r>
              <a:rPr lang="en-US" dirty="0" smtClean="0"/>
              <a:t>Enable near real-time view of active messages</a:t>
            </a:r>
          </a:p>
          <a:p>
            <a:pPr lvl="1"/>
            <a:r>
              <a:rPr lang="en-US" dirty="0" smtClean="0"/>
              <a:t>Allow processing of requests as received and returning decisions as soon as made</a:t>
            </a:r>
          </a:p>
          <a:p>
            <a:pPr lvl="1"/>
            <a:r>
              <a:rPr lang="en-US" dirty="0" smtClean="0"/>
              <a:t>Continue to scale with business</a:t>
            </a:r>
          </a:p>
          <a:p>
            <a:endParaRPr lang="en-US" dirty="0" smtClean="0"/>
          </a:p>
          <a:p>
            <a:r>
              <a:rPr lang="en-US" dirty="0" smtClean="0"/>
              <a:t>Must be easy to add new features</a:t>
            </a:r>
          </a:p>
          <a:p>
            <a:pPr lvl="1"/>
            <a:r>
              <a:rPr lang="en-US" dirty="0" smtClean="0"/>
              <a:t>Decouple components and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 advantage of cloud platform, such as Azure</a:t>
            </a:r>
          </a:p>
          <a:p>
            <a:pPr lvl="1"/>
            <a:r>
              <a:rPr lang="en-US" dirty="0" smtClean="0"/>
              <a:t>Components can be added/removed dynamically (in minutes) based on load</a:t>
            </a:r>
          </a:p>
          <a:p>
            <a:pPr lvl="1"/>
            <a:r>
              <a:rPr lang="en-US" dirty="0" smtClean="0"/>
              <a:t>Workload will adjust seamlessly as components added/removed</a:t>
            </a:r>
          </a:p>
          <a:p>
            <a:endParaRPr lang="en-US" dirty="0" smtClean="0"/>
          </a:p>
          <a:p>
            <a:r>
              <a:rPr lang="en-US" dirty="0" smtClean="0"/>
              <a:t>All system changes published as events via asynchronous message bus</a:t>
            </a:r>
          </a:p>
          <a:p>
            <a:pPr lvl="1"/>
            <a:r>
              <a:rPr lang="en-US" dirty="0" smtClean="0"/>
              <a:t>Event: notification that something has occurred</a:t>
            </a:r>
          </a:p>
          <a:p>
            <a:pPr lvl="1"/>
            <a:r>
              <a:rPr lang="en-US" dirty="0" smtClean="0"/>
              <a:t>Publishers send messages to a message bus</a:t>
            </a:r>
          </a:p>
          <a:p>
            <a:pPr lvl="1"/>
            <a:r>
              <a:rPr lang="en-US" dirty="0" smtClean="0"/>
              <a:t>Subscribers receive messages from the event bus</a:t>
            </a:r>
          </a:p>
          <a:p>
            <a:endParaRPr lang="en-US" dirty="0" smtClean="0"/>
          </a:p>
          <a:p>
            <a:r>
              <a:rPr lang="en-US" dirty="0" smtClean="0"/>
              <a:t>Central database replaced with message bus and local repositories</a:t>
            </a:r>
          </a:p>
          <a:p>
            <a:pPr lvl="1"/>
            <a:r>
              <a:rPr lang="en-US" dirty="0" smtClean="0"/>
              <a:t>Serves events, including historical events, to any component at any time</a:t>
            </a:r>
          </a:p>
          <a:p>
            <a:pPr lvl="1"/>
            <a:r>
              <a:rPr lang="en-US" dirty="0" smtClean="0"/>
              <a:t>Each service should have own repository with </a:t>
            </a:r>
            <a:r>
              <a:rPr lang="en-US" b="1" i="1" dirty="0" smtClean="0"/>
              <a:t>materialized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Request Decided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8727059" y="5650502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Ensure you have an Azure Subscription</a:t>
            </a:r>
          </a:p>
          <a:p>
            <a:pPr lvl="1"/>
            <a:r>
              <a:rPr lang="en-US" sz="3000" dirty="0" smtClean="0">
                <a:hlinkClick r:id="rId2"/>
              </a:rPr>
              <a:t>http://portal.azure.com</a:t>
            </a:r>
            <a:endParaRPr lang="en-US" sz="3000" dirty="0" smtClean="0"/>
          </a:p>
          <a:p>
            <a:pPr lvl="1"/>
            <a:r>
              <a:rPr lang="en-US" sz="3000" dirty="0" smtClean="0"/>
              <a:t>!!!Could be around $5 in charges to complete workshop, but there’s a $200 when you first signup and you may be eligible for an ongoing monthly Visual Studio credit.</a:t>
            </a:r>
          </a:p>
          <a:p>
            <a:endParaRPr lang="en-US" sz="3200" dirty="0" smtClean="0"/>
          </a:p>
          <a:p>
            <a:r>
              <a:rPr lang="en-US" sz="3200" dirty="0" smtClean="0"/>
              <a:t>Ensure you have Visual Studio installed</a:t>
            </a:r>
          </a:p>
          <a:p>
            <a:pPr lvl="1"/>
            <a:r>
              <a:rPr lang="en-US" sz="2800" dirty="0" smtClean="0"/>
              <a:t>Community version is fine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Clone </a:t>
            </a:r>
            <a:r>
              <a:rPr lang="en-US" sz="3200" dirty="0" smtClean="0">
                <a:hlinkClick r:id="rId3"/>
              </a:rPr>
              <a:t>https://github.com/scottctr/EdaWorkshop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Introduction to event-driven architecture article</a:t>
            </a:r>
          </a:p>
          <a:p>
            <a:pPr lvl="1"/>
            <a:r>
              <a:rPr lang="en-US" sz="2800">
                <a:hlinkClick r:id="rId4"/>
              </a:rPr>
              <a:t>https://developer.ibm.com/articles/advantages-of-an-event-driven-architecture</a:t>
            </a:r>
            <a:r>
              <a:rPr lang="en-US" sz="2800" smtClean="0">
                <a:hlinkClick r:id="rId4"/>
              </a:rPr>
              <a:t>/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95964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What are we going to learn?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are we going to learn it?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long until we start writing some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using event-driven architecture</a:t>
            </a:r>
          </a:p>
          <a:p>
            <a:endParaRPr lang="en-US" dirty="0"/>
          </a:p>
          <a:p>
            <a:r>
              <a:rPr lang="en-US" dirty="0" smtClean="0"/>
              <a:t>Impressed with improvements over other architectures and want to help spread the word</a:t>
            </a:r>
          </a:p>
          <a:p>
            <a:pPr lvl="1"/>
            <a:r>
              <a:rPr lang="en-US" dirty="0" smtClean="0"/>
              <a:t>Selfishly: The more we “raise the bar” the more new and interesting stuff we can move on to</a:t>
            </a:r>
          </a:p>
          <a:p>
            <a:pPr lvl="1"/>
            <a:endParaRPr lang="en-US" dirty="0"/>
          </a:p>
          <a:p>
            <a:r>
              <a:rPr lang="en-US" dirty="0" smtClean="0"/>
              <a:t>Worked with a few NSS graduates and glad to be a part of that wonderful organization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architecture (EDA) design concepts</a:t>
            </a:r>
          </a:p>
          <a:p>
            <a:endParaRPr lang="en-US" dirty="0" smtClean="0"/>
          </a:p>
          <a:p>
            <a:r>
              <a:rPr lang="en-US" dirty="0" smtClean="0"/>
              <a:t>How to use EDA to improve your solutions</a:t>
            </a:r>
          </a:p>
          <a:p>
            <a:endParaRPr lang="en-US" dirty="0" smtClean="0"/>
          </a:p>
          <a:p>
            <a:r>
              <a:rPr lang="en-US" dirty="0" smtClean="0"/>
              <a:t>How to implement an EDA solution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looking at issues with traditional systems</a:t>
            </a:r>
          </a:p>
          <a:p>
            <a:endParaRPr lang="en-US" dirty="0" smtClean="0"/>
          </a:p>
          <a:p>
            <a:r>
              <a:rPr lang="en-US" dirty="0" smtClean="0"/>
              <a:t>Define goals for an improved system</a:t>
            </a:r>
          </a:p>
          <a:p>
            <a:endParaRPr lang="en-US" dirty="0" smtClean="0"/>
          </a:p>
          <a:p>
            <a:r>
              <a:rPr lang="en-US" dirty="0" smtClean="0"/>
              <a:t>Walk through EDA solution design</a:t>
            </a:r>
          </a:p>
          <a:p>
            <a:pPr lvl="1"/>
            <a:r>
              <a:rPr lang="en-US" dirty="0" smtClean="0"/>
              <a:t>Introduce key terms and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EDA solution on Azure</a:t>
            </a:r>
          </a:p>
          <a:p>
            <a:pPr lvl="1"/>
            <a:r>
              <a:rPr lang="en-US" dirty="0" smtClean="0"/>
              <a:t>More key terms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 Event-Driven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Amigo’s Health provides utilization management reviews for health care insurers. The insurers that employee TAH require providers to get approval before administering sleep studies, fertility treatments, or long-term care to their patients. This process helps ensure that the services are appropriate for the patient at the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process starts when the providers send their requests to TAH. TAH has a process to automatically approve many of the requests, but those that can’t be automatically approved are routed to a TAH physician for a decision. Once a decision is made, the decision is sent back to the provider. The providers usually get a decision in 1 to 3 days.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712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Event-Driven Architecture Workshop</vt:lpstr>
      <vt:lpstr>Pre-Work</vt:lpstr>
      <vt:lpstr>Overview</vt:lpstr>
      <vt:lpstr>Who Are We?</vt:lpstr>
      <vt:lpstr>What are we going to learn?</vt:lpstr>
      <vt:lpstr>How are we going to learn?</vt:lpstr>
      <vt:lpstr>What are we going to build?</vt:lpstr>
      <vt:lpstr>Traditional vs Event-Driven Design</vt:lpstr>
      <vt:lpstr>Context</vt:lpstr>
      <vt:lpstr>Current Solution</vt:lpstr>
      <vt:lpstr>Current Issues</vt:lpstr>
      <vt:lpstr>Goals of Event-Driven System</vt:lpstr>
      <vt:lpstr>Approach for Event-Driven System</vt:lpstr>
      <vt:lpstr>Final Solution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2021-09-19T20:41:13Z</dcterms:modified>
</cp:coreProperties>
</file>