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9" r:id="rId5"/>
    <p:sldId id="259" r:id="rId6"/>
    <p:sldId id="26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5" r:id="rId19"/>
    <p:sldId id="326" r:id="rId20"/>
    <p:sldId id="324" r:id="rId21"/>
    <p:sldId id="264" r:id="rId22"/>
    <p:sldId id="310" r:id="rId23"/>
    <p:sldId id="265" r:id="rId24"/>
    <p:sldId id="266" r:id="rId25"/>
    <p:sldId id="267" r:id="rId26"/>
    <p:sldId id="268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39725" y="1497013"/>
            <a:ext cx="11585392" cy="3317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or benefit statement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 flipH="1">
            <a:off x="339487" y="1990071"/>
            <a:ext cx="11593234" cy="4344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669" y="320015"/>
            <a:ext cx="11585448" cy="740664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8065" y="1241612"/>
            <a:ext cx="11506017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62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512">
          <p15:clr>
            <a:srgbClr val="FBAE40"/>
          </p15:clr>
        </p15:guide>
        <p15:guide id="3" pos="2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ctr/EdaWorkshop" TargetMode="External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articles/advantages-of-an-event-driven-architectur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Event-Driven Architecture </a:t>
            </a:r>
            <a:r>
              <a:rPr lang="en-US" dirty="0"/>
              <a:t>W</a:t>
            </a:r>
            <a:r>
              <a:rPr lang="en-US" dirty="0" smtClean="0"/>
              <a:t>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1" y="3509963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60" y="1237514"/>
            <a:ext cx="2013598" cy="2478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36" y="1237514"/>
            <a:ext cx="1892024" cy="232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1" y="3715788"/>
            <a:ext cx="1995587" cy="2456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36" y="3566159"/>
            <a:ext cx="1995587" cy="2456107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3052" y="1375366"/>
            <a:ext cx="10298680" cy="4406523"/>
            <a:chOff x="983052" y="1375366"/>
            <a:chExt cx="10298680" cy="4406523"/>
          </a:xfrm>
        </p:grpSpPr>
        <p:sp>
          <p:nvSpPr>
            <p:cNvPr id="5" name="Rectangle 4"/>
            <p:cNvSpPr/>
            <p:nvPr/>
          </p:nvSpPr>
          <p:spPr>
            <a:xfrm>
              <a:off x="2285456" y="1375366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2285456" y="2084460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7859" y="1375366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3587859" y="2084460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0262" y="1375366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4890262" y="2084460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92666" y="1375366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192666" y="2084460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95069" y="1375366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7495069" y="2084460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97472" y="1375366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797472" y="2084460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99875" y="1375366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0099875" y="2084460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3052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983052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85456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2285456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7859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3587859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0262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4890262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92666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6192666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95069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7495069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797472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8797472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99875" y="2506544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10099875" y="3215638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83052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983052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5456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2285456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7859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3587859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90262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890262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2666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6192666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95069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7495069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797472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Freeform 49"/>
            <p:cNvSpPr/>
            <p:nvPr/>
          </p:nvSpPr>
          <p:spPr>
            <a:xfrm>
              <a:off x="8797472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099875" y="3637721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10099875" y="4346815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83052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Freeform 53"/>
            <p:cNvSpPr/>
            <p:nvPr/>
          </p:nvSpPr>
          <p:spPr>
            <a:xfrm>
              <a:off x="983052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85456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Freeform 55"/>
            <p:cNvSpPr/>
            <p:nvPr/>
          </p:nvSpPr>
          <p:spPr>
            <a:xfrm>
              <a:off x="2285456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87859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3587859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90262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Freeform 59"/>
            <p:cNvSpPr/>
            <p:nvPr/>
          </p:nvSpPr>
          <p:spPr>
            <a:xfrm>
              <a:off x="4890262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92666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192666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95069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7495069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797472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Freeform 65"/>
            <p:cNvSpPr/>
            <p:nvPr/>
          </p:nvSpPr>
          <p:spPr>
            <a:xfrm>
              <a:off x="8797472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099875" y="4768898"/>
              <a:ext cx="1181857" cy="10129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reeform 67"/>
            <p:cNvSpPr/>
            <p:nvPr/>
          </p:nvSpPr>
          <p:spPr>
            <a:xfrm>
              <a:off x="10099875" y="5477992"/>
              <a:ext cx="1181857" cy="243117"/>
            </a:xfrm>
            <a:custGeom>
              <a:avLst/>
              <a:gdLst>
                <a:gd name="connsiteX0" fmla="*/ 0 w 1181857"/>
                <a:gd name="connsiteY0" fmla="*/ 0 h 243117"/>
                <a:gd name="connsiteX1" fmla="*/ 1181857 w 1181857"/>
                <a:gd name="connsiteY1" fmla="*/ 0 h 243117"/>
                <a:gd name="connsiteX2" fmla="*/ 1181857 w 1181857"/>
                <a:gd name="connsiteY2" fmla="*/ 243117 h 243117"/>
                <a:gd name="connsiteX3" fmla="*/ 0 w 1181857"/>
                <a:gd name="connsiteY3" fmla="*/ 243117 h 243117"/>
                <a:gd name="connsiteX4" fmla="*/ 0 w 1181857"/>
                <a:gd name="connsiteY4" fmla="*/ 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57" h="243117">
                  <a:moveTo>
                    <a:pt x="0" y="0"/>
                  </a:moveTo>
                  <a:lnTo>
                    <a:pt x="1181857" y="0"/>
                  </a:lnTo>
                  <a:lnTo>
                    <a:pt x="1181857" y="243117"/>
                  </a:lnTo>
                  <a:lnTo>
                    <a:pt x="0" y="2431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</p:grpSp>
      <p:sp>
        <p:nvSpPr>
          <p:cNvPr id="38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03599" y="1375365"/>
            <a:ext cx="1181857" cy="101299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2000" b="-22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237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4547" y="1376699"/>
            <a:ext cx="10215691" cy="4403858"/>
            <a:chOff x="1024547" y="1376699"/>
            <a:chExt cx="10215691" cy="4403858"/>
          </a:xfrm>
        </p:grpSpPr>
        <p:sp>
          <p:nvSpPr>
            <p:cNvPr id="4" name="Freeform 3"/>
            <p:cNvSpPr/>
            <p:nvPr/>
          </p:nvSpPr>
          <p:spPr>
            <a:xfrm>
              <a:off x="1024547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 smtClean="0"/>
            </a:p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66743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666743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08938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2308938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51134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2951134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93330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593330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35525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4235525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7721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4877721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19917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5519917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62112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6162112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04308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6804308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46504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7446504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88699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8088699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30895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8730895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73091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9373091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015286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10015286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57482" y="13766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10657482" y="17263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4547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1024547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66743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1666743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08938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2308938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51134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2951134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93330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3593330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35525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4235525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77721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Freeform 49"/>
            <p:cNvSpPr/>
            <p:nvPr/>
          </p:nvSpPr>
          <p:spPr>
            <a:xfrm>
              <a:off x="4877721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9917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5519917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62112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Freeform 53"/>
            <p:cNvSpPr/>
            <p:nvPr/>
          </p:nvSpPr>
          <p:spPr>
            <a:xfrm>
              <a:off x="6162112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04308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Freeform 55"/>
            <p:cNvSpPr/>
            <p:nvPr/>
          </p:nvSpPr>
          <p:spPr>
            <a:xfrm>
              <a:off x="6804308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46504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7446504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88699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Freeform 59"/>
            <p:cNvSpPr/>
            <p:nvPr/>
          </p:nvSpPr>
          <p:spPr>
            <a:xfrm>
              <a:off x="8088699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30895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8730895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373091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9373091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015286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Freeform 65"/>
            <p:cNvSpPr/>
            <p:nvPr/>
          </p:nvSpPr>
          <p:spPr>
            <a:xfrm>
              <a:off x="10015286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57482" y="19344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reeform 67"/>
            <p:cNvSpPr/>
            <p:nvPr/>
          </p:nvSpPr>
          <p:spPr>
            <a:xfrm>
              <a:off x="10657482" y="2284109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024547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 smtClean="0"/>
            </a:p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66743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 71"/>
            <p:cNvSpPr/>
            <p:nvPr/>
          </p:nvSpPr>
          <p:spPr>
            <a:xfrm>
              <a:off x="1666743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08938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2308938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51134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 75"/>
            <p:cNvSpPr/>
            <p:nvPr/>
          </p:nvSpPr>
          <p:spPr>
            <a:xfrm>
              <a:off x="2951134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93330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Freeform 77"/>
            <p:cNvSpPr/>
            <p:nvPr/>
          </p:nvSpPr>
          <p:spPr>
            <a:xfrm>
              <a:off x="3593330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235525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reeform 79"/>
            <p:cNvSpPr/>
            <p:nvPr/>
          </p:nvSpPr>
          <p:spPr>
            <a:xfrm>
              <a:off x="4235525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77721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4877721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519917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5519917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62112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reeform 85"/>
            <p:cNvSpPr/>
            <p:nvPr/>
          </p:nvSpPr>
          <p:spPr>
            <a:xfrm>
              <a:off x="6162112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4308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Freeform 87"/>
            <p:cNvSpPr/>
            <p:nvPr/>
          </p:nvSpPr>
          <p:spPr>
            <a:xfrm>
              <a:off x="6804308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46504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eform 89"/>
            <p:cNvSpPr/>
            <p:nvPr/>
          </p:nvSpPr>
          <p:spPr>
            <a:xfrm>
              <a:off x="7446504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088699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 91"/>
            <p:cNvSpPr/>
            <p:nvPr/>
          </p:nvSpPr>
          <p:spPr>
            <a:xfrm>
              <a:off x="8088699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730895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Freeform 93"/>
            <p:cNvSpPr/>
            <p:nvPr/>
          </p:nvSpPr>
          <p:spPr>
            <a:xfrm>
              <a:off x="8730895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373091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Freeform 95"/>
            <p:cNvSpPr/>
            <p:nvPr/>
          </p:nvSpPr>
          <p:spPr>
            <a:xfrm>
              <a:off x="9373091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015286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 97"/>
            <p:cNvSpPr/>
            <p:nvPr/>
          </p:nvSpPr>
          <p:spPr>
            <a:xfrm>
              <a:off x="10015286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657482" y="2492232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 99"/>
            <p:cNvSpPr/>
            <p:nvPr/>
          </p:nvSpPr>
          <p:spPr>
            <a:xfrm>
              <a:off x="10657482" y="28418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24547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Freeform 101"/>
            <p:cNvSpPr/>
            <p:nvPr/>
          </p:nvSpPr>
          <p:spPr>
            <a:xfrm>
              <a:off x="1024547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66743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" name="Freeform 103"/>
            <p:cNvSpPr/>
            <p:nvPr/>
          </p:nvSpPr>
          <p:spPr>
            <a:xfrm>
              <a:off x="1666743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308938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Freeform 105"/>
            <p:cNvSpPr/>
            <p:nvPr/>
          </p:nvSpPr>
          <p:spPr>
            <a:xfrm>
              <a:off x="2308938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51134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Freeform 107"/>
            <p:cNvSpPr/>
            <p:nvPr/>
          </p:nvSpPr>
          <p:spPr>
            <a:xfrm>
              <a:off x="2951134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93330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Freeform 109"/>
            <p:cNvSpPr/>
            <p:nvPr/>
          </p:nvSpPr>
          <p:spPr>
            <a:xfrm>
              <a:off x="3593330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35525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" name="Freeform 111"/>
            <p:cNvSpPr/>
            <p:nvPr/>
          </p:nvSpPr>
          <p:spPr>
            <a:xfrm>
              <a:off x="4235525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77721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4" name="Freeform 113"/>
            <p:cNvSpPr/>
            <p:nvPr/>
          </p:nvSpPr>
          <p:spPr>
            <a:xfrm>
              <a:off x="4877721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19917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6" name="Freeform 115"/>
            <p:cNvSpPr/>
            <p:nvPr/>
          </p:nvSpPr>
          <p:spPr>
            <a:xfrm>
              <a:off x="5519917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162112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8" name="Freeform 117"/>
            <p:cNvSpPr/>
            <p:nvPr/>
          </p:nvSpPr>
          <p:spPr>
            <a:xfrm>
              <a:off x="6162112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04308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0" name="Freeform 119"/>
            <p:cNvSpPr/>
            <p:nvPr/>
          </p:nvSpPr>
          <p:spPr>
            <a:xfrm>
              <a:off x="6804308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446504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2" name="Freeform 121"/>
            <p:cNvSpPr/>
            <p:nvPr/>
          </p:nvSpPr>
          <p:spPr>
            <a:xfrm>
              <a:off x="7446504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088699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4" name="Freeform 123"/>
            <p:cNvSpPr/>
            <p:nvPr/>
          </p:nvSpPr>
          <p:spPr>
            <a:xfrm>
              <a:off x="8088699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730895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6" name="Freeform 125"/>
            <p:cNvSpPr/>
            <p:nvPr/>
          </p:nvSpPr>
          <p:spPr>
            <a:xfrm>
              <a:off x="8730895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373091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8" name="Freeform 127"/>
            <p:cNvSpPr/>
            <p:nvPr/>
          </p:nvSpPr>
          <p:spPr>
            <a:xfrm>
              <a:off x="9373091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015286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0" name="Freeform 129"/>
            <p:cNvSpPr/>
            <p:nvPr/>
          </p:nvSpPr>
          <p:spPr>
            <a:xfrm>
              <a:off x="10015286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657482" y="30499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2" name="Freeform 131"/>
            <p:cNvSpPr/>
            <p:nvPr/>
          </p:nvSpPr>
          <p:spPr>
            <a:xfrm>
              <a:off x="10657482" y="33996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24547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 smtClean="0"/>
            </a:p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666743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6" name="Freeform 135"/>
            <p:cNvSpPr/>
            <p:nvPr/>
          </p:nvSpPr>
          <p:spPr>
            <a:xfrm>
              <a:off x="1666743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308938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8" name="Freeform 137"/>
            <p:cNvSpPr/>
            <p:nvPr/>
          </p:nvSpPr>
          <p:spPr>
            <a:xfrm>
              <a:off x="2308938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951134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0" name="Freeform 139"/>
            <p:cNvSpPr/>
            <p:nvPr/>
          </p:nvSpPr>
          <p:spPr>
            <a:xfrm>
              <a:off x="2951134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593330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2" name="Freeform 141"/>
            <p:cNvSpPr/>
            <p:nvPr/>
          </p:nvSpPr>
          <p:spPr>
            <a:xfrm>
              <a:off x="3593330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35525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4" name="Freeform 143"/>
            <p:cNvSpPr/>
            <p:nvPr/>
          </p:nvSpPr>
          <p:spPr>
            <a:xfrm>
              <a:off x="4235525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877721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6" name="Freeform 145"/>
            <p:cNvSpPr/>
            <p:nvPr/>
          </p:nvSpPr>
          <p:spPr>
            <a:xfrm>
              <a:off x="4877721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519917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8" name="Freeform 147"/>
            <p:cNvSpPr/>
            <p:nvPr/>
          </p:nvSpPr>
          <p:spPr>
            <a:xfrm>
              <a:off x="5519917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162112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0" name="Freeform 149"/>
            <p:cNvSpPr/>
            <p:nvPr/>
          </p:nvSpPr>
          <p:spPr>
            <a:xfrm>
              <a:off x="6162112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04308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2" name="Freeform 151"/>
            <p:cNvSpPr/>
            <p:nvPr/>
          </p:nvSpPr>
          <p:spPr>
            <a:xfrm>
              <a:off x="6804308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446504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4" name="Freeform 153"/>
            <p:cNvSpPr/>
            <p:nvPr/>
          </p:nvSpPr>
          <p:spPr>
            <a:xfrm>
              <a:off x="7446504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088699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6" name="Freeform 155"/>
            <p:cNvSpPr/>
            <p:nvPr/>
          </p:nvSpPr>
          <p:spPr>
            <a:xfrm>
              <a:off x="8088699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730895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8" name="Freeform 157"/>
            <p:cNvSpPr/>
            <p:nvPr/>
          </p:nvSpPr>
          <p:spPr>
            <a:xfrm>
              <a:off x="8730895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373091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0" name="Freeform 159"/>
            <p:cNvSpPr/>
            <p:nvPr/>
          </p:nvSpPr>
          <p:spPr>
            <a:xfrm>
              <a:off x="9373091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015286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2" name="Freeform 161"/>
            <p:cNvSpPr/>
            <p:nvPr/>
          </p:nvSpPr>
          <p:spPr>
            <a:xfrm>
              <a:off x="10015286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657482" y="36077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4" name="Freeform 163"/>
            <p:cNvSpPr/>
            <p:nvPr/>
          </p:nvSpPr>
          <p:spPr>
            <a:xfrm>
              <a:off x="10657482" y="39574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24547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6" name="Freeform 165"/>
            <p:cNvSpPr/>
            <p:nvPr/>
          </p:nvSpPr>
          <p:spPr>
            <a:xfrm>
              <a:off x="1024547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666743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8" name="Freeform 167"/>
            <p:cNvSpPr/>
            <p:nvPr/>
          </p:nvSpPr>
          <p:spPr>
            <a:xfrm>
              <a:off x="1666743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308938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0" name="Freeform 169"/>
            <p:cNvSpPr/>
            <p:nvPr/>
          </p:nvSpPr>
          <p:spPr>
            <a:xfrm>
              <a:off x="2308938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51134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2" name="Freeform 171"/>
            <p:cNvSpPr/>
            <p:nvPr/>
          </p:nvSpPr>
          <p:spPr>
            <a:xfrm>
              <a:off x="2951134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593330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4" name="Freeform 173"/>
            <p:cNvSpPr/>
            <p:nvPr/>
          </p:nvSpPr>
          <p:spPr>
            <a:xfrm>
              <a:off x="3593330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235525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6" name="Freeform 175"/>
            <p:cNvSpPr/>
            <p:nvPr/>
          </p:nvSpPr>
          <p:spPr>
            <a:xfrm>
              <a:off x="4235525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877721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8" name="Freeform 177"/>
            <p:cNvSpPr/>
            <p:nvPr/>
          </p:nvSpPr>
          <p:spPr>
            <a:xfrm>
              <a:off x="4877721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519917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0" name="Freeform 179"/>
            <p:cNvSpPr/>
            <p:nvPr/>
          </p:nvSpPr>
          <p:spPr>
            <a:xfrm>
              <a:off x="5519917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162112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2" name="Freeform 181"/>
            <p:cNvSpPr/>
            <p:nvPr/>
          </p:nvSpPr>
          <p:spPr>
            <a:xfrm>
              <a:off x="6162112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804308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4" name="Freeform 183"/>
            <p:cNvSpPr/>
            <p:nvPr/>
          </p:nvSpPr>
          <p:spPr>
            <a:xfrm>
              <a:off x="6804308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446504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6" name="Freeform 185"/>
            <p:cNvSpPr/>
            <p:nvPr/>
          </p:nvSpPr>
          <p:spPr>
            <a:xfrm>
              <a:off x="7446504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088699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8" name="Freeform 187"/>
            <p:cNvSpPr/>
            <p:nvPr/>
          </p:nvSpPr>
          <p:spPr>
            <a:xfrm>
              <a:off x="8088699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730895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0" name="Freeform 189"/>
            <p:cNvSpPr/>
            <p:nvPr/>
          </p:nvSpPr>
          <p:spPr>
            <a:xfrm>
              <a:off x="8730895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9373091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2" name="Freeform 191"/>
            <p:cNvSpPr/>
            <p:nvPr/>
          </p:nvSpPr>
          <p:spPr>
            <a:xfrm>
              <a:off x="9373091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0015286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4" name="Freeform 193"/>
            <p:cNvSpPr/>
            <p:nvPr/>
          </p:nvSpPr>
          <p:spPr>
            <a:xfrm>
              <a:off x="10015286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0657482" y="4165533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6" name="Freeform 195"/>
            <p:cNvSpPr/>
            <p:nvPr/>
          </p:nvSpPr>
          <p:spPr>
            <a:xfrm>
              <a:off x="10657482" y="4515176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1024547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 smtClean="0"/>
            </a:p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666743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0" name="Freeform 199"/>
            <p:cNvSpPr/>
            <p:nvPr/>
          </p:nvSpPr>
          <p:spPr>
            <a:xfrm>
              <a:off x="1666743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308938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2" name="Freeform 201"/>
            <p:cNvSpPr/>
            <p:nvPr/>
          </p:nvSpPr>
          <p:spPr>
            <a:xfrm>
              <a:off x="2308938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951134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4" name="Freeform 203"/>
            <p:cNvSpPr/>
            <p:nvPr/>
          </p:nvSpPr>
          <p:spPr>
            <a:xfrm>
              <a:off x="2951134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593330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6" name="Freeform 205"/>
            <p:cNvSpPr/>
            <p:nvPr/>
          </p:nvSpPr>
          <p:spPr>
            <a:xfrm>
              <a:off x="3593330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235525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8" name="Freeform 207"/>
            <p:cNvSpPr/>
            <p:nvPr/>
          </p:nvSpPr>
          <p:spPr>
            <a:xfrm>
              <a:off x="4235525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77721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0" name="Freeform 209"/>
            <p:cNvSpPr/>
            <p:nvPr/>
          </p:nvSpPr>
          <p:spPr>
            <a:xfrm>
              <a:off x="4877721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519917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2" name="Freeform 211"/>
            <p:cNvSpPr/>
            <p:nvPr/>
          </p:nvSpPr>
          <p:spPr>
            <a:xfrm>
              <a:off x="5519917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62112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4" name="Freeform 213"/>
            <p:cNvSpPr/>
            <p:nvPr/>
          </p:nvSpPr>
          <p:spPr>
            <a:xfrm>
              <a:off x="6162112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04308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6" name="Freeform 215"/>
            <p:cNvSpPr/>
            <p:nvPr/>
          </p:nvSpPr>
          <p:spPr>
            <a:xfrm>
              <a:off x="6804308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7446504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8" name="Freeform 217"/>
            <p:cNvSpPr/>
            <p:nvPr/>
          </p:nvSpPr>
          <p:spPr>
            <a:xfrm>
              <a:off x="7446504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088699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0" name="Freeform 219"/>
            <p:cNvSpPr/>
            <p:nvPr/>
          </p:nvSpPr>
          <p:spPr>
            <a:xfrm>
              <a:off x="8088699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730895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2" name="Freeform 221"/>
            <p:cNvSpPr/>
            <p:nvPr/>
          </p:nvSpPr>
          <p:spPr>
            <a:xfrm>
              <a:off x="8730895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373091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4" name="Freeform 223"/>
            <p:cNvSpPr/>
            <p:nvPr/>
          </p:nvSpPr>
          <p:spPr>
            <a:xfrm>
              <a:off x="9373091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015286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6" name="Freeform 225"/>
            <p:cNvSpPr/>
            <p:nvPr/>
          </p:nvSpPr>
          <p:spPr>
            <a:xfrm>
              <a:off x="10015286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657482" y="4723299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8" name="Freeform 227"/>
            <p:cNvSpPr/>
            <p:nvPr/>
          </p:nvSpPr>
          <p:spPr>
            <a:xfrm>
              <a:off x="10657482" y="5072943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24547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0" name="Freeform 229"/>
            <p:cNvSpPr/>
            <p:nvPr/>
          </p:nvSpPr>
          <p:spPr>
            <a:xfrm>
              <a:off x="1024547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666743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2" name="Freeform 231"/>
            <p:cNvSpPr/>
            <p:nvPr/>
          </p:nvSpPr>
          <p:spPr>
            <a:xfrm>
              <a:off x="1666743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308938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4" name="Freeform 233"/>
            <p:cNvSpPr/>
            <p:nvPr/>
          </p:nvSpPr>
          <p:spPr>
            <a:xfrm>
              <a:off x="2308938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51134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6" name="Freeform 235"/>
            <p:cNvSpPr/>
            <p:nvPr/>
          </p:nvSpPr>
          <p:spPr>
            <a:xfrm>
              <a:off x="2951134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593330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8" name="Freeform 237"/>
            <p:cNvSpPr/>
            <p:nvPr/>
          </p:nvSpPr>
          <p:spPr>
            <a:xfrm>
              <a:off x="3593330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235525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0" name="Freeform 239"/>
            <p:cNvSpPr/>
            <p:nvPr/>
          </p:nvSpPr>
          <p:spPr>
            <a:xfrm>
              <a:off x="4235525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877721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2" name="Freeform 241"/>
            <p:cNvSpPr/>
            <p:nvPr/>
          </p:nvSpPr>
          <p:spPr>
            <a:xfrm>
              <a:off x="4877721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519917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4" name="Freeform 243"/>
            <p:cNvSpPr/>
            <p:nvPr/>
          </p:nvSpPr>
          <p:spPr>
            <a:xfrm>
              <a:off x="5519917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162112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6" name="Freeform 245"/>
            <p:cNvSpPr/>
            <p:nvPr/>
          </p:nvSpPr>
          <p:spPr>
            <a:xfrm>
              <a:off x="6162112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804308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8" name="Freeform 247"/>
            <p:cNvSpPr/>
            <p:nvPr/>
          </p:nvSpPr>
          <p:spPr>
            <a:xfrm>
              <a:off x="6804308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446504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0" name="Freeform 249"/>
            <p:cNvSpPr/>
            <p:nvPr/>
          </p:nvSpPr>
          <p:spPr>
            <a:xfrm>
              <a:off x="7446504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088699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2" name="Freeform 251"/>
            <p:cNvSpPr/>
            <p:nvPr/>
          </p:nvSpPr>
          <p:spPr>
            <a:xfrm>
              <a:off x="8088699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730895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4" name="Freeform 253"/>
            <p:cNvSpPr/>
            <p:nvPr/>
          </p:nvSpPr>
          <p:spPr>
            <a:xfrm>
              <a:off x="8730895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9373091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6" name="Freeform 255"/>
            <p:cNvSpPr/>
            <p:nvPr/>
          </p:nvSpPr>
          <p:spPr>
            <a:xfrm>
              <a:off x="9373091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0015286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8" name="Freeform 257"/>
            <p:cNvSpPr/>
            <p:nvPr/>
          </p:nvSpPr>
          <p:spPr>
            <a:xfrm>
              <a:off x="10015286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0657482" y="5281066"/>
              <a:ext cx="582756" cy="499491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000" b="-22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0" name="Freeform 259"/>
            <p:cNvSpPr/>
            <p:nvPr/>
          </p:nvSpPr>
          <p:spPr>
            <a:xfrm>
              <a:off x="10657482" y="5630710"/>
              <a:ext cx="582756" cy="119877"/>
            </a:xfrm>
            <a:custGeom>
              <a:avLst/>
              <a:gdLst>
                <a:gd name="connsiteX0" fmla="*/ 0 w 582756"/>
                <a:gd name="connsiteY0" fmla="*/ 0 h 119877"/>
                <a:gd name="connsiteX1" fmla="*/ 582756 w 582756"/>
                <a:gd name="connsiteY1" fmla="*/ 0 h 119877"/>
                <a:gd name="connsiteX2" fmla="*/ 582756 w 582756"/>
                <a:gd name="connsiteY2" fmla="*/ 119877 h 119877"/>
                <a:gd name="connsiteX3" fmla="*/ 0 w 582756"/>
                <a:gd name="connsiteY3" fmla="*/ 119877 h 119877"/>
                <a:gd name="connsiteX4" fmla="*/ 0 w 582756"/>
                <a:gd name="connsiteY4" fmla="*/ 0 h 1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56" h="119877">
                  <a:moveTo>
                    <a:pt x="0" y="0"/>
                  </a:moveTo>
                  <a:lnTo>
                    <a:pt x="582756" y="0"/>
                  </a:lnTo>
                  <a:lnTo>
                    <a:pt x="582756" y="119877"/>
                  </a:lnTo>
                  <a:lnTo>
                    <a:pt x="0" y="119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38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  <p:sp>
        <p:nvSpPr>
          <p:cNvPr id="262" name="Rectangle 261"/>
          <p:cNvSpPr/>
          <p:nvPr/>
        </p:nvSpPr>
        <p:spPr>
          <a:xfrm>
            <a:off x="1083986" y="1390852"/>
            <a:ext cx="582756" cy="49949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2000" b="-22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3" name="Rectangle 262"/>
          <p:cNvSpPr/>
          <p:nvPr/>
        </p:nvSpPr>
        <p:spPr>
          <a:xfrm>
            <a:off x="1024547" y="2499309"/>
            <a:ext cx="582756" cy="49949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2000" b="-22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4" name="Rectangle 263"/>
          <p:cNvSpPr/>
          <p:nvPr/>
        </p:nvSpPr>
        <p:spPr>
          <a:xfrm>
            <a:off x="1024547" y="3596936"/>
            <a:ext cx="582756" cy="49949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2000" b="-22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5" name="Rectangle 264"/>
          <p:cNvSpPr/>
          <p:nvPr/>
        </p:nvSpPr>
        <p:spPr>
          <a:xfrm>
            <a:off x="1024547" y="4723947"/>
            <a:ext cx="582756" cy="49949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2000" b="-22000"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565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28" y="1491980"/>
            <a:ext cx="3232516" cy="410729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28" y="1491980"/>
            <a:ext cx="3232516" cy="41072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146" y="2921769"/>
            <a:ext cx="1328742" cy="132874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28" y="1491980"/>
            <a:ext cx="3232516" cy="4107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12" y="4594040"/>
            <a:ext cx="1328742" cy="13287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11" y="2983648"/>
            <a:ext cx="1328742" cy="1328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63" y="1373257"/>
            <a:ext cx="1328742" cy="1328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719" y="4594040"/>
            <a:ext cx="1328742" cy="1328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718" y="2983648"/>
            <a:ext cx="1328742" cy="1328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270" y="1373257"/>
            <a:ext cx="1328742" cy="1328742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6"/>
            <a:ext cx="11593234" cy="5005501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28" y="1491980"/>
            <a:ext cx="3232516" cy="4107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4" y="2983647"/>
            <a:ext cx="892360" cy="892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5" y="2178452"/>
            <a:ext cx="892360" cy="892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6" y="1373256"/>
            <a:ext cx="892360" cy="892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16" y="2983647"/>
            <a:ext cx="892360" cy="8923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17" y="2178452"/>
            <a:ext cx="892360" cy="8923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18" y="1373256"/>
            <a:ext cx="892360" cy="8923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2" y="2983647"/>
            <a:ext cx="892360" cy="8923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3" y="2178452"/>
            <a:ext cx="892360" cy="8923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4" y="1373256"/>
            <a:ext cx="892360" cy="8923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7" y="2983647"/>
            <a:ext cx="892360" cy="8923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8" y="2178452"/>
            <a:ext cx="892360" cy="8923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9" y="1373256"/>
            <a:ext cx="892360" cy="8923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5" y="5486398"/>
            <a:ext cx="892360" cy="8923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6" y="4681203"/>
            <a:ext cx="892360" cy="8923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7" y="3876007"/>
            <a:ext cx="892360" cy="8923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67" y="5486398"/>
            <a:ext cx="892360" cy="892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68" y="4681203"/>
            <a:ext cx="892360" cy="8923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69" y="3876007"/>
            <a:ext cx="892360" cy="8923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23" y="5486398"/>
            <a:ext cx="892360" cy="8923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24" y="4681203"/>
            <a:ext cx="892360" cy="8923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25" y="3876007"/>
            <a:ext cx="892360" cy="8923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58" y="5486398"/>
            <a:ext cx="892360" cy="892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59" y="4681203"/>
            <a:ext cx="892360" cy="8923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60" y="3876007"/>
            <a:ext cx="892360" cy="8923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44" y="2983646"/>
            <a:ext cx="892360" cy="8923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45" y="2178451"/>
            <a:ext cx="892360" cy="8923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46" y="1373255"/>
            <a:ext cx="892360" cy="8923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26" y="2983646"/>
            <a:ext cx="892360" cy="8923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27" y="2178451"/>
            <a:ext cx="892360" cy="8923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28" y="1373255"/>
            <a:ext cx="892360" cy="89236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82" y="2983646"/>
            <a:ext cx="892360" cy="8923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83" y="2178451"/>
            <a:ext cx="892360" cy="8923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84" y="1373255"/>
            <a:ext cx="892360" cy="8923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17" y="2983646"/>
            <a:ext cx="892360" cy="8923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18" y="2178451"/>
            <a:ext cx="892360" cy="8923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19" y="1373255"/>
            <a:ext cx="892360" cy="89236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95" y="5486397"/>
            <a:ext cx="892360" cy="8923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96" y="4681202"/>
            <a:ext cx="892360" cy="8923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97" y="3876006"/>
            <a:ext cx="892360" cy="89236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77" y="5486397"/>
            <a:ext cx="892360" cy="89236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78" y="4681202"/>
            <a:ext cx="892360" cy="89236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79" y="3876006"/>
            <a:ext cx="892360" cy="89236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33" y="5486397"/>
            <a:ext cx="892360" cy="8923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34" y="4681202"/>
            <a:ext cx="892360" cy="8923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35" y="3876006"/>
            <a:ext cx="892360" cy="8923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68" y="5486397"/>
            <a:ext cx="892360" cy="89236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69" y="4681202"/>
            <a:ext cx="892360" cy="89236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70" y="3876006"/>
            <a:ext cx="892360" cy="892360"/>
          </a:xfrm>
          <a:prstGeom prst="rect">
            <a:avLst/>
          </a:prstGeom>
        </p:spPr>
      </p:pic>
      <p:sp>
        <p:nvSpPr>
          <p:cNvPr id="60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6"/>
            <a:ext cx="11593234" cy="5005501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28" y="1491980"/>
            <a:ext cx="3232516" cy="4107295"/>
          </a:xfrm>
          <a:prstGeom prst="rect">
            <a:avLst/>
          </a:prstGeom>
        </p:spPr>
      </p:pic>
      <p:sp>
        <p:nvSpPr>
          <p:cNvPr id="60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2089" y="1491980"/>
            <a:ext cx="4036438" cy="4266538"/>
            <a:chOff x="795116" y="1525656"/>
            <a:chExt cx="4036438" cy="4266538"/>
          </a:xfrm>
        </p:grpSpPr>
        <p:grpSp>
          <p:nvGrpSpPr>
            <p:cNvPr id="3" name="Group 2"/>
            <p:cNvGrpSpPr/>
            <p:nvPr/>
          </p:nvGrpSpPr>
          <p:grpSpPr>
            <a:xfrm>
              <a:off x="795116" y="3690730"/>
              <a:ext cx="4030968" cy="2101464"/>
              <a:chOff x="648186" y="1373256"/>
              <a:chExt cx="4030968" cy="21014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648186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2695612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6" name="Group 85"/>
            <p:cNvGrpSpPr/>
            <p:nvPr/>
          </p:nvGrpSpPr>
          <p:grpSpPr>
            <a:xfrm>
              <a:off x="800586" y="1525656"/>
              <a:ext cx="4030968" cy="2101464"/>
              <a:chOff x="648186" y="1373256"/>
              <a:chExt cx="4030968" cy="210146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648186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5" name="Picture 1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9" name="Picture 1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0" name="Picture 1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8" name="Picture 1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36" name="Picture 13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  <p:grpSp>
            <p:nvGrpSpPr>
              <p:cNvPr id="88" name="Group 87"/>
              <p:cNvGrpSpPr/>
              <p:nvPr/>
            </p:nvGrpSpPr>
            <p:grpSpPr>
              <a:xfrm>
                <a:off x="2695612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7" name="Group 136"/>
          <p:cNvGrpSpPr/>
          <p:nvPr/>
        </p:nvGrpSpPr>
        <p:grpSpPr>
          <a:xfrm>
            <a:off x="7744975" y="1518548"/>
            <a:ext cx="4036438" cy="4266538"/>
            <a:chOff x="795116" y="1525656"/>
            <a:chExt cx="4036438" cy="4266538"/>
          </a:xfrm>
        </p:grpSpPr>
        <p:grpSp>
          <p:nvGrpSpPr>
            <p:cNvPr id="138" name="Group 137"/>
            <p:cNvGrpSpPr/>
            <p:nvPr/>
          </p:nvGrpSpPr>
          <p:grpSpPr>
            <a:xfrm>
              <a:off x="795116" y="3690730"/>
              <a:ext cx="4030968" cy="2101464"/>
              <a:chOff x="648186" y="1373256"/>
              <a:chExt cx="4030968" cy="2101464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648186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216" name="Picture 21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7" name="Picture 21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8" name="Picture 2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9" name="Picture 2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0" name="Picture 2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1" name="Picture 2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2" name="Picture 2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3" name="Picture 2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4" name="Picture 2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5" name="Picture 2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6" name="Picture 2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7" name="Picture 2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0" name="Picture 22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1" name="Picture 2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3" name="Picture 2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4" name="Picture 2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5" name="Picture 2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6" name="Picture 23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7" name="Picture 23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8" name="Picture 2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39" name="Picture 2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  <p:grpSp>
            <p:nvGrpSpPr>
              <p:cNvPr id="191" name="Group 190"/>
              <p:cNvGrpSpPr/>
              <p:nvPr/>
            </p:nvGrpSpPr>
            <p:grpSpPr>
              <a:xfrm>
                <a:off x="2695612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192" name="Picture 19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3" name="Picture 19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4" name="Picture 19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5" name="Picture 1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6" name="Picture 1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8" name="Picture 19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99" name="Picture 19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0" name="Picture 19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1" name="Picture 2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2" name="Picture 20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3" name="Picture 20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4" name="Picture 20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5" name="Picture 20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6" name="Picture 20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7" name="Picture 20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8" name="Picture 20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1" name="Picture 2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2" name="Picture 2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3" name="Picture 2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4" name="Picture 21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215" name="Picture 2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9" name="Group 138"/>
            <p:cNvGrpSpPr/>
            <p:nvPr/>
          </p:nvGrpSpPr>
          <p:grpSpPr>
            <a:xfrm>
              <a:off x="800586" y="1525656"/>
              <a:ext cx="4030968" cy="2101464"/>
              <a:chOff x="648186" y="1373256"/>
              <a:chExt cx="4030968" cy="2101464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648186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166" name="Picture 1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8" name="Picture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1" name="Picture 17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2" name="Picture 17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4" name="Picture 1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8" name="Picture 17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1" name="Picture 18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2" name="Picture 1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3" name="Picture 1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6" name="Picture 18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8" name="Picture 18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  <p:grpSp>
            <p:nvGrpSpPr>
              <p:cNvPr id="141" name="Group 140"/>
              <p:cNvGrpSpPr/>
              <p:nvPr/>
            </p:nvGrpSpPr>
            <p:grpSpPr>
              <a:xfrm>
                <a:off x="2695612" y="1373256"/>
                <a:ext cx="1983542" cy="2101464"/>
                <a:chOff x="648185" y="1373256"/>
                <a:chExt cx="3790815" cy="4835680"/>
              </a:xfrm>
            </p:grpSpPr>
            <p:pic>
              <p:nvPicPr>
                <p:cNvPr id="142" name="Picture 14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8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44" name="Picture 1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9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46" name="Picture 1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0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71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48" name="Picture 14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6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0" name="Picture 1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7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6007" y="298364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1" y="2178452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3" name="Picture 1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2" y="1373256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4" name="Picture 15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5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5" name="Picture 1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6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6" name="Picture 15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187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7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8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59" name="Picture 1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469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0" name="Picture 1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3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1" name="Picture 16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4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725" y="3876007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8" y="5486398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4" name="Picture 16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59" y="4681203"/>
                  <a:ext cx="722538" cy="722538"/>
                </a:xfrm>
                <a:prstGeom prst="rect">
                  <a:avLst/>
                </a:prstGeom>
              </p:spPr>
            </p:pic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6460" y="3876007"/>
                  <a:ext cx="722538" cy="72253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2919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2836" y="1373257"/>
            <a:ext cx="9218815" cy="49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dirty="0" smtClean="0"/>
              <a:t>Application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sz="1200" dirty="0" smtClean="0"/>
          </a:p>
          <a:p>
            <a:pPr marL="666750" lvl="1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Old School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811" y="1652717"/>
            <a:ext cx="6703404" cy="4065282"/>
            <a:chOff x="1416742" y="1652717"/>
            <a:chExt cx="6703404" cy="4065282"/>
          </a:xfrm>
        </p:grpSpPr>
        <p:sp>
          <p:nvSpPr>
            <p:cNvPr id="4" name="Rectangle 3"/>
            <p:cNvSpPr/>
            <p:nvPr/>
          </p:nvSpPr>
          <p:spPr>
            <a:xfrm>
              <a:off x="1416742" y="3242008"/>
              <a:ext cx="1135264" cy="868757"/>
            </a:xfrm>
            <a:prstGeom prst="rect">
              <a:avLst/>
            </a:prstGeom>
            <a:solidFill>
              <a:schemeClr val="tx2"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4852" y="4802475"/>
              <a:ext cx="1149927" cy="915524"/>
            </a:xfrm>
            <a:prstGeom prst="rect">
              <a:avLst/>
            </a:prstGeom>
            <a:solidFill>
              <a:schemeClr val="tx2"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70219" y="1652717"/>
              <a:ext cx="1149927" cy="915524"/>
            </a:xfrm>
            <a:prstGeom prst="rect">
              <a:avLst/>
            </a:prstGeom>
            <a:solidFill>
              <a:schemeClr val="tx2"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04852" y="1658264"/>
              <a:ext cx="1149927" cy="915524"/>
            </a:xfrm>
            <a:prstGeom prst="rect">
              <a:avLst/>
            </a:prstGeom>
            <a:solidFill>
              <a:schemeClr val="tx2"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53594" y="4802475"/>
              <a:ext cx="1149927" cy="915524"/>
            </a:xfrm>
            <a:prstGeom prst="rect">
              <a:avLst/>
            </a:prstGeom>
            <a:solidFill>
              <a:schemeClr val="tx2"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8262" y="3676386"/>
              <a:ext cx="1413163" cy="1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497184" y="2573789"/>
              <a:ext cx="0" cy="586078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31968" y="2610134"/>
              <a:ext cx="0" cy="569453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293031" y="2580549"/>
              <a:ext cx="0" cy="586078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827815" y="2616894"/>
              <a:ext cx="0" cy="569453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293031" y="4185581"/>
              <a:ext cx="0" cy="586078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827815" y="4221926"/>
              <a:ext cx="0" cy="569453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97184" y="4185581"/>
              <a:ext cx="0" cy="586078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031968" y="4221926"/>
              <a:ext cx="0" cy="569453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owchart: Magnetic Disk 1"/>
            <p:cNvSpPr/>
            <p:nvPr/>
          </p:nvSpPr>
          <p:spPr>
            <a:xfrm>
              <a:off x="4460122" y="3310775"/>
              <a:ext cx="3428656" cy="799990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Central Database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718261" y="2568241"/>
              <a:ext cx="1283273" cy="795566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416254" y="2307426"/>
              <a:ext cx="1391870" cy="11825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293866" y="2701636"/>
              <a:ext cx="3815" cy="1995055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7953823" y="2701635"/>
              <a:ext cx="3815" cy="1995055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103521" y="2701635"/>
              <a:ext cx="12812" cy="1995055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97889" y="3988964"/>
              <a:ext cx="4110235" cy="890607"/>
            </a:xfrm>
            <a:prstGeom prst="straightConnector1">
              <a:avLst/>
            </a:prstGeom>
            <a:ln w="22225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5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83" y="1413007"/>
            <a:ext cx="10225005" cy="4538905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Highly Coupled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Ensure you have an Azure Subscription</a:t>
            </a:r>
          </a:p>
          <a:p>
            <a:pPr lvl="1"/>
            <a:r>
              <a:rPr lang="en-US" sz="3000" dirty="0" smtClean="0">
                <a:hlinkClick r:id="rId2"/>
              </a:rPr>
              <a:t>http://portal.azure.com</a:t>
            </a:r>
            <a:endParaRPr lang="en-US" sz="3000" dirty="0" smtClean="0"/>
          </a:p>
          <a:p>
            <a:pPr lvl="1"/>
            <a:r>
              <a:rPr lang="en-US" sz="3000" dirty="0" smtClean="0"/>
              <a:t>Could be around $5 in charges to complete workshop, but there’s a $200 when you first signup and you may be eligible for an ongoing monthly Visual Studio credit.</a:t>
            </a:r>
          </a:p>
          <a:p>
            <a:endParaRPr lang="en-US" sz="3200" dirty="0" smtClean="0"/>
          </a:p>
          <a:p>
            <a:r>
              <a:rPr lang="en-US" sz="3200" dirty="0" smtClean="0"/>
              <a:t>Ensure you have Visual Studio installed</a:t>
            </a:r>
          </a:p>
          <a:p>
            <a:pPr lvl="1"/>
            <a:r>
              <a:rPr lang="en-US" sz="2800" dirty="0" smtClean="0"/>
              <a:t>Community version is fine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Clone </a:t>
            </a:r>
            <a:r>
              <a:rPr lang="en-US" sz="3200" dirty="0" smtClean="0">
                <a:hlinkClick r:id="rId3"/>
              </a:rPr>
              <a:t>https://github.com/scottctr/EdaWorkshop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Introduction to event-driven architecture article</a:t>
            </a:r>
          </a:p>
          <a:p>
            <a:pPr lvl="1"/>
            <a:r>
              <a:rPr lang="en-US" sz="2800" dirty="0">
                <a:hlinkClick r:id="rId4"/>
              </a:rPr>
              <a:t>https://developer.ibm.com/articles/advantages-of-an-event-driven-architecture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96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sz="1200" dirty="0" smtClean="0"/>
          </a:p>
          <a:p>
            <a:pPr marL="666750" lvl="1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EDA Architecture</a:t>
            </a: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3308463" y="3179587"/>
            <a:ext cx="5827223" cy="1005994"/>
          </a:xfrm>
          <a:prstGeom prst="flowChartMagneticDrum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Message Bus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6742" y="3242008"/>
            <a:ext cx="1135264" cy="868757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4852" y="4802475"/>
            <a:ext cx="1149927" cy="915524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0219" y="1652717"/>
            <a:ext cx="1149927" cy="915524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4852" y="1658264"/>
            <a:ext cx="1149927" cy="915524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3594" y="4802475"/>
            <a:ext cx="1149927" cy="915524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3" idx="1"/>
          </p:cNvCxnSpPr>
          <p:nvPr/>
        </p:nvCxnSpPr>
        <p:spPr>
          <a:xfrm>
            <a:off x="2552006" y="3676387"/>
            <a:ext cx="756457" cy="6197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97184" y="2573789"/>
            <a:ext cx="0" cy="586078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31968" y="2610134"/>
            <a:ext cx="0" cy="569453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93031" y="2580549"/>
            <a:ext cx="0" cy="586078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27815" y="2616894"/>
            <a:ext cx="0" cy="569453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93031" y="4185581"/>
            <a:ext cx="0" cy="586078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27815" y="4221926"/>
            <a:ext cx="0" cy="569453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97184" y="4185581"/>
            <a:ext cx="0" cy="586078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31968" y="4221926"/>
            <a:ext cx="0" cy="569453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1690369" y="4538749"/>
            <a:ext cx="581891" cy="3906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3073053" y="1938775"/>
            <a:ext cx="581891" cy="3906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8519967" y="1902480"/>
            <a:ext cx="581891" cy="3906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3066065" y="5053793"/>
            <a:ext cx="581891" cy="3906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8527703" y="5150125"/>
            <a:ext cx="581891" cy="3906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96349" y="2097829"/>
            <a:ext cx="302025" cy="0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17128" y="5359579"/>
            <a:ext cx="302025" cy="0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1"/>
          </p:cNvCxnSpPr>
          <p:nvPr/>
        </p:nvCxnSpPr>
        <p:spPr>
          <a:xfrm flipH="1" flipV="1">
            <a:off x="3685367" y="2110479"/>
            <a:ext cx="519485" cy="5547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681092" y="5288238"/>
            <a:ext cx="519485" cy="5547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</p:cNvCxnSpPr>
          <p:nvPr/>
        </p:nvCxnSpPr>
        <p:spPr>
          <a:xfrm flipH="1">
            <a:off x="1981314" y="4110765"/>
            <a:ext cx="3060" cy="312578"/>
          </a:xfrm>
          <a:prstGeom prst="straightConnector1">
            <a:avLst/>
          </a:prstGeom>
          <a:ln w="222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Amigo’s Health provides utilization management reviews for health care insurers. The insurers that employ TAH require providers to get approval before administering sleep studies, fertility treatments, or long-term care to their patients. This process helps ensure that the services are appropriate for the patient at the time.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process starts when the providers send their requests to TAH. TAH has a process to automatically approve many of the requests, but those that can’t be automatically approved are routed to a TAH physician for a decision. Once a decision is made, the decision is sent back to the provider. The providers usually get a decision in 1 to 3 days.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16" y="991169"/>
            <a:ext cx="1683420" cy="130465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 flipV="1">
            <a:off x="7631085" y="2527069"/>
            <a:ext cx="1062031" cy="123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53728" y="2397562"/>
            <a:ext cx="15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 Insurer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451773" y="2666282"/>
            <a:ext cx="726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Decision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069848" y="2421994"/>
            <a:ext cx="8801696" cy="3449620"/>
            <a:chOff x="1185057" y="1791393"/>
            <a:chExt cx="8801696" cy="344962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936" y="3217235"/>
              <a:ext cx="2455817" cy="13812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057" y="3024834"/>
              <a:ext cx="1069207" cy="172082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73682" y="4871681"/>
              <a:ext cx="891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Patient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607286" y="3885247"/>
              <a:ext cx="8424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554205" y="1791393"/>
              <a:ext cx="1297625" cy="994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82163" y="4871681"/>
              <a:ext cx="84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Doctor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222466" y="4375032"/>
              <a:ext cx="1775535" cy="5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42405" y="4376329"/>
              <a:ext cx="10488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Decision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82369" y="1942148"/>
              <a:ext cx="714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Request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1824" y="3510238"/>
              <a:ext cx="80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Condition</a:t>
              </a:r>
              <a:endParaRPr lang="en-US" sz="11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5176780" y="4409981"/>
            <a:ext cx="1735450" cy="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37726" y="4022044"/>
            <a:ext cx="71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Request</a:t>
            </a:r>
            <a:endParaRPr lang="en-US" sz="11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97" y="3450012"/>
            <a:ext cx="1544131" cy="20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2453" y="4038945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Transfer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388" y="2115979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3153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3152" y="5336396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875864" y="3977850"/>
            <a:ext cx="1709831" cy="10558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836134" y="1984380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Incoming Files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5" idx="0"/>
          </p:cNvCxnSpPr>
          <p:nvPr/>
        </p:nvCxnSpPr>
        <p:spPr>
          <a:xfrm flipH="1">
            <a:off x="4478845" y="3109159"/>
            <a:ext cx="2069" cy="9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9" idx="2"/>
          </p:cNvCxnSpPr>
          <p:nvPr/>
        </p:nvCxnSpPr>
        <p:spPr>
          <a:xfrm>
            <a:off x="5085236" y="4505770"/>
            <a:ext cx="179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1"/>
          </p:cNvCxnSpPr>
          <p:nvPr/>
        </p:nvCxnSpPr>
        <p:spPr>
          <a:xfrm>
            <a:off x="7730780" y="3049629"/>
            <a:ext cx="0" cy="928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9" idx="4"/>
          </p:cNvCxnSpPr>
          <p:nvPr/>
        </p:nvCxnSpPr>
        <p:spPr>
          <a:xfrm flipH="1">
            <a:off x="8585695" y="2588233"/>
            <a:ext cx="1507458" cy="1917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0699544" y="3055058"/>
            <a:ext cx="1" cy="2281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/>
          <p:cNvSpPr/>
          <p:nvPr/>
        </p:nvSpPr>
        <p:spPr>
          <a:xfrm>
            <a:off x="3621753" y="5587674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Outgoing Files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6" idx="0"/>
          </p:cNvCxnSpPr>
          <p:nvPr/>
        </p:nvCxnSpPr>
        <p:spPr>
          <a:xfrm flipH="1">
            <a:off x="4473739" y="4972595"/>
            <a:ext cx="5106" cy="61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434923" y="3897500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10" idx="1"/>
          </p:cNvCxnSpPr>
          <p:nvPr/>
        </p:nvCxnSpPr>
        <p:spPr>
          <a:xfrm flipV="1">
            <a:off x="1385875" y="2568906"/>
            <a:ext cx="2450259" cy="139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8" idx="1"/>
          </p:cNvCxnSpPr>
          <p:nvPr/>
        </p:nvCxnSpPr>
        <p:spPr>
          <a:xfrm flipH="1" flipV="1">
            <a:off x="1385875" y="5112744"/>
            <a:ext cx="2235878" cy="105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not keeping pace with rapidly growing business</a:t>
            </a:r>
          </a:p>
          <a:p>
            <a:pPr lvl="1"/>
            <a:r>
              <a:rPr lang="en-US" dirty="0" smtClean="0"/>
              <a:t>Users receive timeout errors during busy times</a:t>
            </a:r>
          </a:p>
          <a:p>
            <a:pPr lvl="1"/>
            <a:r>
              <a:rPr lang="en-US" dirty="0" smtClean="0"/>
              <a:t>Lead time for new hardware limiting system’s ability to scale</a:t>
            </a:r>
          </a:p>
          <a:p>
            <a:pPr lvl="2"/>
            <a:r>
              <a:rPr lang="en-US" dirty="0" smtClean="0"/>
              <a:t>Management hesitant to let servers to sit idle during non-peak times</a:t>
            </a:r>
          </a:p>
          <a:p>
            <a:pPr lvl="1"/>
            <a:r>
              <a:rPr lang="en-US" dirty="0" smtClean="0"/>
              <a:t>Team does not have skills to manage network load balancing</a:t>
            </a:r>
          </a:p>
          <a:p>
            <a:endParaRPr lang="en-US" dirty="0" smtClean="0"/>
          </a:p>
          <a:p>
            <a:r>
              <a:rPr lang="en-US" dirty="0" smtClean="0"/>
              <a:t>Turnaround time for providers needs to be reduced from days to hours</a:t>
            </a:r>
          </a:p>
          <a:p>
            <a:pPr lvl="1"/>
            <a:r>
              <a:rPr lang="en-US" dirty="0" smtClean="0"/>
              <a:t>Input/output from/to providers only done in nightly jobs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features and enhancements take too long or not possible</a:t>
            </a:r>
          </a:p>
          <a:p>
            <a:pPr lvl="1"/>
            <a:r>
              <a:rPr lang="en-US" dirty="0" smtClean="0"/>
              <a:t>Need real-time view of active requests, but additional load likely to lead to additional performance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/ Scalability</a:t>
            </a:r>
          </a:p>
          <a:p>
            <a:pPr lvl="1"/>
            <a:r>
              <a:rPr lang="en-US" dirty="0" smtClean="0"/>
              <a:t>Eliminate sources of timeout issues</a:t>
            </a:r>
          </a:p>
          <a:p>
            <a:pPr lvl="1"/>
            <a:r>
              <a:rPr lang="en-US" dirty="0" smtClean="0"/>
              <a:t>Scale hardware to meet peak demands without wasting resources during non-peak times</a:t>
            </a:r>
          </a:p>
          <a:p>
            <a:pPr lvl="2"/>
            <a:r>
              <a:rPr lang="en-US" dirty="0" smtClean="0"/>
              <a:t>Avoid lead-time required for new hardware</a:t>
            </a:r>
          </a:p>
          <a:p>
            <a:pPr lvl="1"/>
            <a:r>
              <a:rPr lang="en-US" dirty="0" smtClean="0"/>
              <a:t>Enable near real-time view of active messages</a:t>
            </a:r>
          </a:p>
          <a:p>
            <a:pPr lvl="1"/>
            <a:r>
              <a:rPr lang="en-US" dirty="0" smtClean="0"/>
              <a:t>Allow processing of requests as received and returning decisions as soon as made</a:t>
            </a:r>
          </a:p>
          <a:p>
            <a:pPr lvl="1"/>
            <a:r>
              <a:rPr lang="en-US" dirty="0" smtClean="0"/>
              <a:t>Continue to scale with business</a:t>
            </a:r>
          </a:p>
          <a:p>
            <a:endParaRPr lang="en-US" dirty="0" smtClean="0"/>
          </a:p>
          <a:p>
            <a:r>
              <a:rPr lang="en-US" dirty="0" smtClean="0"/>
              <a:t>Must be easy to add new features</a:t>
            </a:r>
          </a:p>
          <a:p>
            <a:pPr lvl="1"/>
            <a:r>
              <a:rPr lang="en-US" dirty="0" smtClean="0"/>
              <a:t>Decouple components and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advantage of cloud platform, such as Azure</a:t>
            </a:r>
          </a:p>
          <a:p>
            <a:pPr lvl="1"/>
            <a:r>
              <a:rPr lang="en-US" dirty="0" smtClean="0"/>
              <a:t>Instances can be added/removed dynamically (in minutes) based on load</a:t>
            </a:r>
          </a:p>
          <a:p>
            <a:pPr lvl="1"/>
            <a:r>
              <a:rPr lang="en-US" dirty="0" smtClean="0"/>
              <a:t>Workload will adjust seamlessly as components added/removed</a:t>
            </a:r>
          </a:p>
          <a:p>
            <a:endParaRPr lang="en-US" dirty="0" smtClean="0"/>
          </a:p>
          <a:p>
            <a:r>
              <a:rPr lang="en-US" dirty="0" smtClean="0"/>
              <a:t>All system changes published as events via asynchronous message bus</a:t>
            </a:r>
          </a:p>
          <a:p>
            <a:pPr lvl="1"/>
            <a:r>
              <a:rPr lang="en-US" dirty="0" smtClean="0"/>
              <a:t>Event: notification that something has occurred</a:t>
            </a:r>
          </a:p>
          <a:p>
            <a:pPr lvl="1"/>
            <a:r>
              <a:rPr lang="en-US" dirty="0" smtClean="0"/>
              <a:t>Publishers send messages to a message bus</a:t>
            </a:r>
          </a:p>
          <a:p>
            <a:pPr lvl="1"/>
            <a:r>
              <a:rPr lang="en-US" dirty="0" smtClean="0"/>
              <a:t>Consumers receive messages from the message bus</a:t>
            </a:r>
          </a:p>
          <a:p>
            <a:endParaRPr lang="en-US" dirty="0" smtClean="0"/>
          </a:p>
          <a:p>
            <a:r>
              <a:rPr lang="en-US" dirty="0" smtClean="0"/>
              <a:t>Central database replaced with message bus and local repositories</a:t>
            </a:r>
          </a:p>
          <a:p>
            <a:pPr lvl="1"/>
            <a:r>
              <a:rPr lang="en-US" dirty="0" smtClean="0"/>
              <a:t>Serves events, including historical events, to any component at any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Not Auto </a:t>
            </a:r>
            <a:r>
              <a:rPr lang="en-US" sz="900" dirty="0"/>
              <a:t>Approved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88378" y="5752315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What are we going to learn?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are we going to learn it?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long until we start writing some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using event-driven architecture</a:t>
            </a:r>
          </a:p>
          <a:p>
            <a:endParaRPr lang="en-US" dirty="0"/>
          </a:p>
          <a:p>
            <a:r>
              <a:rPr lang="en-US" dirty="0" smtClean="0"/>
              <a:t>Impressed with improvements over other architectures and want to help spread the word</a:t>
            </a:r>
          </a:p>
          <a:p>
            <a:pPr lvl="1"/>
            <a:endParaRPr lang="en-US" dirty="0"/>
          </a:p>
          <a:p>
            <a:r>
              <a:rPr lang="en-US" dirty="0" smtClean="0"/>
              <a:t>Worked with a few NSS graduates and glad to be a part of that wonderful organization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Event-driven architecture (EDA) design concepts</a:t>
            </a:r>
          </a:p>
          <a:p>
            <a:endParaRPr lang="en-US" dirty="0" smtClean="0"/>
          </a:p>
          <a:p>
            <a:r>
              <a:rPr lang="en-US" dirty="0" smtClean="0"/>
              <a:t>How to use EDA to improve your solutions</a:t>
            </a:r>
          </a:p>
          <a:p>
            <a:endParaRPr lang="en-US" dirty="0" smtClean="0"/>
          </a:p>
          <a:p>
            <a:r>
              <a:rPr lang="en-US" dirty="0" smtClean="0"/>
              <a:t>How to implement an EDA solution on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by looking at issues with traditional systems</a:t>
            </a:r>
          </a:p>
          <a:p>
            <a:endParaRPr lang="en-US" dirty="0" smtClean="0"/>
          </a:p>
          <a:p>
            <a:r>
              <a:rPr lang="en-US" dirty="0" smtClean="0"/>
              <a:t>Define goals for an improved system</a:t>
            </a:r>
          </a:p>
          <a:p>
            <a:endParaRPr lang="en-US" dirty="0" smtClean="0"/>
          </a:p>
          <a:p>
            <a:r>
              <a:rPr lang="en-US" dirty="0" smtClean="0"/>
              <a:t>Walk through EDA solution design</a:t>
            </a:r>
          </a:p>
          <a:p>
            <a:pPr lvl="1"/>
            <a:r>
              <a:rPr lang="en-US" dirty="0" smtClean="0"/>
              <a:t>Introduce key terms and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EDA solution on Azure</a:t>
            </a:r>
          </a:p>
          <a:p>
            <a:pPr lvl="1"/>
            <a:r>
              <a:rPr lang="en-US" dirty="0" smtClean="0"/>
              <a:t>More key terms and concepts</a:t>
            </a:r>
          </a:p>
          <a:p>
            <a:pPr lvl="1"/>
            <a:r>
              <a:rPr lang="en-US" dirty="0" smtClean="0"/>
              <a:t>Follow an agile/scrum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1614" y="3543231"/>
            <a:ext cx="2707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VS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42" y="1491980"/>
            <a:ext cx="3232516" cy="4107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5" y="2183696"/>
            <a:ext cx="2813304" cy="346252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34" y="1814364"/>
            <a:ext cx="2813304" cy="3462528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1"/>
          </p:nvPr>
        </p:nvSpPr>
        <p:spPr>
          <a:xfrm flipH="1">
            <a:off x="339669" y="1373257"/>
            <a:ext cx="11593234" cy="4344742"/>
          </a:xfrm>
        </p:spPr>
        <p:txBody>
          <a:bodyPr/>
          <a:lstStyle/>
          <a:p>
            <a:pPr marL="666750" lvl="1" indent="-285750">
              <a:buFont typeface="Arial" charset="0"/>
              <a:buChar char="•"/>
            </a:pPr>
            <a:endParaRPr lang="en-US" dirty="0" smtClean="0"/>
          </a:p>
          <a:p>
            <a:pPr marL="6667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55" y="1692444"/>
            <a:ext cx="2813304" cy="3462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53" y="1692444"/>
            <a:ext cx="2813304" cy="346252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39669" y="320015"/>
            <a:ext cx="11585448" cy="740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Overly Simplified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716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Event-Driven Architecture Workshop</vt:lpstr>
      <vt:lpstr>Pre-Work</vt:lpstr>
      <vt:lpstr>Overview</vt:lpstr>
      <vt:lpstr>Who Are We?</vt:lpstr>
      <vt:lpstr>What are we going to learn?</vt:lpstr>
      <vt:lpstr>How are we going to learn?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</vt:lpstr>
      <vt:lpstr>Process Flow</vt:lpstr>
      <vt:lpstr>Current Solution</vt:lpstr>
      <vt:lpstr>Current Issues</vt:lpstr>
      <vt:lpstr>Goals of Event-Driven System</vt:lpstr>
      <vt:lpstr>Approach for Event-Driven System</vt:lpstr>
      <vt:lpstr>Final Solution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Todd Wheetley</cp:lastModifiedBy>
  <cp:revision>139</cp:revision>
  <dcterms:created xsi:type="dcterms:W3CDTF">2021-09-06T23:14:58Z</dcterms:created>
  <dcterms:modified xsi:type="dcterms:W3CDTF">2021-10-05T13:24:20Z</dcterms:modified>
</cp:coreProperties>
</file>