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9" r:id="rId3"/>
    <p:sldId id="310" r:id="rId4"/>
    <p:sldId id="282" r:id="rId5"/>
    <p:sldId id="313" r:id="rId6"/>
    <p:sldId id="314" r:id="rId7"/>
    <p:sldId id="316" r:id="rId8"/>
    <p:sldId id="317" r:id="rId9"/>
    <p:sldId id="318" r:id="rId10"/>
    <p:sldId id="319" r:id="rId11"/>
    <p:sldId id="311" r:id="rId12"/>
    <p:sldId id="315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Route undecided requests to a physician so they can make a decision on the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3-3: Deploy Hub Offset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\Sprint3_StorageItems.json</a:t>
            </a:r>
          </a:p>
          <a:p>
            <a:pPr lvl="1"/>
            <a:r>
              <a:rPr lang="en-US" dirty="0" smtClean="0"/>
              <a:t>Set “Storage Account Name” to your unique name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3490"/>
              </p:ext>
            </p:extLst>
          </p:nvPr>
        </p:nvGraphicFramePr>
        <p:xfrm>
          <a:off x="2032000" y="34757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76">
                  <a:extLst>
                    <a:ext uri="{9D8B030D-6E8A-4147-A177-3AD203B41FA5}">
                      <a16:colId xmlns:a16="http://schemas.microsoft.com/office/drawing/2014/main" val="76634278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634572273"/>
                    </a:ext>
                  </a:extLst>
                </a:gridCol>
                <a:gridCol w="4432530">
                  <a:extLst>
                    <a:ext uri="{9D8B030D-6E8A-4147-A177-3AD203B41FA5}">
                      <a16:colId xmlns:a16="http://schemas.microsoft.com/office/drawing/2014/main" val="20935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Blob</a:t>
                      </a:r>
                      <a:r>
                        <a:rPr lang="en-US" baseline="0" dirty="0" smtClean="0"/>
                        <a:t>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notAutoApproved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routingNotAutoApprovedConsumer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requestDecided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routingRequestDecidedConsumer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routingGetRequestConsumer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uiRequestAssignedConsumer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3-4: Deploy Routing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connection strings in the service</a:t>
            </a:r>
          </a:p>
          <a:p>
            <a:pPr lvl="1"/>
            <a:endParaRPr lang="en-US" dirty="0"/>
          </a:p>
          <a:p>
            <a:r>
              <a:rPr lang="en-US" dirty="0" smtClean="0"/>
              <a:t>Publish Routing Service</a:t>
            </a:r>
          </a:p>
          <a:p>
            <a:pPr lvl="1"/>
            <a:r>
              <a:rPr lang="en-US" dirty="0" smtClean="0"/>
              <a:t>We’ll use a </a:t>
            </a:r>
            <a:r>
              <a:rPr lang="en-US" i="1" dirty="0" smtClean="0"/>
              <a:t>shared</a:t>
            </a:r>
            <a:r>
              <a:rPr lang="en-US" dirty="0" smtClean="0"/>
              <a:t> App Service Plan to save a few pennies since we’re not using additional features in this workshop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3-5: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Provided but need to deploy</a:t>
            </a:r>
          </a:p>
          <a:p>
            <a:endParaRPr lang="en-US" dirty="0"/>
          </a:p>
          <a:p>
            <a:r>
              <a:rPr lang="en-US" dirty="0" smtClean="0"/>
              <a:t>Add SAS keys???and deploy???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8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compared with Azure Functions, App Services are generally used for larger, heavier, and cohesive set of functionality, but comes with added cost and complexity</a:t>
            </a:r>
          </a:p>
          <a:p>
            <a:endParaRPr lang="en-US" dirty="0"/>
          </a:p>
          <a:p>
            <a:r>
              <a:rPr lang="en-US" dirty="0" smtClean="0"/>
              <a:t>ARM templates can be used to create Azure resources</a:t>
            </a:r>
          </a:p>
          <a:p>
            <a:endParaRPr lang="en-US" dirty="0" smtClean="0"/>
          </a:p>
          <a:p>
            <a:r>
              <a:rPr lang="en-US" dirty="0" smtClean="0"/>
              <a:t>Asynchronous messaging can be used for request/response</a:t>
            </a:r>
          </a:p>
          <a:p>
            <a:endParaRPr lang="en-US" dirty="0"/>
          </a:p>
          <a:p>
            <a:r>
              <a:rPr lang="en-US" dirty="0" smtClean="0"/>
              <a:t>Event Hubs can be used with a variety of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 TAH physician, I need to be able to view undecided requests for service so that I can decide if they should be approved or </a:t>
            </a:r>
            <a:r>
              <a:rPr lang="en-US" dirty="0" smtClean="0"/>
              <a:t>deny.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and view an undecided request without need to install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previously been decided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been assigned to another physician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Ability to approve or </a:t>
            </a:r>
            <a:r>
              <a:rPr lang="en-US" dirty="0" smtClean="0"/>
              <a:t>deny </a:t>
            </a:r>
            <a:r>
              <a:rPr lang="en-US" dirty="0" smtClean="0"/>
              <a:t>a request I’m viewing</a:t>
            </a:r>
          </a:p>
        </p:txBody>
      </p:sp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 rot="5400000">
            <a:off x="2962940" y="2381595"/>
            <a:ext cx="741145" cy="3913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4935" y="204410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4503" y="52433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17136" y="2018945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2788" y="5122719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7926" y="3295417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45815" y="2977526"/>
            <a:ext cx="10960" cy="9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9861" y="3307408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1814" y="5647703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858" y="217389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48383" y="2993163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rot="16200000" flipH="1">
            <a:off x="1862319" y="4907954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263" y="536368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3775857" y="4825769"/>
            <a:ext cx="821429" cy="618566"/>
          </a:xfrm>
          <a:prstGeom prst="bentConnector3">
            <a:avLst>
              <a:gd name="adj1" fmla="val 4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824284" y="4777340"/>
            <a:ext cx="1210075" cy="1104071"/>
          </a:xfrm>
          <a:prstGeom prst="bentConnector3">
            <a:avLst>
              <a:gd name="adj1" fmla="val -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5400000" flipH="1" flipV="1">
            <a:off x="1616532" y="2919379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877718" y="2510928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05024" y="3058633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61" name="Oval 60"/>
          <p:cNvSpPr/>
          <p:nvPr/>
        </p:nvSpPr>
        <p:spPr>
          <a:xfrm>
            <a:off x="5011411" y="5698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1772077" y="5457890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4495855" y="2041362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2552281" y="3027727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4204877" y="4753411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1804914" y="2073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29199" y="2161896"/>
            <a:ext cx="536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Routing Service consumes requests that were not auto approved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asks for an undecided request to work 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request to get a request for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finds an undecided request, assigns it to the user, and sends an event of the assignment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UI consumes the assignment event and displays the request to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makes a decision on the request and the UI sends an event for the decision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decision event and removes the request from its database since it no longer needs to be routed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Side note: The Provider Transfer Service would also consume the decision event so it can notify the provider.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database of routable requests</a:t>
            </a:r>
          </a:p>
          <a:p>
            <a:pPr lvl="1"/>
            <a:r>
              <a:rPr lang="en-US" dirty="0" smtClean="0"/>
              <a:t>Routable requests include anything not already decided and not assigned to another user</a:t>
            </a:r>
          </a:p>
          <a:p>
            <a:pPr lvl="1"/>
            <a:r>
              <a:rPr lang="en-US" dirty="0" smtClean="0"/>
              <a:t>No need to store anything already decided</a:t>
            </a:r>
          </a:p>
          <a:p>
            <a:pPr lvl="1"/>
            <a:endParaRPr lang="en-US" dirty="0"/>
          </a:p>
          <a:p>
            <a:r>
              <a:rPr lang="en-US" dirty="0" smtClean="0"/>
              <a:t>For this workshop, we’re only going to store requests in memory</a:t>
            </a:r>
          </a:p>
          <a:p>
            <a:pPr lvl="1"/>
            <a:r>
              <a:rPr lang="en-US" dirty="0" smtClean="0"/>
              <a:t>Note that this isn’t possible with an Azure Function on the consumption plan</a:t>
            </a:r>
          </a:p>
          <a:p>
            <a:pPr lvl="1"/>
            <a:endParaRPr lang="en-US" dirty="0"/>
          </a:p>
          <a:p>
            <a:r>
              <a:rPr lang="en-US" dirty="0" smtClean="0"/>
              <a:t>How to host this functionality?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 vs App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77541"/>
              </p:ext>
            </p:extLst>
          </p:nvPr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7">
                  <a:extLst>
                    <a:ext uri="{9D8B030D-6E8A-4147-A177-3AD203B41FA5}">
                      <a16:colId xmlns:a16="http://schemas.microsoft.com/office/drawing/2014/main" val="3668156428"/>
                    </a:ext>
                  </a:extLst>
                </a:gridCol>
                <a:gridCol w="4048298">
                  <a:extLst>
                    <a:ext uri="{9D8B030D-6E8A-4147-A177-3AD203B41FA5}">
                      <a16:colId xmlns:a16="http://schemas.microsoft.com/office/drawing/2014/main" val="3617346734"/>
                    </a:ext>
                  </a:extLst>
                </a:gridCol>
                <a:gridCol w="4662055">
                  <a:extLst>
                    <a:ext uri="{9D8B030D-6E8A-4147-A177-3AD203B41FA5}">
                      <a16:colId xmlns:a16="http://schemas.microsoft.com/office/drawing/2014/main" val="13333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Function (Consumption 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r>
                        <a:rPr lang="en-US" baseline="0" dirty="0" smtClean="0"/>
                        <a:t> for smaller, infrequent workloads. 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irst 400,000 GB/s and 1,000,000 executions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cheape</a:t>
                      </a:r>
                      <a:r>
                        <a:rPr lang="en-US" baseline="0" dirty="0" smtClean="0"/>
                        <a:t>r for larger, frequent workloads. Min for production app about $70/month without any use. Can be </a:t>
                      </a:r>
                      <a:r>
                        <a:rPr lang="en-US" b="1" i="1" baseline="0" dirty="0" smtClean="0"/>
                        <a:t>much</a:t>
                      </a:r>
                      <a:r>
                        <a:rPr lang="en-US" baseline="0" dirty="0" smtClean="0"/>
                        <a:t> higher.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to develop,</a:t>
                      </a:r>
                      <a:r>
                        <a:rPr lang="en-US" baseline="0" dirty="0" smtClean="0"/>
                        <a:t> debug, and deploy. Can all be done in portal, but not recommended.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</a:t>
                      </a:r>
                      <a:r>
                        <a:rPr lang="en-US" baseline="0" dirty="0" smtClean="0"/>
                        <a:t>more time to develop, debug, configure, and deploy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baseline="0" dirty="0" smtClean="0"/>
                        <a:t>enerally 10 minutes, but 230 seconds for HTTP 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Scales out well without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to scale out and/or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take 10 – 20 seconds to warm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as “Always</a:t>
                      </a:r>
                      <a:r>
                        <a:rPr lang="en-US" baseline="0" dirty="0" smtClean="0"/>
                        <a:t> on” to eliminate cold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State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Technically</a:t>
                      </a:r>
                      <a:r>
                        <a:rPr lang="en-US" baseline="0" dirty="0" smtClean="0"/>
                        <a:t> possible when always on, but not recommended because it limits scaling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Small, isolated,</a:t>
                      </a:r>
                      <a:r>
                        <a:rPr lang="en-US" baseline="0" dirty="0" smtClean="0"/>
                        <a:t> lightweight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r set of cohesive 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0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almost any web technology since there is a JavaScript Event Hub Client SDK</a:t>
            </a:r>
          </a:p>
          <a:p>
            <a:endParaRPr lang="en-US" dirty="0"/>
          </a:p>
          <a:p>
            <a:r>
              <a:rPr lang="en-US" dirty="0" smtClean="0"/>
              <a:t>Choosing ASP.NET </a:t>
            </a:r>
            <a:r>
              <a:rPr lang="en-US" dirty="0" err="1" smtClean="0"/>
              <a:t>Blazor</a:t>
            </a:r>
            <a:r>
              <a:rPr lang="en-US" dirty="0" smtClean="0"/>
              <a:t> to consolidate technologies for the </a:t>
            </a:r>
            <a:r>
              <a:rPr lang="en-US" dirty="0" smtClean="0"/>
              <a:t>workshop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Routing Service provided and almost ready to deploy</a:t>
            </a:r>
          </a:p>
          <a:p>
            <a:pPr lvl="1"/>
            <a:r>
              <a:rPr lang="en-US" dirty="0" smtClean="0"/>
              <a:t>Needs some configuration updates as defined in following tasks</a:t>
            </a:r>
          </a:p>
          <a:p>
            <a:pPr lvl="1"/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Azure Resource Manager (ARM) scripts to generate the new event hubs, shared access policies, and BLOB containers for hub offsets</a:t>
            </a:r>
          </a:p>
          <a:p>
            <a:pPr lvl="1"/>
            <a:endParaRPr lang="en-US" dirty="0"/>
          </a:p>
          <a:p>
            <a:r>
              <a:rPr lang="en-US" dirty="0" smtClean="0"/>
              <a:t>Event Hub consumer code </a:t>
            </a:r>
            <a:r>
              <a:rPr lang="en-US" dirty="0"/>
              <a:t>slightly different than Function with Event Hub trigger</a:t>
            </a:r>
          </a:p>
          <a:p>
            <a:endParaRPr lang="en-US" dirty="0" smtClean="0"/>
          </a:p>
          <a:p>
            <a:r>
              <a:rPr lang="en-US" dirty="0" smtClean="0"/>
              <a:t>We’ll just use the UI locally without deploying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3-1: Deploy Routing Service</a:t>
            </a:r>
            <a:br>
              <a:rPr lang="en-US" dirty="0" smtClean="0"/>
            </a:br>
            <a:r>
              <a:rPr lang="en-US" dirty="0" smtClean="0"/>
              <a:t>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ARM template: </a:t>
            </a:r>
            <a:r>
              <a:rPr lang="en-US" dirty="0" err="1"/>
              <a:t>ArmScripts</a:t>
            </a:r>
            <a:r>
              <a:rPr lang="en-US" dirty="0"/>
              <a:t>\Sprint3_RoutingServiceMessagingItems.json</a:t>
            </a:r>
          </a:p>
          <a:p>
            <a:pPr lvl="1"/>
            <a:r>
              <a:rPr lang="en-US" dirty="0" smtClean="0"/>
              <a:t>Use the name of your Hub namespace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hubs</a:t>
            </a:r>
          </a:p>
          <a:p>
            <a:pPr lvl="1"/>
            <a:r>
              <a:rPr lang="en-US" dirty="0" err="1" smtClean="0"/>
              <a:t>getRequest</a:t>
            </a:r>
            <a:endParaRPr lang="en-US" dirty="0" smtClean="0"/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requestNotAutoApproved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sender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requestNotAutoApproved</a:t>
            </a:r>
            <a:endParaRPr lang="en-US" dirty="0"/>
          </a:p>
          <a:p>
            <a:pPr lvl="1"/>
            <a:r>
              <a:rPr lang="en-US" dirty="0" err="1" smtClean="0"/>
              <a:t>decidedRequests</a:t>
            </a:r>
            <a:endParaRPr lang="en-US" dirty="0"/>
          </a:p>
          <a:p>
            <a:pPr lvl="1"/>
            <a:r>
              <a:rPr lang="en-US" dirty="0" err="1" smtClean="0"/>
              <a:t>getRequest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3-2: Deploy UI 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\Sprint3_UIMessagingItems.json</a:t>
            </a:r>
            <a:endParaRPr lang="en-US" dirty="0"/>
          </a:p>
          <a:p>
            <a:pPr lvl="1"/>
            <a:r>
              <a:rPr lang="en-US" dirty="0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sender</a:t>
            </a:r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/>
              <a:t>requestAssigned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799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Sprint 3</vt:lpstr>
      <vt:lpstr>User Story 3-1</vt:lpstr>
      <vt:lpstr>User Story 3-1: Design</vt:lpstr>
      <vt:lpstr>Routing Service</vt:lpstr>
      <vt:lpstr>Azure Function vs App Service</vt:lpstr>
      <vt:lpstr>User Interface</vt:lpstr>
      <vt:lpstr>Approach</vt:lpstr>
      <vt:lpstr>Task 3-1: Deploy Routing Service Messaging Items</vt:lpstr>
      <vt:lpstr>Task 3-2: Deploy UI Messaging Items</vt:lpstr>
      <vt:lpstr>Task 3-3: Deploy Hub Offset Storage</vt:lpstr>
      <vt:lpstr>Task 3-4: Deploy Routing Service</vt:lpstr>
      <vt:lpstr>Task 3-5: Create UI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221</cp:revision>
  <dcterms:created xsi:type="dcterms:W3CDTF">2021-09-06T23:14:58Z</dcterms:created>
  <dcterms:modified xsi:type="dcterms:W3CDTF">2021-09-29T01:25:32Z</dcterms:modified>
</cp:coreProperties>
</file>