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6" r:id="rId3"/>
    <p:sldId id="271" r:id="rId4"/>
    <p:sldId id="272" r:id="rId5"/>
    <p:sldId id="314" r:id="rId6"/>
    <p:sldId id="273" r:id="rId7"/>
    <p:sldId id="274" r:id="rId8"/>
    <p:sldId id="275" r:id="rId9"/>
    <p:sldId id="276" r:id="rId10"/>
    <p:sldId id="31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Publish incoming requests to the utilization management platform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7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 smtClean="0"/>
              <a:t>1-3: Deploy to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Publish from Visual Studio to Azure</a:t>
            </a:r>
          </a:p>
          <a:p>
            <a:endParaRPr lang="en-US" dirty="0"/>
          </a:p>
          <a:p>
            <a:r>
              <a:rPr lang="en-US" dirty="0" smtClean="0"/>
              <a:t>Create Profile</a:t>
            </a:r>
          </a:p>
          <a:p>
            <a:pPr lvl="1"/>
            <a:r>
              <a:rPr lang="en-US" dirty="0" smtClean="0"/>
              <a:t>Requires Azure credentials</a:t>
            </a:r>
            <a:endParaRPr lang="en-US" dirty="0" smtClean="0"/>
          </a:p>
          <a:p>
            <a:pPr lvl="1"/>
            <a:r>
              <a:rPr lang="en-US" dirty="0" smtClean="0"/>
              <a:t>Azure Windows / Linux</a:t>
            </a:r>
          </a:p>
          <a:p>
            <a:pPr lvl="1"/>
            <a:r>
              <a:rPr lang="en-US" dirty="0"/>
              <a:t>Double check Account, Subscription, Resource Group, and Location</a:t>
            </a:r>
          </a:p>
          <a:p>
            <a:pPr lvl="1"/>
            <a:r>
              <a:rPr lang="en-US" dirty="0" smtClean="0"/>
              <a:t>New Function App</a:t>
            </a:r>
          </a:p>
          <a:p>
            <a:pPr lvl="1"/>
            <a:r>
              <a:rPr lang="en-US" dirty="0" smtClean="0"/>
              <a:t>New Storage Account</a:t>
            </a:r>
          </a:p>
          <a:p>
            <a:endParaRPr lang="en-US" dirty="0"/>
          </a:p>
          <a:p>
            <a:r>
              <a:rPr lang="en-US" dirty="0" smtClean="0"/>
              <a:t>Publish</a:t>
            </a:r>
          </a:p>
          <a:p>
            <a:endParaRPr lang="en-US" dirty="0"/>
          </a:p>
          <a:p>
            <a:r>
              <a:rPr lang="en-US" dirty="0" smtClean="0"/>
              <a:t>Ensure messages making it to </a:t>
            </a:r>
            <a:r>
              <a:rPr lang="en-US" i="1" dirty="0" err="1" smtClean="0"/>
              <a:t>receivedrequest</a:t>
            </a:r>
            <a:r>
              <a:rPr lang="en-US" dirty="0" smtClean="0"/>
              <a:t> hub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the beginning of our utilization management platform</a:t>
            </a:r>
          </a:p>
          <a:p>
            <a:pPr lvl="1"/>
            <a:r>
              <a:rPr lang="en-US" dirty="0" smtClean="0"/>
              <a:t>Incoming requests are available to any platform components</a:t>
            </a:r>
          </a:p>
          <a:p>
            <a:endParaRPr lang="en-US" dirty="0" smtClean="0"/>
          </a:p>
          <a:p>
            <a:r>
              <a:rPr lang="en-US" dirty="0" smtClean="0"/>
              <a:t>We are taking advantage of asynchronous messaging</a:t>
            </a:r>
          </a:p>
          <a:p>
            <a:pPr lvl="1"/>
            <a:r>
              <a:rPr lang="en-US" dirty="0" smtClean="0"/>
              <a:t>Publishing requests with little concern for who will consume them or how many consumers there will be</a:t>
            </a:r>
          </a:p>
          <a:p>
            <a:endParaRPr lang="en-US" dirty="0" smtClean="0"/>
          </a:p>
          <a:p>
            <a:r>
              <a:rPr lang="en-US" dirty="0" smtClean="0"/>
              <a:t>Everything about the platform is </a:t>
            </a:r>
            <a:r>
              <a:rPr lang="en-US" dirty="0" smtClean="0"/>
              <a:t>scalable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to ensure Azure emulator installed?</a:t>
            </a:r>
          </a:p>
          <a:p>
            <a:r>
              <a:rPr lang="en-US" dirty="0" smtClean="0"/>
              <a:t>Add completed solution </a:t>
            </a:r>
            <a:r>
              <a:rPr lang="en-US" smtClean="0"/>
              <a:t>to sprint 2</a:t>
            </a:r>
          </a:p>
          <a:p>
            <a:r>
              <a:rPr lang="en-US" dirty="0" smtClean="0"/>
              <a:t>Create ARM templates for 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As a TAH developer, I need all incoming requests for service to be available to all current and future components of the utilization management platform so that I can implement the features provided by TAH.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Requests are available to current and future services within 10 seconds of arriving on the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must be able to receive the requests in the order they were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Consumers should be able to 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receive requests asynchronously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replay previously received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must be able to receive up to 10,000 incoming requests per minute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1-1: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simulate incoming requests for service by generating random requests in the Provider Transfer Service</a:t>
            </a:r>
          </a:p>
          <a:p>
            <a:endParaRPr lang="en-US" dirty="0" smtClean="0"/>
          </a:p>
          <a:p>
            <a:r>
              <a:rPr lang="en-US" dirty="0" smtClean="0"/>
              <a:t>Generally prefer PaaS (Platform as a Service) over </a:t>
            </a:r>
            <a:r>
              <a:rPr lang="en-US" dirty="0"/>
              <a:t>IaaS (Infrastructure as a Service)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26" y="1290337"/>
            <a:ext cx="4811948" cy="2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27" y="1832831"/>
            <a:ext cx="8126142" cy="4014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6220" y="5847080"/>
            <a:ext cx="715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https://www.hostingadvice.com/how-to/iaas-vs-paas-vs-saas/?_ga=2.28238708.972024003.1631988165-2010794804.1631988165</a:t>
            </a:r>
          </a:p>
        </p:txBody>
      </p:sp>
    </p:spTree>
    <p:extLst>
      <p:ext uri="{BB962C8B-B14F-4D97-AF65-F5344CB8AC3E}">
        <p14:creationId xmlns:p14="http://schemas.microsoft.com/office/powerpoint/2010/main" val="37115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Bus: Azure Event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Azure’s implementation of a real-time, asynchronous message stream</a:t>
            </a:r>
          </a:p>
          <a:p>
            <a:pPr lvl="1"/>
            <a:r>
              <a:rPr lang="en-US" dirty="0" smtClean="0"/>
              <a:t>Similar to Kafka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Azure has many messaging options</a:t>
            </a:r>
          </a:p>
          <a:p>
            <a:pPr lvl="1"/>
            <a:r>
              <a:rPr lang="en-US" dirty="0" smtClean="0"/>
              <a:t>Using Event Hub because</a:t>
            </a:r>
          </a:p>
          <a:p>
            <a:pPr lvl="2"/>
            <a:r>
              <a:rPr lang="en-US" dirty="0" smtClean="0"/>
              <a:t>Can handle huge volumes – millions of messages per second</a:t>
            </a:r>
          </a:p>
          <a:p>
            <a:pPr lvl="2"/>
            <a:r>
              <a:rPr lang="en-US" dirty="0" smtClean="0"/>
              <a:t>Can add consumers after messages published</a:t>
            </a:r>
          </a:p>
          <a:p>
            <a:pPr lvl="2"/>
            <a:r>
              <a:rPr lang="en-US" dirty="0" smtClean="0"/>
              <a:t>Can replay messages (until removed)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Terms</a:t>
            </a:r>
          </a:p>
          <a:p>
            <a:pPr lvl="1"/>
            <a:r>
              <a:rPr lang="en-US" dirty="0" smtClean="0"/>
              <a:t>Namespace (i.e. cluster)</a:t>
            </a:r>
          </a:p>
          <a:p>
            <a:pPr lvl="1"/>
            <a:r>
              <a:rPr lang="en-US" dirty="0" smtClean="0"/>
              <a:t>Hub (i.e. topic)</a:t>
            </a:r>
          </a:p>
          <a:p>
            <a:pPr lvl="1"/>
            <a:r>
              <a:rPr lang="en-US" dirty="0" smtClean="0"/>
              <a:t>Publisher (i.e. producer)</a:t>
            </a:r>
          </a:p>
          <a:p>
            <a:pPr lvl="1"/>
            <a:r>
              <a:rPr lang="en-US" dirty="0" smtClean="0"/>
              <a:t>Consumer (i.e. subscriber)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8" y="3860593"/>
            <a:ext cx="5800452" cy="259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Transfer Service: Azure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Azure’s event-driven, </a:t>
            </a:r>
            <a:r>
              <a:rPr lang="en-US" dirty="0" err="1" smtClean="0"/>
              <a:t>serverless</a:t>
            </a:r>
            <a:r>
              <a:rPr lang="en-US" dirty="0" smtClean="0"/>
              <a:t> compute option</a:t>
            </a:r>
          </a:p>
          <a:p>
            <a:endParaRPr lang="en-US" dirty="0" smtClean="0"/>
          </a:p>
          <a:p>
            <a:r>
              <a:rPr lang="en-US" dirty="0" smtClean="0"/>
              <a:t>Automatically scales – up to 200 parallel instances</a:t>
            </a:r>
          </a:p>
          <a:p>
            <a:endParaRPr lang="en-US" dirty="0" smtClean="0"/>
          </a:p>
          <a:p>
            <a:r>
              <a:rPr lang="en-US" dirty="0" smtClean="0"/>
              <a:t>Possible triggers</a:t>
            </a:r>
          </a:p>
          <a:p>
            <a:pPr lvl="1"/>
            <a:r>
              <a:rPr lang="en-US" dirty="0" smtClean="0"/>
              <a:t>HTTP call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Message arrived / event occurred</a:t>
            </a:r>
          </a:p>
          <a:p>
            <a:pPr lvl="1"/>
            <a:r>
              <a:rPr lang="en-US" dirty="0" smtClean="0"/>
              <a:t>Database record created, updated, or deleted</a:t>
            </a:r>
          </a:p>
          <a:p>
            <a:pPr lvl="1"/>
            <a:r>
              <a:rPr lang="en-US" dirty="0" smtClean="0"/>
              <a:t>BLOB created, updated, or deleted</a:t>
            </a:r>
          </a:p>
          <a:p>
            <a:endParaRPr lang="en-US" dirty="0" smtClean="0"/>
          </a:p>
          <a:p>
            <a:r>
              <a:rPr lang="en-US" dirty="0" smtClean="0"/>
              <a:t>Most often used in consumption mode – only charged for use</a:t>
            </a:r>
          </a:p>
          <a:p>
            <a:pPr lvl="1"/>
            <a:r>
              <a:rPr lang="en-US" dirty="0" smtClean="0"/>
              <a:t>Based on number of executions, execution time, and memory used</a:t>
            </a:r>
          </a:p>
          <a:p>
            <a:pPr lvl="1"/>
            <a:endParaRPr lang="en-US" dirty="0"/>
          </a:p>
          <a:p>
            <a:r>
              <a:rPr lang="en-US" dirty="0" smtClean="0"/>
              <a:t>Does have some limitations when compared to Azure App Services</a:t>
            </a:r>
          </a:p>
          <a:p>
            <a:pPr lvl="1"/>
            <a:r>
              <a:rPr lang="en-US" dirty="0" smtClean="0"/>
              <a:t>We’ll discuss some of these in a later sprint</a:t>
            </a:r>
          </a:p>
        </p:txBody>
      </p:sp>
    </p:spTree>
    <p:extLst>
      <p:ext uri="{BB962C8B-B14F-4D97-AF65-F5344CB8AC3E}">
        <p14:creationId xmlns:p14="http://schemas.microsoft.com/office/powerpoint/2010/main" val="10711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1-1: Create Azure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/>
              <a:t>H</a:t>
            </a:r>
            <a:r>
              <a:rPr lang="en-US" dirty="0" smtClean="0"/>
              <a:t>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 Azure Portal</a:t>
            </a:r>
          </a:p>
          <a:p>
            <a:endParaRPr lang="en-US" dirty="0" smtClean="0"/>
          </a:p>
          <a:p>
            <a:r>
              <a:rPr lang="en-US" dirty="0" smtClean="0"/>
              <a:t>Create Azure Hub Namespace</a:t>
            </a:r>
          </a:p>
          <a:p>
            <a:pPr lvl="1"/>
            <a:r>
              <a:rPr lang="en-US" dirty="0" smtClean="0"/>
              <a:t>Name must globally unique (so we can’t all use the same name)</a:t>
            </a:r>
          </a:p>
          <a:p>
            <a:pPr lvl="1"/>
            <a:r>
              <a:rPr lang="en-US" dirty="0" smtClean="0"/>
              <a:t>Pricing tier: Standard so we can have multiple consumer groups</a:t>
            </a:r>
          </a:p>
          <a:p>
            <a:endParaRPr lang="en-US" dirty="0" smtClean="0"/>
          </a:p>
          <a:p>
            <a:r>
              <a:rPr lang="en-US" dirty="0" smtClean="0"/>
              <a:t>Create Azure Hub for received requests</a:t>
            </a:r>
          </a:p>
          <a:p>
            <a:endParaRPr lang="en-US" dirty="0" smtClean="0"/>
          </a:p>
          <a:p>
            <a:r>
              <a:rPr lang="en-US" dirty="0" smtClean="0"/>
              <a:t>Create Shared Access Policy for publisher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1-2: </a:t>
            </a:r>
            <a:r>
              <a:rPr lang="en-US" dirty="0" smtClean="0"/>
              <a:t>Provider </a:t>
            </a:r>
            <a:r>
              <a:rPr lang="en-US" dirty="0" smtClean="0"/>
              <a:t>Transfer </a:t>
            </a:r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Simulate incoming requests by generating and sending randomly requests</a:t>
            </a:r>
          </a:p>
          <a:p>
            <a:endParaRPr lang="en-US" dirty="0" smtClean="0"/>
          </a:p>
          <a:p>
            <a:r>
              <a:rPr lang="en-US" dirty="0" smtClean="0"/>
              <a:t>Start with ThreeAmigosHealth.sln in Sprint1/Initial</a:t>
            </a:r>
          </a:p>
          <a:p>
            <a:endParaRPr lang="en-US" dirty="0" smtClean="0"/>
          </a:p>
          <a:p>
            <a:r>
              <a:rPr lang="en-US" dirty="0" smtClean="0"/>
              <a:t>Add Azure Functions / </a:t>
            </a:r>
            <a:r>
              <a:rPr lang="en-US" dirty="0" err="1" smtClean="0"/>
              <a:t>c#</a:t>
            </a:r>
            <a:r>
              <a:rPr lang="en-US" dirty="0" smtClean="0"/>
              <a:t> with Timer Trigger</a:t>
            </a:r>
          </a:p>
          <a:p>
            <a:pPr lvl="1"/>
            <a:r>
              <a:rPr lang="en-US" dirty="0" smtClean="0"/>
              <a:t>Timer will send </a:t>
            </a:r>
            <a:r>
              <a:rPr lang="en-US" dirty="0" smtClean="0"/>
              <a:t>a request </a:t>
            </a:r>
            <a:r>
              <a:rPr lang="en-US" dirty="0" smtClean="0"/>
              <a:t>each time it fires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EventHubProducerClient</a:t>
            </a:r>
            <a:r>
              <a:rPr lang="en-US" dirty="0" smtClean="0"/>
              <a:t> from </a:t>
            </a:r>
            <a:r>
              <a:rPr lang="en-US" dirty="0" err="1" smtClean="0"/>
              <a:t>Azure.Messaging.EventHubs</a:t>
            </a:r>
            <a:r>
              <a:rPr lang="en-US" dirty="0" smtClean="0"/>
              <a:t> nugget package</a:t>
            </a:r>
          </a:p>
          <a:p>
            <a:pPr lvl="2"/>
            <a:r>
              <a:rPr lang="en-US" dirty="0" smtClean="0"/>
              <a:t>Requires </a:t>
            </a:r>
            <a:r>
              <a:rPr lang="en-US" i="1" dirty="0" smtClean="0"/>
              <a:t>Shared Access Policy </a:t>
            </a:r>
            <a:r>
              <a:rPr lang="en-US" dirty="0" smtClean="0"/>
              <a:t>connection string from </a:t>
            </a:r>
            <a:r>
              <a:rPr lang="en-US" dirty="0" err="1" smtClean="0"/>
              <a:t>receivedrequest</a:t>
            </a:r>
            <a:r>
              <a:rPr lang="en-US" dirty="0" smtClean="0"/>
              <a:t> </a:t>
            </a:r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Business logic in </a:t>
            </a:r>
            <a:r>
              <a:rPr lang="en-US" dirty="0" err="1" smtClean="0"/>
              <a:t>BusinessLogic</a:t>
            </a:r>
            <a:r>
              <a:rPr lang="en-US" dirty="0" smtClean="0"/>
              <a:t> project in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5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551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1</vt:lpstr>
      <vt:lpstr>***TODO</vt:lpstr>
      <vt:lpstr>User Story 1-1</vt:lpstr>
      <vt:lpstr>User Story 1-1: Design</vt:lpstr>
      <vt:lpstr>Cloud Maturity Model</vt:lpstr>
      <vt:lpstr>Message Bus: Azure Event Hub</vt:lpstr>
      <vt:lpstr>Provider Transfer Service: Azure Function</vt:lpstr>
      <vt:lpstr>Task 1-1: Create Azure Event Hub</vt:lpstr>
      <vt:lpstr>Task 1-2: Provider Transfer Service</vt:lpstr>
      <vt:lpstr>Task 1-3: Deploy to Azure</vt:lpstr>
      <vt:lpstr>Sprint 1: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129</cp:revision>
  <dcterms:created xsi:type="dcterms:W3CDTF">2021-09-06T23:14:58Z</dcterms:created>
  <dcterms:modified xsi:type="dcterms:W3CDTF">2021-09-19T21:59:13Z</dcterms:modified>
</cp:coreProperties>
</file>